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51"/>
  </p:notesMasterIdLst>
  <p:sldIdLst>
    <p:sldId id="273" r:id="rId2"/>
    <p:sldId id="328" r:id="rId3"/>
    <p:sldId id="547" r:id="rId4"/>
    <p:sldId id="548" r:id="rId5"/>
    <p:sldId id="521" r:id="rId6"/>
    <p:sldId id="544" r:id="rId7"/>
    <p:sldId id="327" r:id="rId8"/>
    <p:sldId id="583" r:id="rId9"/>
    <p:sldId id="584" r:id="rId10"/>
    <p:sldId id="588" r:id="rId11"/>
    <p:sldId id="581" r:id="rId12"/>
    <p:sldId id="589" r:id="rId13"/>
    <p:sldId id="585" r:id="rId14"/>
    <p:sldId id="586" r:id="rId15"/>
    <p:sldId id="590" r:id="rId16"/>
    <p:sldId id="545" r:id="rId17"/>
    <p:sldId id="549" r:id="rId18"/>
    <p:sldId id="550" r:id="rId19"/>
    <p:sldId id="551" r:id="rId20"/>
    <p:sldId id="552" r:id="rId21"/>
    <p:sldId id="553" r:id="rId22"/>
    <p:sldId id="554" r:id="rId23"/>
    <p:sldId id="555" r:id="rId24"/>
    <p:sldId id="556" r:id="rId25"/>
    <p:sldId id="557" r:id="rId26"/>
    <p:sldId id="558" r:id="rId27"/>
    <p:sldId id="559" r:id="rId28"/>
    <p:sldId id="560" r:id="rId29"/>
    <p:sldId id="561" r:id="rId30"/>
    <p:sldId id="562" r:id="rId31"/>
    <p:sldId id="563" r:id="rId32"/>
    <p:sldId id="564" r:id="rId33"/>
    <p:sldId id="565" r:id="rId34"/>
    <p:sldId id="566" r:id="rId35"/>
    <p:sldId id="567" r:id="rId36"/>
    <p:sldId id="568" r:id="rId37"/>
    <p:sldId id="569" r:id="rId38"/>
    <p:sldId id="570" r:id="rId39"/>
    <p:sldId id="571" r:id="rId40"/>
    <p:sldId id="572" r:id="rId41"/>
    <p:sldId id="573" r:id="rId42"/>
    <p:sldId id="574" r:id="rId43"/>
    <p:sldId id="575" r:id="rId44"/>
    <p:sldId id="576" r:id="rId45"/>
    <p:sldId id="577" r:id="rId46"/>
    <p:sldId id="578" r:id="rId47"/>
    <p:sldId id="579" r:id="rId48"/>
    <p:sldId id="580" r:id="rId49"/>
    <p:sldId id="591"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99" autoAdjust="0"/>
    <p:restoredTop sz="86433" autoAdjust="0"/>
  </p:normalViewPr>
  <p:slideViewPr>
    <p:cSldViewPr snapToGrid="0">
      <p:cViewPr varScale="1">
        <p:scale>
          <a:sx n="93" d="100"/>
          <a:sy n="93" d="100"/>
        </p:scale>
        <p:origin x="232" y="288"/>
      </p:cViewPr>
      <p:guideLst/>
    </p:cSldViewPr>
  </p:slideViewPr>
  <p:outlineViewPr>
    <p:cViewPr>
      <p:scale>
        <a:sx n="33" d="100"/>
        <a:sy n="33" d="100"/>
      </p:scale>
      <p:origin x="0" y="-4739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C166B9-64BA-4BA6-A743-CD027786C8E4}" type="datetimeFigureOut">
              <a:rPr lang="en-US" smtClean="0"/>
              <a:t>5/19/23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6CC6C-DE97-4C70-8CB2-F24BD5EEC9D4}" type="slidenum">
              <a:rPr lang="en-US" smtClean="0"/>
              <a:t>‹#›</a:t>
            </a:fld>
            <a:endParaRPr lang="en-US"/>
          </a:p>
        </p:txBody>
      </p:sp>
    </p:spTree>
    <p:extLst>
      <p:ext uri="{BB962C8B-B14F-4D97-AF65-F5344CB8AC3E}">
        <p14:creationId xmlns:p14="http://schemas.microsoft.com/office/powerpoint/2010/main" val="23970743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C6CC6C-DE97-4C70-8CB2-F24BD5EEC9D4}" type="slidenum">
              <a:rPr lang="en-US" smtClean="0"/>
              <a:t>6</a:t>
            </a:fld>
            <a:endParaRPr lang="en-US"/>
          </a:p>
        </p:txBody>
      </p:sp>
    </p:spTree>
    <p:extLst>
      <p:ext uri="{BB962C8B-B14F-4D97-AF65-F5344CB8AC3E}">
        <p14:creationId xmlns:p14="http://schemas.microsoft.com/office/powerpoint/2010/main" val="3921454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C6CC6C-DE97-4C70-8CB2-F24BD5EEC9D4}" type="slidenum">
              <a:rPr lang="en-US" smtClean="0"/>
              <a:t>31</a:t>
            </a:fld>
            <a:endParaRPr lang="en-US"/>
          </a:p>
        </p:txBody>
      </p:sp>
    </p:spTree>
    <p:extLst>
      <p:ext uri="{BB962C8B-B14F-4D97-AF65-F5344CB8AC3E}">
        <p14:creationId xmlns:p14="http://schemas.microsoft.com/office/powerpoint/2010/main" val="21135892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rgbClr val="640260">
                <a:alpha val="30000"/>
              </a:srgb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rgbClr val="640260">
                <a:alpha val="20000"/>
              </a:srgb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rgbClr val="640260">
                <a:alpha val="72000"/>
              </a:srgb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rgbClr val="640260">
                <a:alpha val="70000"/>
              </a:srgb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rgbClr val="640260">
                <a:alpha val="70000"/>
              </a:srgb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rgbClr val="640260">
                <a:alpha val="65000"/>
              </a:srgb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rgbClr val="640260">
                <a:alpha val="80000"/>
              </a:srgb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rgbClr val="00583D">
                <a:alpha val="85000"/>
              </a:srgb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rgbClr val="640260"/>
                </a:solidFill>
              </a:defRPr>
            </a:lvl1pPr>
          </a:lstStyle>
          <a:p>
            <a:r>
              <a:rPr lang="en-US"/>
              <a:t>Click to edit Master title style</a:t>
            </a:r>
          </a:p>
        </p:txBody>
      </p:sp>
      <p:sp>
        <p:nvSpPr>
          <p:cNvPr id="3" name="Subtitle 2"/>
          <p:cNvSpPr>
            <a:spLocks noGrp="1"/>
          </p:cNvSpPr>
          <p:nvPr>
            <p:ph type="subTitle" idx="1"/>
          </p:nvPr>
        </p:nvSpPr>
        <p:spPr>
          <a:xfrm>
            <a:off x="1507067" y="4050833"/>
            <a:ext cx="7766936" cy="1096899"/>
          </a:xfrm>
        </p:spPr>
        <p:txBody>
          <a:bodyPr anchor="t">
            <a:normAutofit/>
          </a:bodyPr>
          <a:lstStyle>
            <a:lvl1pPr marL="0" indent="0" algn="r">
              <a:buNone/>
              <a:defRPr sz="2400">
                <a:solidFill>
                  <a:srgbClr val="00583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635B10A-1E78-45C4-98C0-17657C7E2F4A}" type="datetime1">
              <a:rPr lang="en-US" smtClean="0"/>
              <a:t>5/19/23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866398-DAFA-4CB4-8C4A-78F94BBB4A5C}" type="slidenum">
              <a:rPr lang="en-US" smtClean="0"/>
              <a:t>‹#›</a:t>
            </a:fld>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9109" y="79480"/>
            <a:ext cx="3818397" cy="1023179"/>
          </a:xfrm>
          <a:prstGeom prst="rect">
            <a:avLst/>
          </a:prstGeom>
        </p:spPr>
      </p:pic>
    </p:spTree>
    <p:extLst>
      <p:ext uri="{BB962C8B-B14F-4D97-AF65-F5344CB8AC3E}">
        <p14:creationId xmlns:p14="http://schemas.microsoft.com/office/powerpoint/2010/main" val="13638366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33BEC75-90D0-4F45-8A48-9C9226169266}" type="datetime1">
              <a:rPr lang="en-US" smtClean="0"/>
              <a:t>5/19/23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866398-DAFA-4CB4-8C4A-78F94BBB4A5C}" type="slidenum">
              <a:rPr lang="en-US" smtClean="0"/>
              <a:t>‹#›</a:t>
            </a:fld>
            <a:endParaRPr lang="en-US"/>
          </a:p>
        </p:txBody>
      </p:sp>
    </p:spTree>
    <p:extLst>
      <p:ext uri="{BB962C8B-B14F-4D97-AF65-F5344CB8AC3E}">
        <p14:creationId xmlns:p14="http://schemas.microsoft.com/office/powerpoint/2010/main" val="52091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003C7AB-7431-4A20-B291-3AA6EB096E28}" type="datetime1">
              <a:rPr lang="en-US" smtClean="0"/>
              <a:t>5/19/23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866398-DAFA-4CB4-8C4A-78F94BBB4A5C}"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latin typeface="Arial"/>
              </a:rPr>
              <a:t>”</a:t>
            </a:r>
            <a:endParaRPr lang="en-US">
              <a:solidFill>
                <a:schemeClr val="accent1">
                  <a:lumMod val="60000"/>
                  <a:lumOff val="40000"/>
                </a:schemeClr>
              </a:solidFill>
              <a:latin typeface="Arial"/>
            </a:endParaRPr>
          </a:p>
        </p:txBody>
      </p:sp>
    </p:spTree>
    <p:extLst>
      <p:ext uri="{BB962C8B-B14F-4D97-AF65-F5344CB8AC3E}">
        <p14:creationId xmlns:p14="http://schemas.microsoft.com/office/powerpoint/2010/main" val="21089362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C68AC27-71A0-4A29-9000-79B1DEF17697}" type="datetime1">
              <a:rPr lang="en-US" smtClean="0"/>
              <a:t>5/19/23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866398-DAFA-4CB4-8C4A-78F94BBB4A5C}" type="slidenum">
              <a:rPr lang="en-US" smtClean="0"/>
              <a:t>‹#›</a:t>
            </a:fld>
            <a:endParaRPr lang="en-US"/>
          </a:p>
        </p:txBody>
      </p:sp>
    </p:spTree>
    <p:extLst>
      <p:ext uri="{BB962C8B-B14F-4D97-AF65-F5344CB8AC3E}">
        <p14:creationId xmlns:p14="http://schemas.microsoft.com/office/powerpoint/2010/main" val="10289616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6C370B3-70C9-4CE8-ADEE-1EE22CCB5883}" type="datetime1">
              <a:rPr lang="en-US" smtClean="0"/>
              <a:t>5/19/23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866398-DAFA-4CB4-8C4A-78F94BBB4A5C}"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6543938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DF9BAB1-4907-4629-B51A-E4AA5DE93E02}" type="datetime1">
              <a:rPr lang="en-US" smtClean="0"/>
              <a:t>5/19/23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866398-DAFA-4CB4-8C4A-78F94BBB4A5C}" type="slidenum">
              <a:rPr lang="en-US" smtClean="0"/>
              <a:t>‹#›</a:t>
            </a:fld>
            <a:endParaRPr lang="en-US"/>
          </a:p>
        </p:txBody>
      </p:sp>
    </p:spTree>
    <p:extLst>
      <p:ext uri="{BB962C8B-B14F-4D97-AF65-F5344CB8AC3E}">
        <p14:creationId xmlns:p14="http://schemas.microsoft.com/office/powerpoint/2010/main" val="11380621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7FF88C-85D2-4343-A3F1-2DE271A11A0C}" type="datetime1">
              <a:rPr lang="en-US" smtClean="0"/>
              <a:t>5/19/23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866398-DAFA-4CB4-8C4A-78F94BBB4A5C}" type="slidenum">
              <a:rPr lang="en-US" smtClean="0"/>
              <a:t>‹#›</a:t>
            </a:fld>
            <a:endParaRPr lang="en-US"/>
          </a:p>
        </p:txBody>
      </p:sp>
    </p:spTree>
    <p:extLst>
      <p:ext uri="{BB962C8B-B14F-4D97-AF65-F5344CB8AC3E}">
        <p14:creationId xmlns:p14="http://schemas.microsoft.com/office/powerpoint/2010/main" val="22241894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74ADE3-C8C1-47DF-AB43-2322A7CCF644}" type="datetime1">
              <a:rPr lang="en-US" smtClean="0"/>
              <a:t>5/19/23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866398-DAFA-4CB4-8C4A-78F94BBB4A5C}" type="slidenum">
              <a:rPr lang="en-US" smtClean="0"/>
              <a:t>‹#›</a:t>
            </a:fld>
            <a:endParaRPr lang="en-US"/>
          </a:p>
        </p:txBody>
      </p:sp>
    </p:spTree>
    <p:extLst>
      <p:ext uri="{BB962C8B-B14F-4D97-AF65-F5344CB8AC3E}">
        <p14:creationId xmlns:p14="http://schemas.microsoft.com/office/powerpoint/2010/main" val="1276737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6975F3-D985-49D6-98D2-BFB004872CB2}" type="datetime1">
              <a:rPr lang="en-US" smtClean="0"/>
              <a:t>5/19/23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692732" y="5843465"/>
            <a:ext cx="683339" cy="365125"/>
          </a:xfrm>
        </p:spPr>
        <p:txBody>
          <a:bodyPr/>
          <a:lstStyle>
            <a:lvl1pPr>
              <a:defRPr sz="1400">
                <a:solidFill>
                  <a:schemeClr val="bg1"/>
                </a:solidFill>
              </a:defRPr>
            </a:lvl1pPr>
          </a:lstStyle>
          <a:p>
            <a:fld id="{40866398-DAFA-4CB4-8C4A-78F94BBB4A5C}" type="slidenum">
              <a:rPr lang="en-US" smtClean="0"/>
              <a:pPr/>
              <a:t>‹#›</a:t>
            </a:fld>
            <a:endParaRPr lang="en-US" dirty="0"/>
          </a:p>
        </p:txBody>
      </p:sp>
    </p:spTree>
    <p:extLst>
      <p:ext uri="{BB962C8B-B14F-4D97-AF65-F5344CB8AC3E}">
        <p14:creationId xmlns:p14="http://schemas.microsoft.com/office/powerpoint/2010/main" val="104702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A1AD76D-07B3-460E-AFCF-A172FB7E6426}" type="datetime1">
              <a:rPr lang="en-US" smtClean="0"/>
              <a:t>5/19/23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866398-DAFA-4CB4-8C4A-78F94BBB4A5C}" type="slidenum">
              <a:rPr lang="en-US" smtClean="0"/>
              <a:t>‹#›</a:t>
            </a:fld>
            <a:endParaRPr lang="en-US"/>
          </a:p>
        </p:txBody>
      </p:sp>
    </p:spTree>
    <p:extLst>
      <p:ext uri="{BB962C8B-B14F-4D97-AF65-F5344CB8AC3E}">
        <p14:creationId xmlns:p14="http://schemas.microsoft.com/office/powerpoint/2010/main" val="16072808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4077340-E006-4F39-A24A-886C031C013E}" type="datetime1">
              <a:rPr lang="en-US" smtClean="0"/>
              <a:t>5/19/23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866398-DAFA-4CB4-8C4A-78F94BBB4A5C}" type="slidenum">
              <a:rPr lang="en-US" smtClean="0"/>
              <a:t>‹#›</a:t>
            </a:fld>
            <a:endParaRPr lang="en-US"/>
          </a:p>
        </p:txBody>
      </p:sp>
    </p:spTree>
    <p:extLst>
      <p:ext uri="{BB962C8B-B14F-4D97-AF65-F5344CB8AC3E}">
        <p14:creationId xmlns:p14="http://schemas.microsoft.com/office/powerpoint/2010/main" val="3075930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6808E2E-0C43-47DB-B4D6-0D86E4E0034E}" type="datetime1">
              <a:rPr lang="en-US" smtClean="0"/>
              <a:t>5/19/23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866398-DAFA-4CB4-8C4A-78F94BBB4A5C}" type="slidenum">
              <a:rPr lang="en-US" smtClean="0"/>
              <a:t>‹#›</a:t>
            </a:fld>
            <a:endParaRPr lang="en-US"/>
          </a:p>
        </p:txBody>
      </p:sp>
    </p:spTree>
    <p:extLst>
      <p:ext uri="{BB962C8B-B14F-4D97-AF65-F5344CB8AC3E}">
        <p14:creationId xmlns:p14="http://schemas.microsoft.com/office/powerpoint/2010/main" val="194269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8E8E6B5D-D4B1-4863-B8A3-EA7434BD6E0B}" type="datetime1">
              <a:rPr lang="en-US" smtClean="0"/>
              <a:t>5/19/23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866398-DAFA-4CB4-8C4A-78F94BBB4A5C}" type="slidenum">
              <a:rPr lang="en-US" smtClean="0"/>
              <a:t>‹#›</a:t>
            </a:fld>
            <a:endParaRPr lang="en-US"/>
          </a:p>
        </p:txBody>
      </p:sp>
    </p:spTree>
    <p:extLst>
      <p:ext uri="{BB962C8B-B14F-4D97-AF65-F5344CB8AC3E}">
        <p14:creationId xmlns:p14="http://schemas.microsoft.com/office/powerpoint/2010/main" val="2601419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CEA0F9-5B51-45BA-9AE7-2A39448FFEB9}" type="datetime1">
              <a:rPr lang="en-US" smtClean="0"/>
              <a:t>5/19/23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866398-DAFA-4CB4-8C4A-78F94BBB4A5C}" type="slidenum">
              <a:rPr lang="en-US" smtClean="0"/>
              <a:t>‹#›</a:t>
            </a:fld>
            <a:endParaRPr lang="en-US"/>
          </a:p>
        </p:txBody>
      </p:sp>
    </p:spTree>
    <p:extLst>
      <p:ext uri="{BB962C8B-B14F-4D97-AF65-F5344CB8AC3E}">
        <p14:creationId xmlns:p14="http://schemas.microsoft.com/office/powerpoint/2010/main" val="16539958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E6B985A-E063-4D6A-B503-2B4E0AC0D7CA}" type="datetime1">
              <a:rPr lang="en-US" smtClean="0"/>
              <a:t>5/19/23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866398-DAFA-4CB4-8C4A-78F94BBB4A5C}" type="slidenum">
              <a:rPr lang="en-US" smtClean="0"/>
              <a:t>‹#›</a:t>
            </a:fld>
            <a:endParaRPr lang="en-US"/>
          </a:p>
        </p:txBody>
      </p:sp>
    </p:spTree>
    <p:extLst>
      <p:ext uri="{BB962C8B-B14F-4D97-AF65-F5344CB8AC3E}">
        <p14:creationId xmlns:p14="http://schemas.microsoft.com/office/powerpoint/2010/main" val="1069346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3B09164-D63E-4687-9A2E-DAA8EBA90780}" type="datetime1">
              <a:rPr lang="en-US" smtClean="0"/>
              <a:t>5/19/23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866398-DAFA-4CB4-8C4A-78F94BBB4A5C}" type="slidenum">
              <a:rPr lang="en-US" smtClean="0"/>
              <a:t>‹#›</a:t>
            </a:fld>
            <a:endParaRPr lang="en-US"/>
          </a:p>
        </p:txBody>
      </p:sp>
    </p:spTree>
    <p:extLst>
      <p:ext uri="{BB962C8B-B14F-4D97-AF65-F5344CB8AC3E}">
        <p14:creationId xmlns:p14="http://schemas.microsoft.com/office/powerpoint/2010/main" val="3306627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rgbClr val="640260">
                <a:alpha val="30000"/>
              </a:srgb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rgbClr val="640260">
                <a:alpha val="20000"/>
              </a:srgb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rgbClr val="640260">
                <a:alpha val="72000"/>
              </a:srgb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rgbClr val="640260">
                <a:alpha val="70000"/>
              </a:srgb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rgbClr val="640260">
                <a:alpha val="70000"/>
              </a:srgb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rgbClr val="640260">
                <a:alpha val="65000"/>
              </a:srgb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rgbClr val="640260">
                <a:alpha val="80000"/>
              </a:srgb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rgbClr val="00583D">
                <a:alpha val="85000"/>
              </a:srgb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D6C1665-D7D0-4276-BD38-72B43B71BDE3}" type="datetime1">
              <a:rPr lang="en-US" smtClean="0"/>
              <a:t>5/19/23</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0866398-DAFA-4CB4-8C4A-78F94BBB4A5C}" type="slidenum">
              <a:rPr lang="en-US" smtClean="0"/>
              <a:t>‹#›</a:t>
            </a:fld>
            <a:endParaRPr lang="en-US"/>
          </a:p>
        </p:txBody>
      </p:sp>
    </p:spTree>
    <p:extLst>
      <p:ext uri="{BB962C8B-B14F-4D97-AF65-F5344CB8AC3E}">
        <p14:creationId xmlns:p14="http://schemas.microsoft.com/office/powerpoint/2010/main" val="20971271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hdr="0" ftr="0" dt="0"/>
  <p:txStyles>
    <p:titleStyle>
      <a:lvl1pPr algn="l" defTabSz="457200" rtl="0" eaLnBrk="1" latinLnBrk="0" hangingPunct="1">
        <a:spcBef>
          <a:spcPct val="0"/>
        </a:spcBef>
        <a:buNone/>
        <a:defRPr sz="3600" kern="1200">
          <a:solidFill>
            <a:srgbClr val="640260"/>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ndrn.org/wp-content/uploads/2021/10/NDRN_Desperation_without_Dignity_Final.pdf"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ps.psychiatryonline.org/doi/10.1176/appi.ps.202000763" TargetMode="External"/><Relationship Id="rId2" Type="http://schemas.openxmlformats.org/officeDocument/2006/relationships/hyperlink" Target="https://www.medicaid.gov/medicaid/long-term-services-supports/alternatives-psychiatric-residential-treatment-facilities"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medicaid.gov/sites/default/files/2019-12/epsdt_coverage_guide.pdf"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medicaid.gov/sites/default/files/2019-12/epsdt_coverage_guide.pdf"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medicaid.gov/sites/default/files/2019-12/epsdt_coverage_guide.pdf"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www.medicaid.gov/sites/default/files/2019-12/epsdt_coverage_guide.pdf"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ww.medicaid.gov/sites/default/files/2019-12/epsdt_coverage_guide.pdf"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www.medicaid.gov/sites/default/files/2019-12/epsdt_coverage_guide.pdf"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adap.ua.edu/uploads/5/7/8/9/57892141/alabama_joint-settlement-agreement.executed.pdf"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s://mh.alabama.gov/autism-services/"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s://www.childrensrights.org/wp-content/uploads/imported-files/a.a._v._buckner_complaint.pdf"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s://www.childrensrights.org/wp-content/uploads/imported-files/a.a._v._buckner_complaint.pdf"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s://www.childrensrights.org/wp-content/uploads/imported-files/a.a._v._buckner_complaint.pdf"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ndrn.org/wp-content/uploads/2021/10/NDRN_Desperation_without_Dignity_Final.pd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casey.org/media/22.07-QFF-SF-Group-placements_fnl-1.pdf"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429D3-70F1-4868-AA80-88693A5B1F5E}"/>
              </a:ext>
            </a:extLst>
          </p:cNvPr>
          <p:cNvSpPr>
            <a:spLocks noGrp="1"/>
          </p:cNvSpPr>
          <p:nvPr>
            <p:ph type="title"/>
          </p:nvPr>
        </p:nvSpPr>
        <p:spPr>
          <a:xfrm>
            <a:off x="677334" y="609599"/>
            <a:ext cx="8596668" cy="1913681"/>
          </a:xfrm>
        </p:spPr>
        <p:txBody>
          <a:bodyPr>
            <a:noAutofit/>
          </a:bodyPr>
          <a:lstStyle/>
          <a:p>
            <a:pPr algn="ctr"/>
            <a:r>
              <a:rPr lang="en-US" sz="3200" b="1" dirty="0">
                <a:effectLst/>
                <a:latin typeface="Arial" panose="020B0604020202020204" pitchFamily="34" charset="0"/>
                <a:ea typeface="Calibri" panose="020F0502020204030204" pitchFamily="34" charset="0"/>
                <a:cs typeface="Arial" panose="020B0604020202020204" pitchFamily="34" charset="0"/>
              </a:rPr>
              <a:t>Youth Residential Facilities: </a:t>
            </a:r>
            <a:r>
              <a:rPr lang="en-US" sz="3200" b="1" dirty="0">
                <a:latin typeface="Arial" panose="020B0604020202020204" pitchFamily="34" charset="0"/>
                <a:cs typeface="Arial" panose="020B0604020202020204" pitchFamily="34" charset="0"/>
              </a:rPr>
              <a:t>Leveraging Federal Policy to Increase Community-Based Services and Reduce Dependency on Institutions</a:t>
            </a:r>
            <a:r>
              <a:rPr lang="en-US" sz="3200" b="1" dirty="0">
                <a:effectLst/>
                <a:latin typeface="Arial" panose="020B0604020202020204" pitchFamily="34" charset="0"/>
                <a:ea typeface="Calibri" panose="020F0502020204030204" pitchFamily="34" charset="0"/>
                <a:cs typeface="Arial" panose="020B0604020202020204" pitchFamily="34" charset="0"/>
              </a:rPr>
              <a:t>                                </a:t>
            </a:r>
            <a:br>
              <a:rPr lang="en-US" sz="1800" dirty="0">
                <a:effectLst/>
                <a:latin typeface="Calibri" panose="020F0502020204030204" pitchFamily="34" charset="0"/>
                <a:ea typeface="Calibri" panose="020F0502020204030204" pitchFamily="34" charset="0"/>
              </a:rPr>
            </a:br>
            <a:endParaRPr lang="en-US" sz="4400" b="1" dirty="0"/>
          </a:p>
        </p:txBody>
      </p:sp>
      <p:sp>
        <p:nvSpPr>
          <p:cNvPr id="3" name="Content Placeholder 2">
            <a:extLst>
              <a:ext uri="{FF2B5EF4-FFF2-40B4-BE49-F238E27FC236}">
                <a16:creationId xmlns:a16="http://schemas.microsoft.com/office/drawing/2014/main" id="{026E3F48-4B3F-4448-9BEC-C2D3E3DFE1E3}"/>
              </a:ext>
            </a:extLst>
          </p:cNvPr>
          <p:cNvSpPr>
            <a:spLocks noGrp="1"/>
          </p:cNvSpPr>
          <p:nvPr>
            <p:ph idx="1"/>
          </p:nvPr>
        </p:nvSpPr>
        <p:spPr>
          <a:xfrm>
            <a:off x="677334" y="2928395"/>
            <a:ext cx="8596668" cy="3112967"/>
          </a:xfrm>
        </p:spPr>
        <p:txBody>
          <a:bodyPr>
            <a:normAutofit/>
          </a:bodyPr>
          <a:lstStyle/>
          <a:p>
            <a:endParaRPr lang="en-US" sz="2000" b="1" dirty="0">
              <a:solidFill>
                <a:schemeClr val="tx1"/>
              </a:solidFill>
              <a:effectLst/>
              <a:latin typeface="Arial" panose="020B0604020202020204" pitchFamily="34" charset="0"/>
              <a:ea typeface="Calibri" panose="020F0502020204030204" pitchFamily="34" charset="0"/>
            </a:endParaRPr>
          </a:p>
          <a:p>
            <a:r>
              <a:rPr lang="en-US" sz="24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Eric Buehlmann and Diane Smith Howard		</a:t>
            </a:r>
          </a:p>
          <a:p>
            <a:pPr lvl="1"/>
            <a:r>
              <a:rPr lang="en-US" sz="2400" dirty="0">
                <a:solidFill>
                  <a:schemeClr val="tx1"/>
                </a:solidFill>
                <a:effectLst/>
                <a:latin typeface="Arial" panose="020B0604020202020204" pitchFamily="34" charset="0"/>
                <a:ea typeface="Calibri" panose="020F0502020204030204" pitchFamily="34" charset="0"/>
                <a:cs typeface="Arial" panose="020B0604020202020204" pitchFamily="34" charset="0"/>
              </a:rPr>
              <a:t>National Disability Rights Network</a:t>
            </a:r>
          </a:p>
          <a:p>
            <a:endParaRPr lang="en-US" sz="2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r>
              <a:rPr lang="en-US" sz="24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Andrea Mixson		</a:t>
            </a:r>
          </a:p>
          <a:p>
            <a:pPr lvl="1"/>
            <a:r>
              <a:rPr lang="en-US" sz="2400" dirty="0">
                <a:solidFill>
                  <a:schemeClr val="tx1"/>
                </a:solidFill>
                <a:effectLst/>
                <a:latin typeface="Arial" panose="020B0604020202020204" pitchFamily="34" charset="0"/>
                <a:ea typeface="Calibri" panose="020F0502020204030204" pitchFamily="34" charset="0"/>
                <a:cs typeface="Arial" panose="020B0604020202020204" pitchFamily="34" charset="0"/>
              </a:rPr>
              <a:t>Alabama Disabilities Advocacy Program</a:t>
            </a:r>
          </a:p>
          <a:p>
            <a:pPr marL="457200" lvl="1" indent="0">
              <a:buNone/>
            </a:pPr>
            <a:endParaRPr lang="en-US"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endParaRPr lang="en-US" sz="2400" dirty="0">
              <a:solidFill>
                <a:schemeClr val="tx1"/>
              </a:solidFill>
              <a:effectLst/>
              <a:latin typeface="Arial" panose="020B0604020202020204" pitchFamily="34" charset="0"/>
              <a:ea typeface="Calibri" panose="020F0502020204030204" pitchFamily="34" charset="0"/>
            </a:endParaRPr>
          </a:p>
          <a:p>
            <a:pPr marL="0" indent="0">
              <a:buNone/>
            </a:pPr>
            <a:endParaRPr lang="en-US" sz="2400" dirty="0">
              <a:solidFill>
                <a:schemeClr val="tx1"/>
              </a:solidFill>
            </a:endParaRPr>
          </a:p>
        </p:txBody>
      </p:sp>
      <p:sp>
        <p:nvSpPr>
          <p:cNvPr id="5" name="Slide Number Placeholder 4">
            <a:extLst>
              <a:ext uri="{FF2B5EF4-FFF2-40B4-BE49-F238E27FC236}">
                <a16:creationId xmlns:a16="http://schemas.microsoft.com/office/drawing/2014/main" id="{C7291625-AB9F-4ED3-B870-C065A461C1F0}"/>
              </a:ext>
            </a:extLst>
          </p:cNvPr>
          <p:cNvSpPr>
            <a:spLocks noGrp="1"/>
          </p:cNvSpPr>
          <p:nvPr>
            <p:ph type="sldNum" sz="quarter" idx="12"/>
          </p:nvPr>
        </p:nvSpPr>
        <p:spPr/>
        <p:txBody>
          <a:bodyPr/>
          <a:lstStyle/>
          <a:p>
            <a:fld id="{40866398-DAFA-4CB4-8C4A-78F94BBB4A5C}" type="slidenum">
              <a:rPr lang="en-US" smtClean="0"/>
              <a:t>1</a:t>
            </a:fld>
            <a:endParaRPr lang="en-US"/>
          </a:p>
        </p:txBody>
      </p:sp>
    </p:spTree>
    <p:extLst>
      <p:ext uri="{BB962C8B-B14F-4D97-AF65-F5344CB8AC3E}">
        <p14:creationId xmlns:p14="http://schemas.microsoft.com/office/powerpoint/2010/main" val="21416075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98277-C4AA-74F6-2CE2-E54EC0FAE908}"/>
              </a:ext>
            </a:extLst>
          </p:cNvPr>
          <p:cNvSpPr>
            <a:spLocks noGrp="1"/>
          </p:cNvSpPr>
          <p:nvPr>
            <p:ph type="title"/>
          </p:nvPr>
        </p:nvSpPr>
        <p:spPr/>
        <p:txBody>
          <a:bodyPr/>
          <a:lstStyle/>
          <a:p>
            <a:pPr algn="ctr"/>
            <a:r>
              <a:rPr lang="en-US" b="1" dirty="0">
                <a:latin typeface="Arial" panose="020B0604020202020204" pitchFamily="34" charset="0"/>
                <a:cs typeface="Arial" panose="020B0604020202020204" pitchFamily="34" charset="0"/>
              </a:rPr>
              <a:t>Casey Report Findings II</a:t>
            </a:r>
          </a:p>
        </p:txBody>
      </p:sp>
      <p:sp>
        <p:nvSpPr>
          <p:cNvPr id="3" name="Content Placeholder 2">
            <a:extLst>
              <a:ext uri="{FF2B5EF4-FFF2-40B4-BE49-F238E27FC236}">
                <a16:creationId xmlns:a16="http://schemas.microsoft.com/office/drawing/2014/main" id="{D59059CF-E308-D699-0D7F-3165E0C361C6}"/>
              </a:ext>
            </a:extLst>
          </p:cNvPr>
          <p:cNvSpPr>
            <a:spLocks noGrp="1"/>
          </p:cNvSpPr>
          <p:nvPr>
            <p:ph idx="1"/>
          </p:nvPr>
        </p:nvSpPr>
        <p:spPr>
          <a:xfrm>
            <a:off x="677334" y="1469985"/>
            <a:ext cx="8596668" cy="4571377"/>
          </a:xfrm>
        </p:spPr>
        <p:txBody>
          <a:bodyPr>
            <a:normAutofit lnSpcReduction="10000"/>
          </a:bodyPr>
          <a:lstStyle/>
          <a:p>
            <a:pPr algn="l">
              <a:buFont typeface="Arial" panose="020B0604020202020204" pitchFamily="34" charset="0"/>
              <a:buChar char="•"/>
            </a:pPr>
            <a:endParaRPr lang="en-US" b="0" i="0" dirty="0">
              <a:solidFill>
                <a:srgbClr val="000000"/>
              </a:solidFill>
              <a:effectLst/>
              <a:latin typeface="HelveticaNeue"/>
            </a:endParaRPr>
          </a:p>
          <a:p>
            <a:pPr algn="l">
              <a:buFont typeface="Arial" panose="020B0604020202020204" pitchFamily="34" charset="0"/>
              <a:buChar char="•"/>
            </a:pPr>
            <a:r>
              <a:rPr lang="en-US" sz="2400" b="0" i="0" dirty="0">
                <a:solidFill>
                  <a:srgbClr val="000000"/>
                </a:solidFill>
                <a:effectLst/>
                <a:latin typeface="Arial" panose="020B0604020202020204" pitchFamily="34" charset="0"/>
                <a:cs typeface="Arial" panose="020B0604020202020204" pitchFamily="34" charset="0"/>
              </a:rPr>
              <a:t>Are less likely to graduate high school, when compared to youth in family foster care.</a:t>
            </a:r>
          </a:p>
          <a:p>
            <a:pPr algn="l">
              <a:buFont typeface="Arial" panose="020B0604020202020204" pitchFamily="34" charset="0"/>
              <a:buChar char="•"/>
            </a:pPr>
            <a:r>
              <a:rPr lang="en-US" sz="2400" b="0" i="0" dirty="0">
                <a:solidFill>
                  <a:srgbClr val="000000"/>
                </a:solidFill>
                <a:effectLst/>
                <a:latin typeface="Arial" panose="020B0604020202020204" pitchFamily="34" charset="0"/>
                <a:cs typeface="Arial" panose="020B0604020202020204" pitchFamily="34" charset="0"/>
              </a:rPr>
              <a:t>Are at risk of physical abuse when they are placed in group settings.</a:t>
            </a:r>
          </a:p>
          <a:p>
            <a:pPr algn="l">
              <a:buFont typeface="Arial" panose="020B0604020202020204" pitchFamily="34" charset="0"/>
              <a:buChar char="•"/>
            </a:pPr>
            <a:r>
              <a:rPr lang="en-US" sz="2400" b="0" i="0" dirty="0">
                <a:solidFill>
                  <a:srgbClr val="000000"/>
                </a:solidFill>
                <a:effectLst/>
                <a:latin typeface="Arial" panose="020B0604020202020204" pitchFamily="34" charset="0"/>
                <a:cs typeface="Arial" panose="020B0604020202020204" pitchFamily="34" charset="0"/>
              </a:rPr>
              <a:t>Are less likely to achieve permanency than those raised in non-relative foster families.</a:t>
            </a:r>
          </a:p>
          <a:p>
            <a:pPr algn="l">
              <a:buFont typeface="Arial" panose="020B0604020202020204" pitchFamily="34" charset="0"/>
              <a:buChar char="•"/>
            </a:pPr>
            <a:r>
              <a:rPr lang="en-US" sz="2400" b="0" i="0" dirty="0">
                <a:solidFill>
                  <a:srgbClr val="000000"/>
                </a:solidFill>
                <a:effectLst/>
                <a:latin typeface="Arial" panose="020B0604020202020204" pitchFamily="34" charset="0"/>
                <a:cs typeface="Arial" panose="020B0604020202020204" pitchFamily="34" charset="0"/>
              </a:rPr>
              <a:t>Lack opportunities to develop critical life skills and positive relationships.</a:t>
            </a:r>
          </a:p>
          <a:p>
            <a:pPr algn="l">
              <a:buFont typeface="Arial" panose="020B0604020202020204" pitchFamily="34" charset="0"/>
              <a:buChar char="•"/>
            </a:pPr>
            <a:r>
              <a:rPr lang="en-US" sz="2400" b="0" i="0" dirty="0">
                <a:solidFill>
                  <a:srgbClr val="000000"/>
                </a:solidFill>
                <a:effectLst/>
                <a:latin typeface="Arial" panose="020B0604020202020204" pitchFamily="34" charset="0"/>
                <a:cs typeface="Arial" panose="020B0604020202020204" pitchFamily="34" charset="0"/>
              </a:rPr>
              <a:t>Experience group or institutional placements as prison-like, punitive and traumatic.”</a:t>
            </a:r>
          </a:p>
          <a:p>
            <a:endParaRPr lang="en-US" dirty="0"/>
          </a:p>
        </p:txBody>
      </p:sp>
      <p:sp>
        <p:nvSpPr>
          <p:cNvPr id="4" name="Slide Number Placeholder 3">
            <a:extLst>
              <a:ext uri="{FF2B5EF4-FFF2-40B4-BE49-F238E27FC236}">
                <a16:creationId xmlns:a16="http://schemas.microsoft.com/office/drawing/2014/main" id="{C710122D-43D3-B6B3-5408-3C87558CEF61}"/>
              </a:ext>
            </a:extLst>
          </p:cNvPr>
          <p:cNvSpPr>
            <a:spLocks noGrp="1"/>
          </p:cNvSpPr>
          <p:nvPr>
            <p:ph type="sldNum" sz="quarter" idx="12"/>
          </p:nvPr>
        </p:nvSpPr>
        <p:spPr/>
        <p:txBody>
          <a:bodyPr/>
          <a:lstStyle/>
          <a:p>
            <a:fld id="{40866398-DAFA-4CB4-8C4A-78F94BBB4A5C}" type="slidenum">
              <a:rPr lang="en-US" smtClean="0"/>
              <a:pPr/>
              <a:t>10</a:t>
            </a:fld>
            <a:endParaRPr lang="en-US" dirty="0"/>
          </a:p>
        </p:txBody>
      </p:sp>
    </p:spTree>
    <p:extLst>
      <p:ext uri="{BB962C8B-B14F-4D97-AF65-F5344CB8AC3E}">
        <p14:creationId xmlns:p14="http://schemas.microsoft.com/office/powerpoint/2010/main" val="38125353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55C21-5FDD-847B-EBD3-DA2F754AD4EB}"/>
              </a:ext>
            </a:extLst>
          </p:cNvPr>
          <p:cNvSpPr>
            <a:spLocks noGrp="1"/>
          </p:cNvSpPr>
          <p:nvPr>
            <p:ph type="title"/>
          </p:nvPr>
        </p:nvSpPr>
        <p:spPr/>
        <p:txBody>
          <a:bodyPr>
            <a:normAutofit fontScale="90000"/>
          </a:bodyPr>
          <a:lstStyle/>
          <a:p>
            <a:pPr algn="ctr"/>
            <a:r>
              <a:rPr lang="en-US" b="1" dirty="0">
                <a:latin typeface="Arial" panose="020B0604020202020204" pitchFamily="34" charset="0"/>
                <a:cs typeface="Arial" panose="020B0604020202020204" pitchFamily="34" charset="0"/>
              </a:rPr>
              <a:t>Report On Youth Residential Placements </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October 2021  </a:t>
            </a:r>
          </a:p>
        </p:txBody>
      </p:sp>
      <p:sp>
        <p:nvSpPr>
          <p:cNvPr id="3" name="Content Placeholder 2">
            <a:extLst>
              <a:ext uri="{FF2B5EF4-FFF2-40B4-BE49-F238E27FC236}">
                <a16:creationId xmlns:a16="http://schemas.microsoft.com/office/drawing/2014/main" id="{9153DDFD-7E4C-89FA-45B1-36780D22F66E}"/>
              </a:ext>
            </a:extLst>
          </p:cNvPr>
          <p:cNvSpPr>
            <a:spLocks noGrp="1"/>
          </p:cNvSpPr>
          <p:nvPr>
            <p:ph idx="1"/>
          </p:nvPr>
        </p:nvSpPr>
        <p:spPr/>
        <p:txBody>
          <a:bodyPr/>
          <a:lstStyle/>
          <a:p>
            <a:r>
              <a:rPr lang="en-US" sz="2800" dirty="0">
                <a:latin typeface="Arial" panose="020B0604020202020204" pitchFamily="34" charset="0"/>
                <a:cs typeface="Arial" panose="020B0604020202020204" pitchFamily="34" charset="0"/>
              </a:rPr>
              <a:t>“Desperation Without Dignity”: </a:t>
            </a:r>
            <a:r>
              <a:rPr lang="en-US" sz="2800" dirty="0">
                <a:latin typeface="Arial" panose="020B0604020202020204" pitchFamily="34" charset="0"/>
                <a:cs typeface="Arial" panose="020B0604020202020204" pitchFamily="34" charset="0"/>
                <a:hlinkClick r:id="rId2"/>
              </a:rPr>
              <a:t>https://www.ndrn.org/wp-content/uploads/2021/10/NDRN_Desperation_without_Dignity_Final.pdf</a:t>
            </a:r>
            <a:endParaRPr lang="en-US" sz="2800" dirty="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Profiles the reality of residential treatment for youth through P&amp;A casework examples and monitoring reports </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F244979E-21F1-3612-B3AA-FDA659223573}"/>
              </a:ext>
            </a:extLst>
          </p:cNvPr>
          <p:cNvSpPr>
            <a:spLocks noGrp="1"/>
          </p:cNvSpPr>
          <p:nvPr>
            <p:ph type="sldNum" sz="quarter" idx="12"/>
          </p:nvPr>
        </p:nvSpPr>
        <p:spPr/>
        <p:txBody>
          <a:bodyPr/>
          <a:lstStyle/>
          <a:p>
            <a:fld id="{40866398-DAFA-4CB4-8C4A-78F94BBB4A5C}" type="slidenum">
              <a:rPr lang="en-US" smtClean="0"/>
              <a:pPr/>
              <a:t>11</a:t>
            </a:fld>
            <a:endParaRPr lang="en-US" dirty="0"/>
          </a:p>
        </p:txBody>
      </p:sp>
    </p:spTree>
    <p:extLst>
      <p:ext uri="{BB962C8B-B14F-4D97-AF65-F5344CB8AC3E}">
        <p14:creationId xmlns:p14="http://schemas.microsoft.com/office/powerpoint/2010/main" val="4065067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381A2-867A-E348-E79F-1108464FA7A8}"/>
              </a:ext>
            </a:extLst>
          </p:cNvPr>
          <p:cNvSpPr>
            <a:spLocks noGrp="1"/>
          </p:cNvSpPr>
          <p:nvPr>
            <p:ph type="title"/>
          </p:nvPr>
        </p:nvSpPr>
        <p:spPr/>
        <p:txBody>
          <a:bodyPr/>
          <a:lstStyle/>
          <a:p>
            <a:pPr algn="ctr"/>
            <a:r>
              <a:rPr lang="en-US" b="1" dirty="0">
                <a:latin typeface="Arial" panose="020B0604020202020204" pitchFamily="34" charset="0"/>
                <a:cs typeface="Arial" panose="020B0604020202020204" pitchFamily="34" charset="0"/>
              </a:rPr>
              <a:t>Key Findings: Desperation Without Dignity I</a:t>
            </a:r>
          </a:p>
        </p:txBody>
      </p:sp>
      <p:sp>
        <p:nvSpPr>
          <p:cNvPr id="3" name="Content Placeholder 2">
            <a:extLst>
              <a:ext uri="{FF2B5EF4-FFF2-40B4-BE49-F238E27FC236}">
                <a16:creationId xmlns:a16="http://schemas.microsoft.com/office/drawing/2014/main" id="{E7761BC3-7950-66B8-6BF9-B2243B8B009A}"/>
              </a:ext>
            </a:extLst>
          </p:cNvPr>
          <p:cNvSpPr>
            <a:spLocks noGrp="1"/>
          </p:cNvSpPr>
          <p:nvPr>
            <p:ph idx="1"/>
          </p:nvPr>
        </p:nvSpPr>
        <p:spPr/>
        <p:txBody>
          <a:bodyPr>
            <a:noAutofit/>
          </a:bodyPr>
          <a:lstStyle/>
          <a:p>
            <a:pPr marL="0" indent="0">
              <a:buNone/>
            </a:pPr>
            <a:r>
              <a:rPr lang="en-US" sz="2400" dirty="0">
                <a:latin typeface="Arial" panose="020B0604020202020204" pitchFamily="34" charset="0"/>
                <a:cs typeface="Arial" panose="020B0604020202020204" pitchFamily="34" charset="0"/>
              </a:rPr>
              <a:t>During P&amp;A Monitoring and Investigation of youth residentials, staff found …</a:t>
            </a:r>
          </a:p>
          <a:p>
            <a:pPr marL="0" indent="0">
              <a:buNone/>
            </a:pP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Youth are prevented from contact with their families</a:t>
            </a:r>
          </a:p>
          <a:p>
            <a:r>
              <a:rPr lang="en-US" sz="2400" dirty="0">
                <a:latin typeface="Arial" panose="020B0604020202020204" pitchFamily="34" charset="0"/>
                <a:cs typeface="Arial" panose="020B0604020202020204" pitchFamily="34" charset="0"/>
              </a:rPr>
              <a:t>Youth do not receive critical medical care in time to prevent serious injury. </a:t>
            </a:r>
          </a:p>
          <a:p>
            <a:r>
              <a:rPr lang="en-US" sz="2400" dirty="0">
                <a:latin typeface="Arial" panose="020B0604020202020204" pitchFamily="34" charset="0"/>
                <a:cs typeface="Arial" panose="020B0604020202020204" pitchFamily="34" charset="0"/>
              </a:rPr>
              <a:t>Medication is administered as a “chemical restraint” to control behavior/address understaffing</a:t>
            </a:r>
          </a:p>
        </p:txBody>
      </p:sp>
      <p:sp>
        <p:nvSpPr>
          <p:cNvPr id="4" name="Slide Number Placeholder 3">
            <a:extLst>
              <a:ext uri="{FF2B5EF4-FFF2-40B4-BE49-F238E27FC236}">
                <a16:creationId xmlns:a16="http://schemas.microsoft.com/office/drawing/2014/main" id="{C37C4FE7-F6B7-02B8-6B51-B6CBEA667741}"/>
              </a:ext>
            </a:extLst>
          </p:cNvPr>
          <p:cNvSpPr>
            <a:spLocks noGrp="1"/>
          </p:cNvSpPr>
          <p:nvPr>
            <p:ph type="sldNum" sz="quarter" idx="12"/>
          </p:nvPr>
        </p:nvSpPr>
        <p:spPr/>
        <p:txBody>
          <a:bodyPr/>
          <a:lstStyle/>
          <a:p>
            <a:fld id="{40866398-DAFA-4CB4-8C4A-78F94BBB4A5C}" type="slidenum">
              <a:rPr lang="en-US" smtClean="0"/>
              <a:pPr/>
              <a:t>12</a:t>
            </a:fld>
            <a:endParaRPr lang="en-US" dirty="0"/>
          </a:p>
        </p:txBody>
      </p:sp>
    </p:spTree>
    <p:extLst>
      <p:ext uri="{BB962C8B-B14F-4D97-AF65-F5344CB8AC3E}">
        <p14:creationId xmlns:p14="http://schemas.microsoft.com/office/powerpoint/2010/main" val="228213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24885-47EF-456C-7459-FF97B583C5CB}"/>
              </a:ext>
            </a:extLst>
          </p:cNvPr>
          <p:cNvSpPr>
            <a:spLocks noGrp="1"/>
          </p:cNvSpPr>
          <p:nvPr>
            <p:ph type="title"/>
          </p:nvPr>
        </p:nvSpPr>
        <p:spPr/>
        <p:txBody>
          <a:bodyPr/>
          <a:lstStyle/>
          <a:p>
            <a:pPr algn="ctr"/>
            <a:r>
              <a:rPr lang="en-US" b="1" dirty="0">
                <a:latin typeface="Arial" panose="020B0604020202020204" pitchFamily="34" charset="0"/>
                <a:cs typeface="Arial" panose="020B0604020202020204" pitchFamily="34" charset="0"/>
              </a:rPr>
              <a:t>Key Findings: Desperation Without Dignity II</a:t>
            </a:r>
          </a:p>
        </p:txBody>
      </p:sp>
      <p:sp>
        <p:nvSpPr>
          <p:cNvPr id="3" name="Content Placeholder 2">
            <a:extLst>
              <a:ext uri="{FF2B5EF4-FFF2-40B4-BE49-F238E27FC236}">
                <a16:creationId xmlns:a16="http://schemas.microsoft.com/office/drawing/2014/main" id="{229907FB-50C4-28D7-0129-5294C64840CB}"/>
              </a:ext>
            </a:extLst>
          </p:cNvPr>
          <p:cNvSpPr>
            <a:spLocks noGrp="1"/>
          </p:cNvSpPr>
          <p:nvPr>
            <p:ph idx="1"/>
          </p:nvPr>
        </p:nvSpPr>
        <p:spPr/>
        <p:txBody>
          <a:bodyPr>
            <a:normAutofit/>
          </a:bodyPr>
          <a:lstStyle/>
          <a:p>
            <a:pPr marL="0" indent="0">
              <a:buNone/>
            </a:pPr>
            <a:r>
              <a:rPr lang="en-US" sz="2400" dirty="0">
                <a:latin typeface="Arial" panose="020B0604020202020204" pitchFamily="34" charset="0"/>
                <a:cs typeface="Arial" panose="020B0604020202020204" pitchFamily="34" charset="0"/>
              </a:rPr>
              <a:t>During P&amp;A Monitoring and Investigation of youth residential, staff found …</a:t>
            </a:r>
          </a:p>
          <a:p>
            <a:pPr marL="0" indent="0">
              <a:buNone/>
            </a:pP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Restraint and seclusion is systematically imposed on youth</a:t>
            </a:r>
          </a:p>
          <a:p>
            <a:r>
              <a:rPr lang="en-US" sz="2400" dirty="0">
                <a:latin typeface="Arial" panose="020B0604020202020204" pitchFamily="34" charset="0"/>
                <a:cs typeface="Arial" panose="020B0604020202020204" pitchFamily="34" charset="0"/>
              </a:rPr>
              <a:t>Physical, sexual, emotional abuse (staff on youth, peer on peer)</a:t>
            </a:r>
          </a:p>
          <a:p>
            <a:r>
              <a:rPr lang="en-US" sz="2400" dirty="0">
                <a:latin typeface="Arial" panose="020B0604020202020204" pitchFamily="34" charset="0"/>
                <a:cs typeface="Arial" panose="020B0604020202020204" pitchFamily="34" charset="0"/>
              </a:rPr>
              <a:t>Police calls/elopement due to lack of supervision</a:t>
            </a:r>
          </a:p>
          <a:p>
            <a:r>
              <a:rPr lang="en-US" sz="2400" dirty="0">
                <a:latin typeface="Arial" panose="020B0604020202020204" pitchFamily="34" charset="0"/>
                <a:cs typeface="Arial" panose="020B0604020202020204" pitchFamily="34" charset="0"/>
              </a:rPr>
              <a:t>Filth, vermin, poor nutrition, derelict structures </a:t>
            </a:r>
          </a:p>
          <a:p>
            <a:endParaRPr lang="en-US" dirty="0"/>
          </a:p>
        </p:txBody>
      </p:sp>
      <p:sp>
        <p:nvSpPr>
          <p:cNvPr id="4" name="Slide Number Placeholder 3">
            <a:extLst>
              <a:ext uri="{FF2B5EF4-FFF2-40B4-BE49-F238E27FC236}">
                <a16:creationId xmlns:a16="http://schemas.microsoft.com/office/drawing/2014/main" id="{D2BA415A-D388-4CAC-9ADA-B52D1F3C9312}"/>
              </a:ext>
            </a:extLst>
          </p:cNvPr>
          <p:cNvSpPr>
            <a:spLocks noGrp="1"/>
          </p:cNvSpPr>
          <p:nvPr>
            <p:ph type="sldNum" sz="quarter" idx="12"/>
          </p:nvPr>
        </p:nvSpPr>
        <p:spPr/>
        <p:txBody>
          <a:bodyPr/>
          <a:lstStyle/>
          <a:p>
            <a:fld id="{40866398-DAFA-4CB4-8C4A-78F94BBB4A5C}" type="slidenum">
              <a:rPr lang="en-US" smtClean="0"/>
              <a:pPr/>
              <a:t>13</a:t>
            </a:fld>
            <a:endParaRPr lang="en-US" dirty="0"/>
          </a:p>
        </p:txBody>
      </p:sp>
    </p:spTree>
    <p:extLst>
      <p:ext uri="{BB962C8B-B14F-4D97-AF65-F5344CB8AC3E}">
        <p14:creationId xmlns:p14="http://schemas.microsoft.com/office/powerpoint/2010/main" val="22318289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1181C-78CE-7ECC-FA49-AD1FE0B07D89}"/>
              </a:ext>
            </a:extLst>
          </p:cNvPr>
          <p:cNvSpPr>
            <a:spLocks noGrp="1"/>
          </p:cNvSpPr>
          <p:nvPr>
            <p:ph type="title"/>
          </p:nvPr>
        </p:nvSpPr>
        <p:spPr/>
        <p:txBody>
          <a:bodyPr/>
          <a:lstStyle/>
          <a:p>
            <a:pPr algn="ctr"/>
            <a:r>
              <a:rPr lang="en-US" b="1" dirty="0">
                <a:latin typeface="Arial" panose="020B0604020202020204" pitchFamily="34" charset="0"/>
                <a:cs typeface="Arial" panose="020B0604020202020204" pitchFamily="34" charset="0"/>
              </a:rPr>
              <a:t>Key Findings: Desperation Without Dignity III</a:t>
            </a:r>
          </a:p>
        </p:txBody>
      </p:sp>
      <p:sp>
        <p:nvSpPr>
          <p:cNvPr id="3" name="Content Placeholder 2">
            <a:extLst>
              <a:ext uri="{FF2B5EF4-FFF2-40B4-BE49-F238E27FC236}">
                <a16:creationId xmlns:a16="http://schemas.microsoft.com/office/drawing/2014/main" id="{338EEE27-DB44-B759-169E-D6C368A5282F}"/>
              </a:ext>
            </a:extLst>
          </p:cNvPr>
          <p:cNvSpPr>
            <a:spLocks noGrp="1"/>
          </p:cNvSpPr>
          <p:nvPr>
            <p:ph idx="1"/>
          </p:nvPr>
        </p:nvSpPr>
        <p:spPr>
          <a:xfrm>
            <a:off x="677334" y="2160589"/>
            <a:ext cx="8596668" cy="4402771"/>
          </a:xfrm>
        </p:spPr>
        <p:txBody>
          <a:bodyPr>
            <a:normAutofit/>
          </a:bodyPr>
          <a:lstStyle/>
          <a:p>
            <a:r>
              <a:rPr lang="en-US" sz="2400" dirty="0">
                <a:latin typeface="Arial" panose="020B0604020202020204" pitchFamily="34" charset="0"/>
                <a:cs typeface="Arial" panose="020B0604020202020204" pitchFamily="34" charset="0"/>
              </a:rPr>
              <a:t>Some facilities do not provide any psych treatment at all other than medication</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Others fail to provide evidence-based treatment, such as cognitive behavior therapy; dialectical behavior therapy; trauma-informed care</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Medication oversight and regular follow up visits often do not occur. Youth report serious side effects, weight gain resulting in diabetes </a:t>
            </a:r>
          </a:p>
          <a:p>
            <a:endParaRPr lang="en-US" dirty="0"/>
          </a:p>
        </p:txBody>
      </p:sp>
      <p:sp>
        <p:nvSpPr>
          <p:cNvPr id="4" name="Slide Number Placeholder 3">
            <a:extLst>
              <a:ext uri="{FF2B5EF4-FFF2-40B4-BE49-F238E27FC236}">
                <a16:creationId xmlns:a16="http://schemas.microsoft.com/office/drawing/2014/main" id="{1D315671-5FAC-E6AF-DF08-136A25FC7AF0}"/>
              </a:ext>
            </a:extLst>
          </p:cNvPr>
          <p:cNvSpPr>
            <a:spLocks noGrp="1"/>
          </p:cNvSpPr>
          <p:nvPr>
            <p:ph type="sldNum" sz="quarter" idx="12"/>
          </p:nvPr>
        </p:nvSpPr>
        <p:spPr/>
        <p:txBody>
          <a:bodyPr/>
          <a:lstStyle/>
          <a:p>
            <a:fld id="{40866398-DAFA-4CB4-8C4A-78F94BBB4A5C}" type="slidenum">
              <a:rPr lang="en-US" smtClean="0"/>
              <a:pPr/>
              <a:t>14</a:t>
            </a:fld>
            <a:endParaRPr lang="en-US" dirty="0"/>
          </a:p>
        </p:txBody>
      </p:sp>
    </p:spTree>
    <p:extLst>
      <p:ext uri="{BB962C8B-B14F-4D97-AF65-F5344CB8AC3E}">
        <p14:creationId xmlns:p14="http://schemas.microsoft.com/office/powerpoint/2010/main" val="25643732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DBDB0-F362-CAC5-9F1A-2E41D0A817F3}"/>
              </a:ext>
            </a:extLst>
          </p:cNvPr>
          <p:cNvSpPr>
            <a:spLocks noGrp="1"/>
          </p:cNvSpPr>
          <p:nvPr>
            <p:ph type="title"/>
          </p:nvPr>
        </p:nvSpPr>
        <p:spPr/>
        <p:txBody>
          <a:bodyPr/>
          <a:lstStyle/>
          <a:p>
            <a:pPr algn="ctr"/>
            <a:r>
              <a:rPr lang="en-US" b="1" dirty="0">
                <a:latin typeface="Arial" panose="020B0604020202020204" pitchFamily="34" charset="0"/>
                <a:cs typeface="Arial" panose="020B0604020202020204" pitchFamily="34" charset="0"/>
              </a:rPr>
              <a:t>Alternatives to Residential Treatment </a:t>
            </a:r>
          </a:p>
        </p:txBody>
      </p:sp>
      <p:sp>
        <p:nvSpPr>
          <p:cNvPr id="3" name="Content Placeholder 2">
            <a:extLst>
              <a:ext uri="{FF2B5EF4-FFF2-40B4-BE49-F238E27FC236}">
                <a16:creationId xmlns:a16="http://schemas.microsoft.com/office/drawing/2014/main" id="{26C23614-4796-BDCB-5D57-96DED2194A7F}"/>
              </a:ext>
            </a:extLst>
          </p:cNvPr>
          <p:cNvSpPr>
            <a:spLocks noGrp="1"/>
          </p:cNvSpPr>
          <p:nvPr>
            <p:ph idx="1"/>
          </p:nvPr>
        </p:nvSpPr>
        <p:spPr/>
        <p:txBody>
          <a:bodyPr>
            <a:normAutofit/>
          </a:bodyPr>
          <a:lstStyle/>
          <a:p>
            <a:r>
              <a:rPr lang="en-US" sz="2800" dirty="0">
                <a:latin typeface="Arial" panose="020B0604020202020204" pitchFamily="34" charset="0"/>
                <a:cs typeface="Arial" panose="020B0604020202020204" pitchFamily="34" charset="0"/>
              </a:rPr>
              <a:t>There are viable </a:t>
            </a:r>
            <a:r>
              <a:rPr lang="en-US" sz="2800" dirty="0">
                <a:latin typeface="Arial" panose="020B0604020202020204" pitchFamily="34" charset="0"/>
                <a:cs typeface="Arial" panose="020B0604020202020204" pitchFamily="34" charset="0"/>
                <a:hlinkClick r:id="rId2"/>
              </a:rPr>
              <a:t>alternatives</a:t>
            </a:r>
            <a:r>
              <a:rPr lang="en-US" sz="2800" dirty="0">
                <a:latin typeface="Arial" panose="020B0604020202020204" pitchFamily="34" charset="0"/>
                <a:cs typeface="Arial" panose="020B0604020202020204" pitchFamily="34" charset="0"/>
              </a:rPr>
              <a:t> to residential treatment that eliminate the need and/or shorten stays.</a:t>
            </a: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Law requires and </a:t>
            </a:r>
            <a:r>
              <a:rPr lang="en-US" sz="2800" dirty="0">
                <a:latin typeface="Arial" panose="020B0604020202020204" pitchFamily="34" charset="0"/>
                <a:cs typeface="Arial" panose="020B0604020202020204" pitchFamily="34" charset="0"/>
                <a:hlinkClick r:id="rId3"/>
              </a:rPr>
              <a:t>research</a:t>
            </a:r>
            <a:r>
              <a:rPr lang="en-US" sz="2800" dirty="0">
                <a:latin typeface="Arial" panose="020B0604020202020204" pitchFamily="34" charset="0"/>
                <a:cs typeface="Arial" panose="020B0604020202020204" pitchFamily="34" charset="0"/>
              </a:rPr>
              <a:t> supports use of these alternatives </a:t>
            </a:r>
          </a:p>
        </p:txBody>
      </p:sp>
      <p:sp>
        <p:nvSpPr>
          <p:cNvPr id="4" name="Slide Number Placeholder 3">
            <a:extLst>
              <a:ext uri="{FF2B5EF4-FFF2-40B4-BE49-F238E27FC236}">
                <a16:creationId xmlns:a16="http://schemas.microsoft.com/office/drawing/2014/main" id="{694A4A63-289C-CEBF-8BE7-60E7C50E7564}"/>
              </a:ext>
            </a:extLst>
          </p:cNvPr>
          <p:cNvSpPr>
            <a:spLocks noGrp="1"/>
          </p:cNvSpPr>
          <p:nvPr>
            <p:ph type="sldNum" sz="quarter" idx="12"/>
          </p:nvPr>
        </p:nvSpPr>
        <p:spPr/>
        <p:txBody>
          <a:bodyPr/>
          <a:lstStyle/>
          <a:p>
            <a:fld id="{40866398-DAFA-4CB4-8C4A-78F94BBB4A5C}" type="slidenum">
              <a:rPr lang="en-US" smtClean="0"/>
              <a:pPr/>
              <a:t>15</a:t>
            </a:fld>
            <a:endParaRPr lang="en-US" dirty="0"/>
          </a:p>
        </p:txBody>
      </p:sp>
    </p:spTree>
    <p:extLst>
      <p:ext uri="{BB962C8B-B14F-4D97-AF65-F5344CB8AC3E}">
        <p14:creationId xmlns:p14="http://schemas.microsoft.com/office/powerpoint/2010/main" val="36654809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1D1F3-035D-98B7-1C93-7BBC981E07F9}"/>
              </a:ext>
            </a:extLst>
          </p:cNvPr>
          <p:cNvSpPr>
            <a:spLocks noGrp="1"/>
          </p:cNvSpPr>
          <p:nvPr>
            <p:ph type="title"/>
          </p:nvPr>
        </p:nvSpPr>
        <p:spPr>
          <a:xfrm>
            <a:off x="677334" y="609600"/>
            <a:ext cx="8596668" cy="1320800"/>
          </a:xfrm>
        </p:spPr>
        <p:txBody>
          <a:bodyPr anchor="t">
            <a:normAutofit/>
          </a:bodyPr>
          <a:lstStyle/>
          <a:p>
            <a:r>
              <a:rPr lang="en-US" b="1" dirty="0">
                <a:latin typeface="Arial" panose="020B0604020202020204" pitchFamily="34" charset="0"/>
                <a:cs typeface="Arial" panose="020B0604020202020204" pitchFamily="34" charset="0"/>
              </a:rPr>
              <a:t>Our Advocacy In Alabama</a:t>
            </a:r>
          </a:p>
        </p:txBody>
      </p:sp>
      <p:sp>
        <p:nvSpPr>
          <p:cNvPr id="3" name="Content Placeholder 2">
            <a:extLst>
              <a:ext uri="{FF2B5EF4-FFF2-40B4-BE49-F238E27FC236}">
                <a16:creationId xmlns:a16="http://schemas.microsoft.com/office/drawing/2014/main" id="{A8D56843-2FB9-FBE7-819F-7F1A4566F15E}"/>
              </a:ext>
            </a:extLst>
          </p:cNvPr>
          <p:cNvSpPr>
            <a:spLocks noGrp="1"/>
          </p:cNvSpPr>
          <p:nvPr>
            <p:ph idx="1"/>
          </p:nvPr>
        </p:nvSpPr>
        <p:spPr>
          <a:xfrm>
            <a:off x="677334" y="2170749"/>
            <a:ext cx="3957349" cy="3749323"/>
          </a:xfrm>
        </p:spPr>
        <p:txBody>
          <a:bodyPr>
            <a:normAutofit/>
          </a:bodyPr>
          <a:lstStyle/>
          <a:p>
            <a:pPr marL="0" indent="0">
              <a:buNone/>
            </a:pPr>
            <a:r>
              <a:rPr lang="en-US" b="1" dirty="0">
                <a:effectLst/>
                <a:latin typeface="Trebuchet MS" panose="020B0603020202020204" pitchFamily="34" charset="0"/>
                <a:ea typeface="Calibri" panose="020F0502020204030204" pitchFamily="34" charset="0"/>
              </a:rPr>
              <a:t>	</a:t>
            </a:r>
            <a:r>
              <a:rPr lang="en-US" sz="2400" b="1" dirty="0">
                <a:effectLst/>
                <a:latin typeface="Arial" panose="020B0604020202020204" pitchFamily="34" charset="0"/>
                <a:ea typeface="Calibri" panose="020F0502020204030204" pitchFamily="34" charset="0"/>
                <a:cs typeface="Arial" panose="020B0604020202020204" pitchFamily="34" charset="0"/>
              </a:rPr>
              <a:t>Andrea Mixson	</a:t>
            </a:r>
            <a:r>
              <a:rPr lang="en-US" sz="2400" b="1" dirty="0">
                <a:latin typeface="Arial" panose="020B0604020202020204" pitchFamily="34" charset="0"/>
                <a:ea typeface="Calibri" panose="020F0502020204030204" pitchFamily="34" charset="0"/>
                <a:cs typeface="Arial" panose="020B0604020202020204" pitchFamily="34" charset="0"/>
              </a:rPr>
              <a:t>					</a:t>
            </a:r>
          </a:p>
          <a:p>
            <a:pPr marL="457200" lvl="1" indent="0">
              <a:buNone/>
            </a:pPr>
            <a:r>
              <a:rPr lang="en-US" sz="2400" dirty="0">
                <a:effectLst/>
                <a:latin typeface="Arial" panose="020B0604020202020204" pitchFamily="34" charset="0"/>
                <a:ea typeface="Calibri" panose="020F0502020204030204" pitchFamily="34" charset="0"/>
                <a:cs typeface="Arial" panose="020B0604020202020204" pitchFamily="34" charset="0"/>
              </a:rPr>
              <a:t>Alabama Disabilities Advocacy Program</a:t>
            </a:r>
            <a:endParaRPr lang="en-US" sz="2400" b="1" dirty="0">
              <a:effectLst/>
              <a:latin typeface="Arial" panose="020B0604020202020204" pitchFamily="34" charset="0"/>
              <a:ea typeface="Calibri" panose="020F0502020204030204" pitchFamily="34" charset="0"/>
              <a:cs typeface="Arial" panose="020B0604020202020204" pitchFamily="34" charset="0"/>
            </a:endParaRPr>
          </a:p>
          <a:p>
            <a:endParaRPr lang="en-US" dirty="0"/>
          </a:p>
        </p:txBody>
      </p:sp>
      <p:pic>
        <p:nvPicPr>
          <p:cNvPr id="5" name="Picture 4" descr="Alabama Disabilities Advocacy Program (ADAP) Logo">
            <a:extLst>
              <a:ext uri="{FF2B5EF4-FFF2-40B4-BE49-F238E27FC236}">
                <a16:creationId xmlns:a16="http://schemas.microsoft.com/office/drawing/2014/main" id="{CFDD73EB-CB66-FCEE-7C2A-83CF879C2DB4}"/>
              </a:ext>
            </a:extLst>
          </p:cNvPr>
          <p:cNvPicPr>
            <a:picLocks noChangeAspect="1"/>
          </p:cNvPicPr>
          <p:nvPr/>
        </p:nvPicPr>
        <p:blipFill>
          <a:blip r:embed="rId2"/>
          <a:stretch>
            <a:fillRect/>
          </a:stretch>
        </p:blipFill>
        <p:spPr>
          <a:xfrm>
            <a:off x="5322170" y="2159331"/>
            <a:ext cx="3534922" cy="3750581"/>
          </a:xfrm>
          <a:prstGeom prst="rect">
            <a:avLst/>
          </a:prstGeom>
        </p:spPr>
      </p:pic>
      <p:sp>
        <p:nvSpPr>
          <p:cNvPr id="4" name="Slide Number Placeholder 3">
            <a:extLst>
              <a:ext uri="{FF2B5EF4-FFF2-40B4-BE49-F238E27FC236}">
                <a16:creationId xmlns:a16="http://schemas.microsoft.com/office/drawing/2014/main" id="{4E701161-C29C-BDC2-8E4D-D3AC30B85733}"/>
              </a:ext>
            </a:extLst>
          </p:cNvPr>
          <p:cNvSpPr>
            <a:spLocks noGrp="1"/>
          </p:cNvSpPr>
          <p:nvPr>
            <p:ph type="sldNum" sz="quarter" idx="12"/>
          </p:nvPr>
        </p:nvSpPr>
        <p:spPr>
          <a:xfrm>
            <a:off x="8590663" y="6041362"/>
            <a:ext cx="683339" cy="365125"/>
          </a:xfrm>
        </p:spPr>
        <p:txBody>
          <a:bodyPr>
            <a:normAutofit/>
          </a:bodyPr>
          <a:lstStyle/>
          <a:p>
            <a:pPr>
              <a:spcAft>
                <a:spcPts val="600"/>
              </a:spcAft>
            </a:pPr>
            <a:fld id="{40866398-DAFA-4CB4-8C4A-78F94BBB4A5C}" type="slidenum">
              <a:rPr lang="en-US" smtClean="0"/>
              <a:pPr>
                <a:spcAft>
                  <a:spcPts val="600"/>
                </a:spcAft>
              </a:pPr>
              <a:t>16</a:t>
            </a:fld>
            <a:endParaRPr lang="en-US"/>
          </a:p>
        </p:txBody>
      </p:sp>
    </p:spTree>
    <p:extLst>
      <p:ext uri="{BB962C8B-B14F-4D97-AF65-F5344CB8AC3E}">
        <p14:creationId xmlns:p14="http://schemas.microsoft.com/office/powerpoint/2010/main" val="17143207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436FA-C61B-B831-3CEB-F66909C1C328}"/>
              </a:ext>
            </a:extLst>
          </p:cNvPr>
          <p:cNvSpPr>
            <a:spLocks noGrp="1"/>
          </p:cNvSpPr>
          <p:nvPr>
            <p:ph type="title"/>
          </p:nvPr>
        </p:nvSpPr>
        <p:spPr/>
        <p:txBody>
          <a:bodyPr/>
          <a:lstStyle/>
          <a:p>
            <a:pPr algn="ctr"/>
            <a:r>
              <a:rPr lang="en-US" b="1" dirty="0">
                <a:solidFill>
                  <a:srgbClr val="7030A0"/>
                </a:solidFill>
                <a:latin typeface="Arial" panose="020B0604020202020204" pitchFamily="34" charset="0"/>
                <a:cs typeface="Arial" panose="020B0604020202020204" pitchFamily="34" charset="0"/>
              </a:rPr>
              <a:t>O</a:t>
            </a:r>
            <a:r>
              <a:rPr lang="en-US" sz="3600" b="1" dirty="0">
                <a:solidFill>
                  <a:srgbClr val="7030A0"/>
                </a:solidFill>
                <a:effectLst/>
                <a:latin typeface="Arial" panose="020B0604020202020204" pitchFamily="34" charset="0"/>
                <a:cs typeface="Arial" panose="020B0604020202020204" pitchFamily="34" charset="0"/>
              </a:rPr>
              <a:t>ur </a:t>
            </a:r>
            <a:r>
              <a:rPr lang="en-US" b="1" dirty="0">
                <a:solidFill>
                  <a:srgbClr val="7030A0"/>
                </a:solidFill>
                <a:latin typeface="Arial" panose="020B0604020202020204" pitchFamily="34" charset="0"/>
                <a:cs typeface="Arial" panose="020B0604020202020204" pitchFamily="34" charset="0"/>
              </a:rPr>
              <a:t>C</a:t>
            </a:r>
            <a:r>
              <a:rPr lang="en-US" sz="3600" b="1" dirty="0">
                <a:solidFill>
                  <a:srgbClr val="7030A0"/>
                </a:solidFill>
                <a:effectLst/>
                <a:latin typeface="Arial" panose="020B0604020202020204" pitchFamily="34" charset="0"/>
                <a:cs typeface="Arial" panose="020B0604020202020204" pitchFamily="34" charset="0"/>
              </a:rPr>
              <a:t>lients / A </a:t>
            </a:r>
            <a:r>
              <a:rPr lang="en-US" b="1" dirty="0">
                <a:solidFill>
                  <a:srgbClr val="7030A0"/>
                </a:solidFill>
                <a:latin typeface="Arial" panose="020B0604020202020204" pitchFamily="34" charset="0"/>
                <a:cs typeface="Arial" panose="020B0604020202020204" pitchFamily="34" charset="0"/>
              </a:rPr>
              <a:t>S</a:t>
            </a:r>
            <a:r>
              <a:rPr lang="en-US" sz="3600" b="1" dirty="0">
                <a:solidFill>
                  <a:srgbClr val="7030A0"/>
                </a:solidFill>
                <a:effectLst/>
                <a:latin typeface="Arial" panose="020B0604020202020204" pitchFamily="34" charset="0"/>
                <a:cs typeface="Arial" panose="020B0604020202020204" pitchFamily="34" charset="0"/>
              </a:rPr>
              <a:t>ample</a:t>
            </a:r>
            <a:endParaRPr lang="en-US" b="1" dirty="0">
              <a:solidFill>
                <a:srgbClr val="7030A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D883DFFB-93EA-03F4-116A-6390F394F2DD}"/>
              </a:ext>
            </a:extLst>
          </p:cNvPr>
          <p:cNvSpPr>
            <a:spLocks noGrp="1"/>
          </p:cNvSpPr>
          <p:nvPr>
            <p:ph idx="1"/>
          </p:nvPr>
        </p:nvSpPr>
        <p:spPr/>
        <p:txBody>
          <a:bodyPr/>
          <a:lstStyle/>
          <a:p>
            <a:pPr>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”Dylan”</a:t>
            </a:r>
          </a:p>
          <a:p>
            <a:pPr>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10 years old</a:t>
            </a:r>
          </a:p>
          <a:p>
            <a:pPr>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Impulse Control Disorder and RAD</a:t>
            </a:r>
          </a:p>
          <a:p>
            <a:pPr>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4 mental health/residential placements since his 4</a:t>
            </a:r>
            <a:r>
              <a:rPr lang="en-US" sz="2400" baseline="30000" dirty="0">
                <a:solidFill>
                  <a:schemeClr val="tx1"/>
                </a:solidFill>
                <a:latin typeface="Arial" panose="020B0604020202020204" pitchFamily="34" charset="0"/>
                <a:cs typeface="Arial" panose="020B0604020202020204" pitchFamily="34" charset="0"/>
              </a:rPr>
              <a:t>th</a:t>
            </a:r>
            <a:r>
              <a:rPr lang="en-US" sz="2400" dirty="0">
                <a:solidFill>
                  <a:schemeClr val="tx1"/>
                </a:solidFill>
                <a:latin typeface="Arial" panose="020B0604020202020204" pitchFamily="34" charset="0"/>
                <a:cs typeface="Arial" panose="020B0604020202020204" pitchFamily="34" charset="0"/>
              </a:rPr>
              <a:t> birthday</a:t>
            </a:r>
          </a:p>
          <a:p>
            <a:pPr>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Within last year:  6 different therapists and 2 different psychiatrists</a:t>
            </a:r>
          </a:p>
          <a:p>
            <a:pPr>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Can grandparents continue to maintain him in their home?  </a:t>
            </a:r>
          </a:p>
          <a:p>
            <a:endParaRPr lang="en-US" dirty="0"/>
          </a:p>
        </p:txBody>
      </p:sp>
      <p:sp>
        <p:nvSpPr>
          <p:cNvPr id="4" name="Slide Number Placeholder 3">
            <a:extLst>
              <a:ext uri="{FF2B5EF4-FFF2-40B4-BE49-F238E27FC236}">
                <a16:creationId xmlns:a16="http://schemas.microsoft.com/office/drawing/2014/main" id="{4A146238-4B96-F55C-EDE8-2AC10E3A978C}"/>
              </a:ext>
            </a:extLst>
          </p:cNvPr>
          <p:cNvSpPr>
            <a:spLocks noGrp="1"/>
          </p:cNvSpPr>
          <p:nvPr>
            <p:ph type="sldNum" sz="quarter" idx="12"/>
          </p:nvPr>
        </p:nvSpPr>
        <p:spPr/>
        <p:txBody>
          <a:bodyPr/>
          <a:lstStyle/>
          <a:p>
            <a:fld id="{40866398-DAFA-4CB4-8C4A-78F94BBB4A5C}" type="slidenum">
              <a:rPr lang="en-US" smtClean="0"/>
              <a:pPr/>
              <a:t>17</a:t>
            </a:fld>
            <a:endParaRPr lang="en-US" dirty="0"/>
          </a:p>
        </p:txBody>
      </p:sp>
    </p:spTree>
    <p:extLst>
      <p:ext uri="{BB962C8B-B14F-4D97-AF65-F5344CB8AC3E}">
        <p14:creationId xmlns:p14="http://schemas.microsoft.com/office/powerpoint/2010/main" val="25814246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436FA-C61B-B831-3CEB-F66909C1C328}"/>
              </a:ext>
            </a:extLst>
          </p:cNvPr>
          <p:cNvSpPr>
            <a:spLocks noGrp="1"/>
          </p:cNvSpPr>
          <p:nvPr>
            <p:ph type="title"/>
          </p:nvPr>
        </p:nvSpPr>
        <p:spPr/>
        <p:txBody>
          <a:bodyPr/>
          <a:lstStyle/>
          <a:p>
            <a:pPr algn="ctr"/>
            <a:r>
              <a:rPr lang="en-US" b="1" dirty="0">
                <a:solidFill>
                  <a:srgbClr val="7030A0"/>
                </a:solidFill>
                <a:latin typeface="Arial" panose="020B0604020202020204" pitchFamily="34" charset="0"/>
                <a:cs typeface="Arial" panose="020B0604020202020204" pitchFamily="34" charset="0"/>
              </a:rPr>
              <a:t>O</a:t>
            </a:r>
            <a:r>
              <a:rPr lang="en-US" sz="3600" b="1" dirty="0">
                <a:solidFill>
                  <a:srgbClr val="7030A0"/>
                </a:solidFill>
                <a:effectLst/>
                <a:latin typeface="Arial" panose="020B0604020202020204" pitchFamily="34" charset="0"/>
                <a:cs typeface="Arial" panose="020B0604020202020204" pitchFamily="34" charset="0"/>
              </a:rPr>
              <a:t>ur </a:t>
            </a:r>
            <a:r>
              <a:rPr lang="en-US" b="1" dirty="0">
                <a:solidFill>
                  <a:srgbClr val="7030A0"/>
                </a:solidFill>
                <a:latin typeface="Arial" panose="020B0604020202020204" pitchFamily="34" charset="0"/>
                <a:cs typeface="Arial" panose="020B0604020202020204" pitchFamily="34" charset="0"/>
              </a:rPr>
              <a:t>C</a:t>
            </a:r>
            <a:r>
              <a:rPr lang="en-US" sz="3600" b="1" dirty="0">
                <a:solidFill>
                  <a:srgbClr val="7030A0"/>
                </a:solidFill>
                <a:effectLst/>
                <a:latin typeface="Arial" panose="020B0604020202020204" pitchFamily="34" charset="0"/>
                <a:cs typeface="Arial" panose="020B0604020202020204" pitchFamily="34" charset="0"/>
              </a:rPr>
              <a:t>lients / A </a:t>
            </a:r>
            <a:r>
              <a:rPr lang="en-US" b="1" dirty="0">
                <a:solidFill>
                  <a:srgbClr val="7030A0"/>
                </a:solidFill>
                <a:latin typeface="Arial" panose="020B0604020202020204" pitchFamily="34" charset="0"/>
                <a:cs typeface="Arial" panose="020B0604020202020204" pitchFamily="34" charset="0"/>
              </a:rPr>
              <a:t>S</a:t>
            </a:r>
            <a:r>
              <a:rPr lang="en-US" sz="3600" b="1" dirty="0">
                <a:solidFill>
                  <a:srgbClr val="7030A0"/>
                </a:solidFill>
                <a:effectLst/>
                <a:latin typeface="Arial" panose="020B0604020202020204" pitchFamily="34" charset="0"/>
                <a:cs typeface="Arial" panose="020B0604020202020204" pitchFamily="34" charset="0"/>
              </a:rPr>
              <a:t>ample</a:t>
            </a:r>
            <a:br>
              <a:rPr lang="en-US" sz="3600" b="1" dirty="0">
                <a:solidFill>
                  <a:srgbClr val="7030A0"/>
                </a:solidFill>
                <a:effectLst/>
                <a:latin typeface="Arial" panose="020B0604020202020204" pitchFamily="34" charset="0"/>
                <a:cs typeface="Arial" panose="020B0604020202020204" pitchFamily="34" charset="0"/>
              </a:rPr>
            </a:br>
            <a:r>
              <a:rPr lang="en-US" sz="3600" b="1" dirty="0">
                <a:solidFill>
                  <a:srgbClr val="7030A0"/>
                </a:solidFill>
                <a:effectLst/>
                <a:latin typeface="Arial" panose="020B0604020202020204" pitchFamily="34" charset="0"/>
                <a:cs typeface="Arial" panose="020B0604020202020204" pitchFamily="34" charset="0"/>
              </a:rPr>
              <a:t>Continued</a:t>
            </a:r>
            <a:endParaRPr lang="en-US" b="1" dirty="0">
              <a:solidFill>
                <a:srgbClr val="7030A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D883DFFB-93EA-03F4-116A-6390F394F2DD}"/>
              </a:ext>
            </a:extLst>
          </p:cNvPr>
          <p:cNvSpPr>
            <a:spLocks noGrp="1"/>
          </p:cNvSpPr>
          <p:nvPr>
            <p:ph idx="1"/>
          </p:nvPr>
        </p:nvSpPr>
        <p:spPr/>
        <p:txBody>
          <a:bodyPr/>
          <a:lstStyle/>
          <a:p>
            <a:pPr>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”Brent”</a:t>
            </a:r>
          </a:p>
          <a:p>
            <a:pPr>
              <a:buFont typeface="Arial" panose="020B0604020202020204" pitchFamily="34" charset="0"/>
              <a:buChar char="•"/>
            </a:pPr>
            <a:r>
              <a:rPr lang="en-US" sz="2400" dirty="0">
                <a:solidFill>
                  <a:schemeClr val="tx1"/>
                </a:solidFill>
              </a:rPr>
              <a:t>16 years old</a:t>
            </a:r>
          </a:p>
          <a:p>
            <a:pPr>
              <a:buFont typeface="Arial" panose="020B0604020202020204" pitchFamily="34" charset="0"/>
              <a:buChar char="•"/>
            </a:pPr>
            <a:r>
              <a:rPr lang="en-US" sz="2400" dirty="0">
                <a:solidFill>
                  <a:schemeClr val="tx1"/>
                </a:solidFill>
              </a:rPr>
              <a:t>Autism</a:t>
            </a:r>
          </a:p>
          <a:p>
            <a:pPr>
              <a:buFont typeface="Arial" panose="020B0604020202020204" pitchFamily="34" charset="0"/>
              <a:buChar char="•"/>
            </a:pPr>
            <a:r>
              <a:rPr lang="en-US" sz="2400" dirty="0">
                <a:solidFill>
                  <a:schemeClr val="tx1"/>
                </a:solidFill>
              </a:rPr>
              <a:t>Self-injurious behavior, rages, running away</a:t>
            </a:r>
          </a:p>
          <a:p>
            <a:pPr>
              <a:buFont typeface="Arial" panose="020B0604020202020204" pitchFamily="34" charset="0"/>
              <a:buChar char="•"/>
            </a:pPr>
            <a:r>
              <a:rPr lang="en-US" sz="2400" dirty="0">
                <a:solidFill>
                  <a:schemeClr val="tx1"/>
                </a:solidFill>
              </a:rPr>
              <a:t>Police on grandmother’s speed dial</a:t>
            </a:r>
          </a:p>
          <a:p>
            <a:endParaRPr lang="en-US" dirty="0"/>
          </a:p>
        </p:txBody>
      </p:sp>
      <p:sp>
        <p:nvSpPr>
          <p:cNvPr id="4" name="Slide Number Placeholder 3">
            <a:extLst>
              <a:ext uri="{FF2B5EF4-FFF2-40B4-BE49-F238E27FC236}">
                <a16:creationId xmlns:a16="http://schemas.microsoft.com/office/drawing/2014/main" id="{4A146238-4B96-F55C-EDE8-2AC10E3A978C}"/>
              </a:ext>
            </a:extLst>
          </p:cNvPr>
          <p:cNvSpPr>
            <a:spLocks noGrp="1"/>
          </p:cNvSpPr>
          <p:nvPr>
            <p:ph type="sldNum" sz="quarter" idx="12"/>
          </p:nvPr>
        </p:nvSpPr>
        <p:spPr/>
        <p:txBody>
          <a:bodyPr/>
          <a:lstStyle/>
          <a:p>
            <a:fld id="{40866398-DAFA-4CB4-8C4A-78F94BBB4A5C}" type="slidenum">
              <a:rPr lang="en-US" smtClean="0"/>
              <a:pPr/>
              <a:t>18</a:t>
            </a:fld>
            <a:endParaRPr lang="en-US" dirty="0"/>
          </a:p>
        </p:txBody>
      </p:sp>
    </p:spTree>
    <p:extLst>
      <p:ext uri="{BB962C8B-B14F-4D97-AF65-F5344CB8AC3E}">
        <p14:creationId xmlns:p14="http://schemas.microsoft.com/office/powerpoint/2010/main" val="135648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436FA-C61B-B831-3CEB-F66909C1C328}"/>
              </a:ext>
            </a:extLst>
          </p:cNvPr>
          <p:cNvSpPr>
            <a:spLocks noGrp="1"/>
          </p:cNvSpPr>
          <p:nvPr>
            <p:ph type="title"/>
          </p:nvPr>
        </p:nvSpPr>
        <p:spPr/>
        <p:txBody>
          <a:bodyPr/>
          <a:lstStyle/>
          <a:p>
            <a:pPr algn="ctr"/>
            <a:r>
              <a:rPr lang="en-US" b="1" dirty="0">
                <a:solidFill>
                  <a:srgbClr val="7030A0"/>
                </a:solidFill>
                <a:latin typeface="Arial" panose="020B0604020202020204" pitchFamily="34" charset="0"/>
                <a:cs typeface="Arial" panose="020B0604020202020204" pitchFamily="34" charset="0"/>
              </a:rPr>
              <a:t>O</a:t>
            </a:r>
            <a:r>
              <a:rPr lang="en-US" sz="3600" b="1" dirty="0">
                <a:solidFill>
                  <a:srgbClr val="7030A0"/>
                </a:solidFill>
                <a:effectLst/>
                <a:latin typeface="Arial" panose="020B0604020202020204" pitchFamily="34" charset="0"/>
                <a:cs typeface="Arial" panose="020B0604020202020204" pitchFamily="34" charset="0"/>
              </a:rPr>
              <a:t>ur </a:t>
            </a:r>
            <a:r>
              <a:rPr lang="en-US" b="1" dirty="0">
                <a:solidFill>
                  <a:srgbClr val="7030A0"/>
                </a:solidFill>
                <a:latin typeface="Arial" panose="020B0604020202020204" pitchFamily="34" charset="0"/>
                <a:cs typeface="Arial" panose="020B0604020202020204" pitchFamily="34" charset="0"/>
              </a:rPr>
              <a:t>C</a:t>
            </a:r>
            <a:r>
              <a:rPr lang="en-US" sz="3600" b="1" dirty="0">
                <a:solidFill>
                  <a:srgbClr val="7030A0"/>
                </a:solidFill>
                <a:effectLst/>
                <a:latin typeface="Arial" panose="020B0604020202020204" pitchFamily="34" charset="0"/>
                <a:cs typeface="Arial" panose="020B0604020202020204" pitchFamily="34" charset="0"/>
              </a:rPr>
              <a:t>lients / A </a:t>
            </a:r>
            <a:r>
              <a:rPr lang="en-US" b="1" dirty="0">
                <a:solidFill>
                  <a:srgbClr val="7030A0"/>
                </a:solidFill>
                <a:latin typeface="Arial" panose="020B0604020202020204" pitchFamily="34" charset="0"/>
                <a:cs typeface="Arial" panose="020B0604020202020204" pitchFamily="34" charset="0"/>
              </a:rPr>
              <a:t>S</a:t>
            </a:r>
            <a:r>
              <a:rPr lang="en-US" sz="3600" b="1" dirty="0">
                <a:solidFill>
                  <a:srgbClr val="7030A0"/>
                </a:solidFill>
                <a:effectLst/>
                <a:latin typeface="Arial" panose="020B0604020202020204" pitchFamily="34" charset="0"/>
                <a:cs typeface="Arial" panose="020B0604020202020204" pitchFamily="34" charset="0"/>
              </a:rPr>
              <a:t>ample</a:t>
            </a:r>
            <a:br>
              <a:rPr lang="en-US" sz="3600" b="1" dirty="0">
                <a:solidFill>
                  <a:srgbClr val="7030A0"/>
                </a:solidFill>
                <a:effectLst/>
                <a:latin typeface="Arial" panose="020B0604020202020204" pitchFamily="34" charset="0"/>
                <a:cs typeface="Arial" panose="020B0604020202020204" pitchFamily="34" charset="0"/>
              </a:rPr>
            </a:br>
            <a:r>
              <a:rPr lang="en-US" sz="3600" b="1" dirty="0">
                <a:solidFill>
                  <a:srgbClr val="7030A0"/>
                </a:solidFill>
                <a:effectLst/>
                <a:latin typeface="Arial" panose="020B0604020202020204" pitchFamily="34" charset="0"/>
                <a:cs typeface="Arial" panose="020B0604020202020204" pitchFamily="34" charset="0"/>
              </a:rPr>
              <a:t>Continued- 2</a:t>
            </a:r>
            <a:endParaRPr lang="en-US" b="1" dirty="0">
              <a:solidFill>
                <a:srgbClr val="7030A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D883DFFB-93EA-03F4-116A-6390F394F2DD}"/>
              </a:ext>
            </a:extLst>
          </p:cNvPr>
          <p:cNvSpPr>
            <a:spLocks noGrp="1"/>
          </p:cNvSpPr>
          <p:nvPr>
            <p:ph idx="1"/>
          </p:nvPr>
        </p:nvSpPr>
        <p:spPr/>
        <p:txBody>
          <a:bodyPr>
            <a:normAutofit/>
          </a:bodyPr>
          <a:lstStyle/>
          <a:p>
            <a:pPr>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”Sylvia”</a:t>
            </a:r>
          </a:p>
          <a:p>
            <a:pPr>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16 years old</a:t>
            </a:r>
          </a:p>
          <a:p>
            <a:pPr>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Anxiety Disorder, ODD, ADHD, DMDD</a:t>
            </a:r>
          </a:p>
          <a:p>
            <a:pPr>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Foster care/3 residential placements </a:t>
            </a:r>
          </a:p>
          <a:p>
            <a:pPr>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Discharged to grandmother</a:t>
            </a:r>
          </a:p>
          <a:p>
            <a:pPr>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Needs additional support</a:t>
            </a:r>
            <a:endParaRPr lang="en-US" sz="24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4A146238-4B96-F55C-EDE8-2AC10E3A978C}"/>
              </a:ext>
            </a:extLst>
          </p:cNvPr>
          <p:cNvSpPr>
            <a:spLocks noGrp="1"/>
          </p:cNvSpPr>
          <p:nvPr>
            <p:ph type="sldNum" sz="quarter" idx="12"/>
          </p:nvPr>
        </p:nvSpPr>
        <p:spPr/>
        <p:txBody>
          <a:bodyPr/>
          <a:lstStyle/>
          <a:p>
            <a:fld id="{40866398-DAFA-4CB4-8C4A-78F94BBB4A5C}" type="slidenum">
              <a:rPr lang="en-US" smtClean="0"/>
              <a:pPr/>
              <a:t>19</a:t>
            </a:fld>
            <a:endParaRPr lang="en-US" dirty="0"/>
          </a:p>
        </p:txBody>
      </p:sp>
    </p:spTree>
    <p:extLst>
      <p:ext uri="{BB962C8B-B14F-4D97-AF65-F5344CB8AC3E}">
        <p14:creationId xmlns:p14="http://schemas.microsoft.com/office/powerpoint/2010/main" val="6814691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76CB7-AA88-445D-8F36-896921804C07}"/>
              </a:ext>
            </a:extLst>
          </p:cNvPr>
          <p:cNvSpPr>
            <a:spLocks noGrp="1"/>
          </p:cNvSpPr>
          <p:nvPr>
            <p:ph type="title"/>
          </p:nvPr>
        </p:nvSpPr>
        <p:spPr/>
        <p:txBody>
          <a:bodyPr/>
          <a:lstStyle/>
          <a:p>
            <a:pPr algn="ctr"/>
            <a:r>
              <a:rPr lang="en-US" b="1" dirty="0">
                <a:solidFill>
                  <a:srgbClr val="7030A0"/>
                </a:solidFill>
                <a:latin typeface="Arial" panose="020B0604020202020204" pitchFamily="34" charset="0"/>
                <a:cs typeface="Arial" panose="020B0604020202020204" pitchFamily="34" charset="0"/>
              </a:rPr>
              <a:t>Disclaimer</a:t>
            </a:r>
          </a:p>
        </p:txBody>
      </p:sp>
      <p:sp>
        <p:nvSpPr>
          <p:cNvPr id="3" name="Content Placeholder 2">
            <a:extLst>
              <a:ext uri="{FF2B5EF4-FFF2-40B4-BE49-F238E27FC236}">
                <a16:creationId xmlns:a16="http://schemas.microsoft.com/office/drawing/2014/main" id="{45D6B73C-49DC-4127-B3C0-2551E4169F4E}"/>
              </a:ext>
            </a:extLst>
          </p:cNvPr>
          <p:cNvSpPr>
            <a:spLocks noGrp="1"/>
          </p:cNvSpPr>
          <p:nvPr>
            <p:ph idx="1"/>
          </p:nvPr>
        </p:nvSpPr>
        <p:spPr>
          <a:xfrm>
            <a:off x="677334" y="1469985"/>
            <a:ext cx="8596668" cy="5197033"/>
          </a:xfrm>
        </p:spPr>
        <p:txBody>
          <a:bodyPr>
            <a:normAutofit/>
          </a:bodyPr>
          <a:lstStyle/>
          <a:p>
            <a:r>
              <a:rPr lang="en-US" sz="2400" dirty="0">
                <a:solidFill>
                  <a:schemeClr val="tx1"/>
                </a:solidFill>
                <a:latin typeface="Arial" panose="020B0604020202020204" pitchFamily="34" charset="0"/>
                <a:ea typeface="Arial"/>
                <a:cs typeface="Arial" panose="020B0604020202020204" pitchFamily="34" charset="0"/>
                <a:sym typeface="Arial"/>
              </a:rPr>
              <a:t>This webinar was developed [in part] under contract number HHSS283201200021I/HHS28342003T</a:t>
            </a:r>
            <a:r>
              <a:rPr lang="en-US" sz="2400" b="1" dirty="0">
                <a:solidFill>
                  <a:schemeClr val="tx1"/>
                </a:solidFill>
                <a:latin typeface="Arial" panose="020B0604020202020204" pitchFamily="34" charset="0"/>
                <a:ea typeface="Arial"/>
                <a:cs typeface="Arial" panose="020B0604020202020204" pitchFamily="34" charset="0"/>
                <a:sym typeface="Arial"/>
              </a:rPr>
              <a:t> </a:t>
            </a:r>
            <a:r>
              <a:rPr lang="en-US" sz="2400" dirty="0">
                <a:solidFill>
                  <a:schemeClr val="tx1"/>
                </a:solidFill>
                <a:latin typeface="Arial" panose="020B0604020202020204" pitchFamily="34" charset="0"/>
                <a:ea typeface="Arial"/>
                <a:cs typeface="Arial" panose="020B0604020202020204" pitchFamily="34" charset="0"/>
                <a:sym typeface="Arial"/>
              </a:rPr>
              <a:t>from the Substance Abuse and Mental Health Services Administration (SAMHSA), U.S. Department of Health and Human Services (HHS). </a:t>
            </a:r>
          </a:p>
          <a:p>
            <a:endParaRPr lang="en-US" sz="2400" dirty="0">
              <a:solidFill>
                <a:schemeClr val="tx1"/>
              </a:solidFill>
              <a:latin typeface="Arial" panose="020B0604020202020204" pitchFamily="34" charset="0"/>
              <a:ea typeface="Arial"/>
              <a:cs typeface="Arial" panose="020B0604020202020204" pitchFamily="34" charset="0"/>
              <a:sym typeface="Arial"/>
            </a:endParaRPr>
          </a:p>
          <a:p>
            <a:r>
              <a:rPr lang="en-US" sz="2400" dirty="0">
                <a:solidFill>
                  <a:schemeClr val="tx1"/>
                </a:solidFill>
                <a:latin typeface="Arial" panose="020B0604020202020204" pitchFamily="34" charset="0"/>
                <a:ea typeface="Arial"/>
                <a:cs typeface="Arial" panose="020B0604020202020204" pitchFamily="34" charset="0"/>
                <a:sym typeface="Arial"/>
              </a:rPr>
              <a:t>The views, policies and opinions expressed are those of the authors and do not necessarily reflect those of SAMHSA or HHS.</a:t>
            </a:r>
            <a:endParaRPr lang="en-US" sz="2400" dirty="0">
              <a:solidFill>
                <a:schemeClr val="tx1"/>
              </a:solidFill>
              <a:latin typeface="Arial" panose="020B0604020202020204" pitchFamily="34" charset="0"/>
              <a:cs typeface="Arial" panose="020B0604020202020204" pitchFamily="34" charset="0"/>
            </a:endParaRPr>
          </a:p>
          <a:p>
            <a:endParaRPr lang="en-US" dirty="0"/>
          </a:p>
        </p:txBody>
      </p:sp>
      <p:sp>
        <p:nvSpPr>
          <p:cNvPr id="5" name="Slide Number Placeholder 4">
            <a:extLst>
              <a:ext uri="{FF2B5EF4-FFF2-40B4-BE49-F238E27FC236}">
                <a16:creationId xmlns:a16="http://schemas.microsoft.com/office/drawing/2014/main" id="{014BE1D4-54E0-4102-9238-11B545522736}"/>
              </a:ext>
            </a:extLst>
          </p:cNvPr>
          <p:cNvSpPr>
            <a:spLocks noGrp="1"/>
          </p:cNvSpPr>
          <p:nvPr>
            <p:ph type="sldNum" sz="quarter" idx="12"/>
          </p:nvPr>
        </p:nvSpPr>
        <p:spPr/>
        <p:txBody>
          <a:bodyPr/>
          <a:lstStyle/>
          <a:p>
            <a:fld id="{40866398-DAFA-4CB4-8C4A-78F94BBB4A5C}" type="slidenum">
              <a:rPr lang="en-US" smtClean="0"/>
              <a:t>2</a:t>
            </a:fld>
            <a:endParaRPr lang="en-US" dirty="0"/>
          </a:p>
        </p:txBody>
      </p:sp>
    </p:spTree>
    <p:extLst>
      <p:ext uri="{BB962C8B-B14F-4D97-AF65-F5344CB8AC3E}">
        <p14:creationId xmlns:p14="http://schemas.microsoft.com/office/powerpoint/2010/main" val="28952707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3482C-7502-2907-85F5-BED1D746CE54}"/>
              </a:ext>
            </a:extLst>
          </p:cNvPr>
          <p:cNvSpPr>
            <a:spLocks noGrp="1"/>
          </p:cNvSpPr>
          <p:nvPr>
            <p:ph type="title"/>
          </p:nvPr>
        </p:nvSpPr>
        <p:spPr/>
        <p:txBody>
          <a:bodyPr/>
          <a:lstStyle/>
          <a:p>
            <a:r>
              <a:rPr lang="en-US" sz="3600" b="1" spc="100" dirty="0">
                <a:solidFill>
                  <a:srgbClr val="7030A0"/>
                </a:solidFill>
                <a:effectLst/>
                <a:latin typeface="Arial" panose="020B0604020202020204" pitchFamily="34" charset="0"/>
                <a:cs typeface="Arial" panose="020B0604020202020204" pitchFamily="34" charset="0"/>
              </a:rPr>
              <a:t>EPSDT = </a:t>
            </a:r>
            <a:r>
              <a:rPr lang="en-US" b="1" spc="100" dirty="0">
                <a:solidFill>
                  <a:srgbClr val="7030A0"/>
                </a:solidFill>
                <a:latin typeface="Arial" panose="020B0604020202020204" pitchFamily="34" charset="0"/>
                <a:cs typeface="Arial" panose="020B0604020202020204" pitchFamily="34" charset="0"/>
              </a:rPr>
              <a:t>M</a:t>
            </a:r>
            <a:r>
              <a:rPr lang="en-US" sz="3600" b="1" spc="100" dirty="0">
                <a:solidFill>
                  <a:srgbClr val="7030A0"/>
                </a:solidFill>
                <a:effectLst/>
                <a:latin typeface="Arial" panose="020B0604020202020204" pitchFamily="34" charset="0"/>
                <a:cs typeface="Arial" panose="020B0604020202020204" pitchFamily="34" charset="0"/>
              </a:rPr>
              <a:t>edicaid </a:t>
            </a:r>
            <a:r>
              <a:rPr lang="en-US" b="1" spc="100" dirty="0">
                <a:solidFill>
                  <a:srgbClr val="7030A0"/>
                </a:solidFill>
                <a:latin typeface="Arial" panose="020B0604020202020204" pitchFamily="34" charset="0"/>
                <a:cs typeface="Arial" panose="020B0604020202020204" pitchFamily="34" charset="0"/>
              </a:rPr>
              <a:t>F</a:t>
            </a:r>
            <a:r>
              <a:rPr lang="en-US" sz="3600" b="1" spc="100" dirty="0">
                <a:solidFill>
                  <a:srgbClr val="7030A0"/>
                </a:solidFill>
                <a:effectLst/>
                <a:latin typeface="Arial" panose="020B0604020202020204" pitchFamily="34" charset="0"/>
                <a:cs typeface="Arial" panose="020B0604020202020204" pitchFamily="34" charset="0"/>
              </a:rPr>
              <a:t>or </a:t>
            </a:r>
            <a:r>
              <a:rPr lang="en-US" b="1" spc="100" dirty="0">
                <a:solidFill>
                  <a:srgbClr val="7030A0"/>
                </a:solidFill>
                <a:latin typeface="Arial" panose="020B0604020202020204" pitchFamily="34" charset="0"/>
                <a:cs typeface="Arial" panose="020B0604020202020204" pitchFamily="34" charset="0"/>
              </a:rPr>
              <a:t>C</a:t>
            </a:r>
            <a:r>
              <a:rPr lang="en-US" sz="3600" b="1" spc="100" dirty="0">
                <a:solidFill>
                  <a:srgbClr val="7030A0"/>
                </a:solidFill>
                <a:effectLst/>
                <a:latin typeface="Arial" panose="020B0604020202020204" pitchFamily="34" charset="0"/>
                <a:cs typeface="Arial" panose="020B0604020202020204" pitchFamily="34" charset="0"/>
              </a:rPr>
              <a:t>hildren</a:t>
            </a:r>
            <a:endParaRPr lang="en-US" b="1" dirty="0">
              <a:solidFill>
                <a:srgbClr val="7030A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5AF1817-E5BA-C767-64BF-904B30E65ACA}"/>
              </a:ext>
            </a:extLst>
          </p:cNvPr>
          <p:cNvSpPr>
            <a:spLocks noGrp="1"/>
          </p:cNvSpPr>
          <p:nvPr>
            <p:ph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i="0" u="none" strike="noStrike" kern="1200" baseline="0" dirty="0">
                <a:solidFill>
                  <a:schemeClr val="tx1"/>
                </a:solidFill>
                <a:latin typeface="Arial" panose="020B0604020202020204" pitchFamily="34" charset="0"/>
                <a:cs typeface="Arial" panose="020B0604020202020204" pitchFamily="34" charset="0"/>
              </a:rPr>
              <a:t>The Early and Periodic Screening, Diagnostic, and Treatment (</a:t>
            </a:r>
            <a:r>
              <a:rPr lang="en-US" sz="2400" b="0" i="0" u="none" strike="noStrike" kern="1200" baseline="0" dirty="0">
                <a:solidFill>
                  <a:schemeClr val="tx1"/>
                </a:solidFill>
                <a:latin typeface="Arial" panose="020B0604020202020204" pitchFamily="34" charset="0"/>
                <a:cs typeface="Arial" panose="020B0604020202020204" pitchFamily="34" charset="0"/>
                <a:hlinkClick r:id="rId2"/>
              </a:rPr>
              <a:t>EPSDT</a:t>
            </a:r>
            <a:r>
              <a:rPr lang="en-US" sz="2400" b="0" i="0" u="none" strike="noStrike" kern="1200" baseline="0" dirty="0">
                <a:solidFill>
                  <a:schemeClr val="tx1"/>
                </a:solidFill>
                <a:latin typeface="Arial" panose="020B0604020202020204" pitchFamily="34" charset="0"/>
                <a:cs typeface="Arial" panose="020B0604020202020204" pitchFamily="34" charset="0"/>
              </a:rPr>
              <a:t>) benefit is more robust than the Medicaid benefit for adults and is designed to assure that children receive early detection and care, so that health problems are averted or diagnosed and treated as early as possible. The goal of EPSDT is to assure that individual children get the health care they need when they need it – the right care to the right child at the right time in the right setting.</a:t>
            </a:r>
          </a:p>
          <a:p>
            <a:endParaRPr lang="en-US" sz="2400" dirty="0"/>
          </a:p>
        </p:txBody>
      </p:sp>
      <p:sp>
        <p:nvSpPr>
          <p:cNvPr id="4" name="Slide Number Placeholder 3">
            <a:extLst>
              <a:ext uri="{FF2B5EF4-FFF2-40B4-BE49-F238E27FC236}">
                <a16:creationId xmlns:a16="http://schemas.microsoft.com/office/drawing/2014/main" id="{A787DCFA-FBF5-C486-B08B-7116518EF0B4}"/>
              </a:ext>
            </a:extLst>
          </p:cNvPr>
          <p:cNvSpPr>
            <a:spLocks noGrp="1"/>
          </p:cNvSpPr>
          <p:nvPr>
            <p:ph type="sldNum" sz="quarter" idx="12"/>
          </p:nvPr>
        </p:nvSpPr>
        <p:spPr/>
        <p:txBody>
          <a:bodyPr/>
          <a:lstStyle/>
          <a:p>
            <a:fld id="{40866398-DAFA-4CB4-8C4A-78F94BBB4A5C}" type="slidenum">
              <a:rPr lang="en-US" smtClean="0"/>
              <a:pPr/>
              <a:t>20</a:t>
            </a:fld>
            <a:endParaRPr lang="en-US" dirty="0"/>
          </a:p>
        </p:txBody>
      </p:sp>
    </p:spTree>
    <p:extLst>
      <p:ext uri="{BB962C8B-B14F-4D97-AF65-F5344CB8AC3E}">
        <p14:creationId xmlns:p14="http://schemas.microsoft.com/office/powerpoint/2010/main" val="21817032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83FCA-0957-AC84-EE6E-6074DBB75357}"/>
              </a:ext>
            </a:extLst>
          </p:cNvPr>
          <p:cNvSpPr>
            <a:spLocks noGrp="1"/>
          </p:cNvSpPr>
          <p:nvPr>
            <p:ph type="title"/>
          </p:nvPr>
        </p:nvSpPr>
        <p:spPr/>
        <p:txBody>
          <a:bodyPr/>
          <a:lstStyle/>
          <a:p>
            <a:pPr algn="ctr"/>
            <a:r>
              <a:rPr lang="en-US" sz="3600" b="1" dirty="0">
                <a:solidFill>
                  <a:srgbClr val="7030A0"/>
                </a:solidFill>
                <a:latin typeface="Arial" panose="020B0604020202020204" pitchFamily="34" charset="0"/>
                <a:cs typeface="Arial" panose="020B0604020202020204" pitchFamily="34" charset="0"/>
              </a:rPr>
              <a:t>Early and Periodic Screening</a:t>
            </a:r>
            <a:endParaRPr lang="en-US" b="1" dirty="0">
              <a:solidFill>
                <a:srgbClr val="7030A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C69D48E2-6F1F-D002-C210-E8EB6720301F}"/>
              </a:ext>
            </a:extLst>
          </p:cNvPr>
          <p:cNvSpPr>
            <a:spLocks noGrp="1"/>
          </p:cNvSpPr>
          <p:nvPr>
            <p:ph idx="1"/>
          </p:nvPr>
        </p:nvSpPr>
        <p:spPr/>
        <p:txBody>
          <a:bodyPr/>
          <a:lstStyle/>
          <a:p>
            <a:r>
              <a:rPr lang="en-US" sz="2400" dirty="0">
                <a:solidFill>
                  <a:schemeClr val="tx1"/>
                </a:solidFill>
                <a:latin typeface="Arial" panose="020B0604020202020204" pitchFamily="34" charset="0"/>
                <a:cs typeface="Arial" panose="020B0604020202020204" pitchFamily="34" charset="0"/>
              </a:rPr>
              <a:t>Early periodic and inter-periodic screening for physical, dental, hearing, vision, and other screening tests to detect potential problems.</a:t>
            </a:r>
          </a:p>
          <a:p>
            <a:endParaRPr lang="en-US" sz="2400" dirty="0">
              <a:solidFill>
                <a:schemeClr val="tx1"/>
              </a:solidFill>
              <a:latin typeface="Arial" panose="020B0604020202020204" pitchFamily="34" charset="0"/>
              <a:cs typeface="Arial" panose="020B0604020202020204" pitchFamily="34" charset="0"/>
            </a:endParaRPr>
          </a:p>
          <a:p>
            <a:r>
              <a:rPr lang="en-US" sz="2400" dirty="0">
                <a:solidFill>
                  <a:schemeClr val="tx1"/>
                </a:solidFill>
                <a:latin typeface="Arial" panose="020B0604020202020204" pitchFamily="34" charset="0"/>
                <a:cs typeface="Arial" panose="020B0604020202020204" pitchFamily="34" charset="0"/>
              </a:rPr>
              <a:t> </a:t>
            </a:r>
            <a:r>
              <a:rPr lang="en-US" sz="2400"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2"/>
              </a:rPr>
              <a:t>https://www.medicaid.gov/sites/default/files/2019-12/epsdt_coverage_guide.pdf</a:t>
            </a: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a:solidFill>
                  <a:schemeClr val="tx1"/>
                </a:solidFill>
                <a:latin typeface="Arial" panose="020B0604020202020204" pitchFamily="34" charset="0"/>
                <a:cs typeface="Arial" panose="020B0604020202020204" pitchFamily="34" charset="0"/>
              </a:rPr>
              <a:t> (Page 1).</a:t>
            </a:r>
          </a:p>
          <a:p>
            <a:endParaRPr lang="en-US" dirty="0"/>
          </a:p>
        </p:txBody>
      </p:sp>
      <p:sp>
        <p:nvSpPr>
          <p:cNvPr id="4" name="Slide Number Placeholder 3">
            <a:extLst>
              <a:ext uri="{FF2B5EF4-FFF2-40B4-BE49-F238E27FC236}">
                <a16:creationId xmlns:a16="http://schemas.microsoft.com/office/drawing/2014/main" id="{506D3AD4-2209-CBD6-37D5-FD2E0147808B}"/>
              </a:ext>
            </a:extLst>
          </p:cNvPr>
          <p:cNvSpPr>
            <a:spLocks noGrp="1"/>
          </p:cNvSpPr>
          <p:nvPr>
            <p:ph type="sldNum" sz="quarter" idx="12"/>
          </p:nvPr>
        </p:nvSpPr>
        <p:spPr/>
        <p:txBody>
          <a:bodyPr/>
          <a:lstStyle/>
          <a:p>
            <a:fld id="{40866398-DAFA-4CB4-8C4A-78F94BBB4A5C}" type="slidenum">
              <a:rPr lang="en-US" smtClean="0"/>
              <a:pPr/>
              <a:t>21</a:t>
            </a:fld>
            <a:endParaRPr lang="en-US" dirty="0"/>
          </a:p>
        </p:txBody>
      </p:sp>
    </p:spTree>
    <p:extLst>
      <p:ext uri="{BB962C8B-B14F-4D97-AF65-F5344CB8AC3E}">
        <p14:creationId xmlns:p14="http://schemas.microsoft.com/office/powerpoint/2010/main" val="11025230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51C8A-567A-2884-795B-027EC11640DA}"/>
              </a:ext>
            </a:extLst>
          </p:cNvPr>
          <p:cNvSpPr>
            <a:spLocks noGrp="1"/>
          </p:cNvSpPr>
          <p:nvPr>
            <p:ph type="title"/>
          </p:nvPr>
        </p:nvSpPr>
        <p:spPr/>
        <p:txBody>
          <a:bodyPr/>
          <a:lstStyle/>
          <a:p>
            <a:pPr algn="ctr"/>
            <a:r>
              <a:rPr lang="en-US" b="1" dirty="0">
                <a:latin typeface="Arial" panose="020B0604020202020204" pitchFamily="34" charset="0"/>
                <a:cs typeface="Arial" panose="020B0604020202020204" pitchFamily="34" charset="0"/>
              </a:rPr>
              <a:t>Diagnostic</a:t>
            </a:r>
          </a:p>
        </p:txBody>
      </p:sp>
      <p:sp>
        <p:nvSpPr>
          <p:cNvPr id="3" name="Content Placeholder 2">
            <a:extLst>
              <a:ext uri="{FF2B5EF4-FFF2-40B4-BE49-F238E27FC236}">
                <a16:creationId xmlns:a16="http://schemas.microsoft.com/office/drawing/2014/main" id="{20750C73-D828-53A0-3036-44F06F970B3E}"/>
              </a:ext>
            </a:extLst>
          </p:cNvPr>
          <p:cNvSpPr>
            <a:spLocks noGrp="1"/>
          </p:cNvSpPr>
          <p:nvPr>
            <p:ph idx="1"/>
          </p:nvPr>
        </p:nvSpPr>
        <p:spPr/>
        <p:txBody>
          <a:bodyPr/>
          <a:lstStyle/>
          <a:p>
            <a:r>
              <a:rPr lang="en-US" sz="2400" dirty="0">
                <a:latin typeface="Arial" panose="020B0604020202020204" pitchFamily="34" charset="0"/>
                <a:cs typeface="Arial" panose="020B0604020202020204" pitchFamily="34" charset="0"/>
              </a:rPr>
              <a:t>Performing diagnostic tests to follow up when a risk is identified. </a:t>
            </a:r>
            <a:r>
              <a:rPr lang="en-US" sz="2400" dirty="0">
                <a:solidFill>
                  <a:schemeClr val="tx1"/>
                </a:solidFill>
                <a:latin typeface="Arial" panose="020B0604020202020204" pitchFamily="34" charset="0"/>
                <a:cs typeface="Arial" panose="020B0604020202020204" pitchFamily="34" charset="0"/>
              </a:rPr>
              <a:t> </a:t>
            </a:r>
          </a:p>
          <a:p>
            <a:endParaRPr lang="en-US" sz="2400" dirty="0">
              <a:solidFill>
                <a:schemeClr val="tx1"/>
              </a:solidFill>
              <a:latin typeface="Arial" panose="020B0604020202020204" pitchFamily="34" charset="0"/>
              <a:cs typeface="Arial" panose="020B0604020202020204" pitchFamily="34" charset="0"/>
            </a:endParaRPr>
          </a:p>
          <a:p>
            <a:r>
              <a:rPr lang="en-US" sz="2400" dirty="0">
                <a:effectLst/>
                <a:latin typeface="Arial" panose="020B0604020202020204" pitchFamily="34" charset="0"/>
                <a:ea typeface="Calibri" panose="020F0502020204030204" pitchFamily="34" charset="0"/>
                <a:cs typeface="Arial" panose="020B0604020202020204" pitchFamily="34" charset="0"/>
                <a:hlinkClick r:id="rId2"/>
              </a:rPr>
              <a:t>https://www.medicaid.gov/sites/default/files/2019-12/epsdt_coverage_guide.pdf</a:t>
            </a:r>
            <a:r>
              <a:rPr lang="en-US" sz="2400" dirty="0">
                <a:solidFill>
                  <a:schemeClr val="tx1"/>
                </a:solidFill>
                <a:effectLst/>
                <a:latin typeface="Arial" panose="020B0604020202020204" pitchFamily="34" charset="0"/>
                <a:ea typeface="Calibri" panose="020F0502020204030204" pitchFamily="34" charset="0"/>
                <a:cs typeface="Arial" panose="020B0604020202020204" pitchFamily="34" charset="0"/>
              </a:rPr>
              <a:t> (Pg. 36)</a:t>
            </a:r>
            <a:endParaRPr lang="en-US" sz="2400" dirty="0">
              <a:latin typeface="Arial" panose="020B0604020202020204" pitchFamily="34"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30090FB8-B42D-EC89-00D7-AFE31E17CEC8}"/>
              </a:ext>
            </a:extLst>
          </p:cNvPr>
          <p:cNvSpPr>
            <a:spLocks noGrp="1"/>
          </p:cNvSpPr>
          <p:nvPr>
            <p:ph type="sldNum" sz="quarter" idx="12"/>
          </p:nvPr>
        </p:nvSpPr>
        <p:spPr/>
        <p:txBody>
          <a:bodyPr/>
          <a:lstStyle/>
          <a:p>
            <a:fld id="{40866398-DAFA-4CB4-8C4A-78F94BBB4A5C}" type="slidenum">
              <a:rPr lang="en-US" smtClean="0"/>
              <a:pPr/>
              <a:t>22</a:t>
            </a:fld>
            <a:endParaRPr lang="en-US" dirty="0"/>
          </a:p>
        </p:txBody>
      </p:sp>
    </p:spTree>
    <p:extLst>
      <p:ext uri="{BB962C8B-B14F-4D97-AF65-F5344CB8AC3E}">
        <p14:creationId xmlns:p14="http://schemas.microsoft.com/office/powerpoint/2010/main" val="5576205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7C14A-6ADA-DDCC-F9E5-0DD5DDDE2531}"/>
              </a:ext>
            </a:extLst>
          </p:cNvPr>
          <p:cNvSpPr>
            <a:spLocks noGrp="1"/>
          </p:cNvSpPr>
          <p:nvPr>
            <p:ph type="title"/>
          </p:nvPr>
        </p:nvSpPr>
        <p:spPr/>
        <p:txBody>
          <a:bodyPr/>
          <a:lstStyle/>
          <a:p>
            <a:pPr algn="ctr"/>
            <a:r>
              <a:rPr lang="en-US" b="1" dirty="0">
                <a:latin typeface="Arial" panose="020B0604020202020204" pitchFamily="34" charset="0"/>
                <a:cs typeface="Arial" panose="020B0604020202020204" pitchFamily="34" charset="0"/>
              </a:rPr>
              <a:t>Treatment</a:t>
            </a:r>
          </a:p>
        </p:txBody>
      </p:sp>
      <p:sp>
        <p:nvSpPr>
          <p:cNvPr id="3" name="Content Placeholder 2">
            <a:extLst>
              <a:ext uri="{FF2B5EF4-FFF2-40B4-BE49-F238E27FC236}">
                <a16:creationId xmlns:a16="http://schemas.microsoft.com/office/drawing/2014/main" id="{C7683FFD-2842-99D2-E7B0-A04A1F7F966E}"/>
              </a:ext>
            </a:extLst>
          </p:cNvPr>
          <p:cNvSpPr>
            <a:spLocks noGrp="1"/>
          </p:cNvSpPr>
          <p:nvPr>
            <p:ph idx="1"/>
          </p:nvPr>
        </p:nvSpPr>
        <p:spPr/>
        <p:txBody>
          <a:bodyPr/>
          <a:lstStyle/>
          <a:p>
            <a:r>
              <a:rPr lang="en-US" sz="2400" dirty="0">
                <a:latin typeface="Arial" panose="020B0604020202020204" pitchFamily="34" charset="0"/>
                <a:cs typeface="Arial" panose="020B0604020202020204" pitchFamily="34" charset="0"/>
              </a:rPr>
              <a:t>To any medically necessary treatment needed by children and youth to “correct or ameliorate” a condition (including mental or behavioral health conditions). </a:t>
            </a:r>
          </a:p>
          <a:p>
            <a:endParaRPr lang="en-US" sz="2400" dirty="0">
              <a:latin typeface="Arial" panose="020B0604020202020204" pitchFamily="34" charset="0"/>
              <a:cs typeface="Arial" panose="020B0604020202020204" pitchFamily="34" charset="0"/>
            </a:endParaRPr>
          </a:p>
          <a:p>
            <a:r>
              <a:rPr lang="en-US" sz="2400" dirty="0">
                <a:effectLst/>
                <a:latin typeface="Arial" panose="020B0604020202020204" pitchFamily="34" charset="0"/>
                <a:ea typeface="Calibri" panose="020F0502020204030204" pitchFamily="34" charset="0"/>
                <a:cs typeface="Arial" panose="020B0604020202020204" pitchFamily="34" charset="0"/>
                <a:hlinkClick r:id="rId2"/>
              </a:rPr>
              <a:t>https://www.medicaid.gov/sites/default/files/2019-12/epsdt_coverage_guide.pdf</a:t>
            </a:r>
            <a:r>
              <a:rPr lang="en-US" sz="2400" dirty="0">
                <a:solidFill>
                  <a:schemeClr val="tx1"/>
                </a:solidFill>
                <a:effectLst/>
                <a:latin typeface="Arial" panose="020B0604020202020204" pitchFamily="34" charset="0"/>
                <a:ea typeface="Calibri" panose="020F0502020204030204" pitchFamily="34" charset="0"/>
                <a:cs typeface="Arial" panose="020B0604020202020204" pitchFamily="34" charset="0"/>
              </a:rPr>
              <a:t> (Page 2)</a:t>
            </a:r>
            <a:r>
              <a:rPr lang="en-US" sz="2400" dirty="0">
                <a:solidFill>
                  <a:schemeClr val="tx1"/>
                </a:solidFill>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07B9ADD0-1991-8BEE-67E5-872ADAABBF1A}"/>
              </a:ext>
            </a:extLst>
          </p:cNvPr>
          <p:cNvSpPr>
            <a:spLocks noGrp="1"/>
          </p:cNvSpPr>
          <p:nvPr>
            <p:ph type="sldNum" sz="quarter" idx="12"/>
          </p:nvPr>
        </p:nvSpPr>
        <p:spPr/>
        <p:txBody>
          <a:bodyPr/>
          <a:lstStyle/>
          <a:p>
            <a:fld id="{40866398-DAFA-4CB4-8C4A-78F94BBB4A5C}" type="slidenum">
              <a:rPr lang="en-US" smtClean="0"/>
              <a:pPr/>
              <a:t>23</a:t>
            </a:fld>
            <a:endParaRPr lang="en-US" dirty="0"/>
          </a:p>
        </p:txBody>
      </p:sp>
    </p:spTree>
    <p:extLst>
      <p:ext uri="{BB962C8B-B14F-4D97-AF65-F5344CB8AC3E}">
        <p14:creationId xmlns:p14="http://schemas.microsoft.com/office/powerpoint/2010/main" val="383691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BBD7B-1A06-65B4-E227-D05AF5C7C8E4}"/>
              </a:ext>
            </a:extLst>
          </p:cNvPr>
          <p:cNvSpPr>
            <a:spLocks noGrp="1"/>
          </p:cNvSpPr>
          <p:nvPr>
            <p:ph type="title"/>
          </p:nvPr>
        </p:nvSpPr>
        <p:spPr/>
        <p:txBody>
          <a:bodyPr/>
          <a:lstStyle/>
          <a:p>
            <a:pPr algn="ctr"/>
            <a:r>
              <a:rPr lang="en-US" b="1" dirty="0">
                <a:latin typeface="Arial" panose="020B0604020202020204" pitchFamily="34" charset="0"/>
                <a:cs typeface="Arial" panose="020B0604020202020204" pitchFamily="34" charset="0"/>
              </a:rPr>
              <a:t>EPSDT Concepts</a:t>
            </a:r>
          </a:p>
        </p:txBody>
      </p:sp>
      <p:sp>
        <p:nvSpPr>
          <p:cNvPr id="3" name="Content Placeholder 2">
            <a:extLst>
              <a:ext uri="{FF2B5EF4-FFF2-40B4-BE49-F238E27FC236}">
                <a16:creationId xmlns:a16="http://schemas.microsoft.com/office/drawing/2014/main" id="{192BA7BE-FF99-7062-6B32-461BB70EAEC4}"/>
              </a:ext>
            </a:extLst>
          </p:cNvPr>
          <p:cNvSpPr>
            <a:spLocks noGrp="1"/>
          </p:cNvSpPr>
          <p:nvPr>
            <p:ph idx="1"/>
          </p:nvPr>
        </p:nvSpPr>
        <p:spPr/>
        <p:txBody>
          <a:bodyPr>
            <a:normAutofit lnSpcReduction="10000"/>
          </a:bodyPr>
          <a:lstStyle/>
          <a:p>
            <a:r>
              <a:rPr lang="en-US" sz="2400" dirty="0">
                <a:solidFill>
                  <a:schemeClr val="tx1"/>
                </a:solidFill>
                <a:latin typeface="Arial" panose="020B0604020202020204" pitchFamily="34" charset="0"/>
                <a:cs typeface="Arial" panose="020B0604020202020204" pitchFamily="34" charset="0"/>
              </a:rPr>
              <a:t>All necessary treatment in the federal Medicaid Act (even when that service is not available to adults)</a:t>
            </a:r>
          </a:p>
          <a:p>
            <a:endParaRPr lang="en-US" sz="2400" dirty="0">
              <a:solidFill>
                <a:schemeClr val="tx1"/>
              </a:solidFill>
              <a:latin typeface="Arial" panose="020B0604020202020204" pitchFamily="34" charset="0"/>
              <a:cs typeface="Arial" panose="020B0604020202020204" pitchFamily="34" charset="0"/>
            </a:endParaRPr>
          </a:p>
          <a:p>
            <a:r>
              <a:rPr lang="en-US" sz="2400" dirty="0">
                <a:solidFill>
                  <a:schemeClr val="tx1"/>
                </a:solidFill>
                <a:latin typeface="Arial" panose="020B0604020202020204" pitchFamily="34" charset="0"/>
                <a:cs typeface="Arial" panose="020B0604020202020204" pitchFamily="34" charset="0"/>
              </a:rPr>
              <a:t>“Medically necessary … to correct or ameliorate”</a:t>
            </a:r>
          </a:p>
          <a:p>
            <a:endParaRPr lang="en-US" sz="2400" dirty="0">
              <a:solidFill>
                <a:schemeClr val="tx1"/>
              </a:solidFill>
              <a:latin typeface="Arial" panose="020B0604020202020204" pitchFamily="34" charset="0"/>
              <a:cs typeface="Arial" panose="020B0604020202020204" pitchFamily="34" charset="0"/>
            </a:endParaRPr>
          </a:p>
          <a:p>
            <a:r>
              <a:rPr lang="en-US" sz="2400" dirty="0">
                <a:solidFill>
                  <a:schemeClr val="tx1"/>
                </a:solidFill>
                <a:latin typeface="Arial" panose="020B0604020202020204" pitchFamily="34" charset="0"/>
                <a:cs typeface="Arial" panose="020B0604020202020204" pitchFamily="34" charset="0"/>
              </a:rPr>
              <a:t>Deference to treating provider</a:t>
            </a:r>
          </a:p>
          <a:p>
            <a:endParaRPr lang="en-US" sz="2400" dirty="0">
              <a:solidFill>
                <a:schemeClr val="tx1"/>
              </a:solidFill>
              <a:latin typeface="Arial" panose="020B0604020202020204" pitchFamily="34" charset="0"/>
              <a:cs typeface="Arial" panose="020B0604020202020204" pitchFamily="34" charset="0"/>
            </a:endParaRPr>
          </a:p>
          <a:p>
            <a:r>
              <a:rPr lang="en-US" sz="2400" dirty="0">
                <a:effectLst/>
                <a:latin typeface="Arial" panose="020B0604020202020204" pitchFamily="34" charset="0"/>
                <a:ea typeface="Calibri" panose="020F0502020204030204" pitchFamily="34" charset="0"/>
                <a:cs typeface="Arial" panose="020B0604020202020204" pitchFamily="34" charset="0"/>
                <a:hlinkClick r:id="rId2"/>
              </a:rPr>
              <a:t>https://www.medicaid.gov/sites/default/files/2019-12/epsdt_coverage_guide.pdf</a:t>
            </a:r>
            <a:r>
              <a:rPr lang="en-US" sz="2400" dirty="0">
                <a:solidFill>
                  <a:schemeClr val="tx1"/>
                </a:solidFill>
                <a:effectLst/>
                <a:latin typeface="Arial" panose="020B0604020202020204" pitchFamily="34" charset="0"/>
                <a:ea typeface="Calibri" panose="020F0502020204030204" pitchFamily="34" charset="0"/>
                <a:cs typeface="Arial" panose="020B0604020202020204" pitchFamily="34" charset="0"/>
              </a:rPr>
              <a:t> (Page 2)</a:t>
            </a:r>
            <a:r>
              <a:rPr lang="en-US" sz="2400" dirty="0">
                <a:solidFill>
                  <a:schemeClr val="tx1"/>
                </a:solidFill>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a:p>
            <a:endParaRPr lang="en-US" sz="2400" dirty="0">
              <a:solidFill>
                <a:schemeClr val="tx1"/>
              </a:solidFill>
              <a:latin typeface="Arial" panose="020B0604020202020204" pitchFamily="34"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0F153DE6-3FD5-10A6-CBD1-BD7E6B114260}"/>
              </a:ext>
            </a:extLst>
          </p:cNvPr>
          <p:cNvSpPr>
            <a:spLocks noGrp="1"/>
          </p:cNvSpPr>
          <p:nvPr>
            <p:ph type="sldNum" sz="quarter" idx="12"/>
          </p:nvPr>
        </p:nvSpPr>
        <p:spPr/>
        <p:txBody>
          <a:bodyPr/>
          <a:lstStyle/>
          <a:p>
            <a:fld id="{40866398-DAFA-4CB4-8C4A-78F94BBB4A5C}" type="slidenum">
              <a:rPr lang="en-US" smtClean="0"/>
              <a:pPr/>
              <a:t>24</a:t>
            </a:fld>
            <a:endParaRPr lang="en-US" dirty="0"/>
          </a:p>
        </p:txBody>
      </p:sp>
    </p:spTree>
    <p:extLst>
      <p:ext uri="{BB962C8B-B14F-4D97-AF65-F5344CB8AC3E}">
        <p14:creationId xmlns:p14="http://schemas.microsoft.com/office/powerpoint/2010/main" val="15407974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7D60C-C2C4-A2C4-2A56-6E3723F61640}"/>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EPSDT Concepts (Continued)</a:t>
            </a:r>
            <a:endParaRPr lang="en-US" dirty="0"/>
          </a:p>
        </p:txBody>
      </p:sp>
      <p:sp>
        <p:nvSpPr>
          <p:cNvPr id="3" name="Content Placeholder 2">
            <a:extLst>
              <a:ext uri="{FF2B5EF4-FFF2-40B4-BE49-F238E27FC236}">
                <a16:creationId xmlns:a16="http://schemas.microsoft.com/office/drawing/2014/main" id="{9B42EAE6-BCF2-46F6-0947-067A3BAD6548}"/>
              </a:ext>
            </a:extLst>
          </p:cNvPr>
          <p:cNvSpPr>
            <a:spLocks noGrp="1"/>
          </p:cNvSpPr>
          <p:nvPr>
            <p:ph idx="1"/>
          </p:nvPr>
        </p:nvSpPr>
        <p:spPr>
          <a:xfrm>
            <a:off x="677334" y="1737360"/>
            <a:ext cx="8596668" cy="4978399"/>
          </a:xfrm>
        </p:spPr>
        <p:txBody>
          <a:bodyPr>
            <a:normAutofit lnSpcReduction="10000"/>
          </a:bodyPr>
          <a:lstStyle/>
          <a:p>
            <a:pPr>
              <a:lnSpc>
                <a:spcPct val="100000"/>
              </a:lnSpc>
            </a:pPr>
            <a:r>
              <a:rPr lang="en-US" sz="2400" dirty="0">
                <a:solidFill>
                  <a:schemeClr val="tx1"/>
                </a:solidFill>
                <a:latin typeface="Arial" panose="020B0604020202020204" pitchFamily="34" charset="0"/>
                <a:cs typeface="Arial" panose="020B0604020202020204" pitchFamily="34" charset="0"/>
              </a:rPr>
              <a:t>EPSDT services cannot be capped.  Coverage limitations (e.g., limits on visits, monetary limits) applied to adults cannot be applied to EPSDT recipients. </a:t>
            </a:r>
          </a:p>
          <a:p>
            <a:pPr>
              <a:lnSpc>
                <a:spcPct val="100000"/>
              </a:lnSpc>
            </a:pPr>
            <a:endParaRPr lang="en-US" sz="2400" dirty="0">
              <a:solidFill>
                <a:schemeClr val="tx1"/>
              </a:solidFill>
              <a:latin typeface="Arial" panose="020B0604020202020204" pitchFamily="34" charset="0"/>
              <a:cs typeface="Arial" panose="020B0604020202020204" pitchFamily="34" charset="0"/>
            </a:endParaRPr>
          </a:p>
          <a:p>
            <a:pPr>
              <a:lnSpc>
                <a:spcPct val="100000"/>
              </a:lnSpc>
            </a:pPr>
            <a:r>
              <a:rPr lang="en-US" sz="2400" dirty="0">
                <a:solidFill>
                  <a:schemeClr val="tx1"/>
                </a:solidFill>
                <a:latin typeface="Arial" panose="020B0604020202020204" pitchFamily="34" charset="0"/>
                <a:cs typeface="Arial" panose="020B0604020202020204" pitchFamily="34" charset="0"/>
              </a:rPr>
              <a:t>A service must be “sufficient in amount, duration and scope to reasonably achieve its purpose”</a:t>
            </a:r>
          </a:p>
          <a:p>
            <a:pPr>
              <a:lnSpc>
                <a:spcPct val="100000"/>
              </a:lnSpc>
            </a:pPr>
            <a:endParaRPr lang="en-US" sz="2400" dirty="0">
              <a:solidFill>
                <a:schemeClr val="tx1"/>
              </a:solidFill>
              <a:latin typeface="Arial" panose="020B0604020202020204" pitchFamily="34" charset="0"/>
              <a:cs typeface="Arial" panose="020B0604020202020204" pitchFamily="34" charset="0"/>
            </a:endParaRPr>
          </a:p>
          <a:p>
            <a:pPr>
              <a:lnSpc>
                <a:spcPct val="100000"/>
              </a:lnSpc>
            </a:pPr>
            <a:r>
              <a:rPr lang="en-US" sz="2400" dirty="0">
                <a:solidFill>
                  <a:schemeClr val="tx1"/>
                </a:solidFill>
                <a:latin typeface="Arial" panose="020B0604020202020204" pitchFamily="34" charset="0"/>
                <a:cs typeface="Arial" panose="020B0604020202020204" pitchFamily="34" charset="0"/>
              </a:rPr>
              <a:t>Utilization controls consistent with EPSDT “preventive thrust”/</a:t>
            </a:r>
          </a:p>
          <a:p>
            <a:pPr>
              <a:lnSpc>
                <a:spcPct val="100000"/>
              </a:lnSpc>
            </a:pPr>
            <a:endParaRPr lang="en-US" sz="2400" dirty="0">
              <a:solidFill>
                <a:schemeClr val="tx1"/>
              </a:solidFill>
              <a:latin typeface="Arial" panose="020B0604020202020204" pitchFamily="34" charset="0"/>
              <a:cs typeface="Arial" panose="020B0604020202020204" pitchFamily="34" charset="0"/>
            </a:endParaRPr>
          </a:p>
          <a:p>
            <a:r>
              <a:rPr lang="en-US" sz="2400" dirty="0">
                <a:effectLst/>
                <a:latin typeface="Arial" panose="020B0604020202020204" pitchFamily="34" charset="0"/>
                <a:ea typeface="Calibri" panose="020F0502020204030204" pitchFamily="34" charset="0"/>
                <a:cs typeface="Arial" panose="020B0604020202020204" pitchFamily="34" charset="0"/>
                <a:hlinkClick r:id="rId2"/>
              </a:rPr>
              <a:t>https://www.medicaid.gov/sites/default/files/2019-12/epsdt_coverage_guide.pdf</a:t>
            </a:r>
            <a:r>
              <a:rPr lang="en-US" sz="2400" dirty="0">
                <a:solidFill>
                  <a:schemeClr val="tx1"/>
                </a:solidFill>
                <a:effectLst/>
                <a:latin typeface="Arial" panose="020B0604020202020204" pitchFamily="34" charset="0"/>
                <a:ea typeface="Calibri" panose="020F0502020204030204" pitchFamily="34" charset="0"/>
                <a:cs typeface="Arial" panose="020B0604020202020204" pitchFamily="34" charset="0"/>
              </a:rPr>
              <a:t> (Page 26)</a:t>
            </a:r>
            <a:r>
              <a:rPr lang="en-US" sz="2400" dirty="0">
                <a:solidFill>
                  <a:schemeClr val="tx1"/>
                </a:solidFill>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a:p>
            <a:pPr>
              <a:lnSpc>
                <a:spcPct val="100000"/>
              </a:lnSpc>
            </a:pPr>
            <a:endParaRPr lang="en-US" sz="2400" dirty="0">
              <a:solidFill>
                <a:schemeClr val="tx1"/>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A383B3B7-6BF0-1C56-A31F-5319791F53B5}"/>
              </a:ext>
            </a:extLst>
          </p:cNvPr>
          <p:cNvSpPr>
            <a:spLocks noGrp="1"/>
          </p:cNvSpPr>
          <p:nvPr>
            <p:ph type="sldNum" sz="quarter" idx="12"/>
          </p:nvPr>
        </p:nvSpPr>
        <p:spPr/>
        <p:txBody>
          <a:bodyPr/>
          <a:lstStyle/>
          <a:p>
            <a:fld id="{40866398-DAFA-4CB4-8C4A-78F94BBB4A5C}" type="slidenum">
              <a:rPr lang="en-US" smtClean="0"/>
              <a:pPr/>
              <a:t>25</a:t>
            </a:fld>
            <a:endParaRPr lang="en-US" dirty="0"/>
          </a:p>
        </p:txBody>
      </p:sp>
    </p:spTree>
    <p:extLst>
      <p:ext uri="{BB962C8B-B14F-4D97-AF65-F5344CB8AC3E}">
        <p14:creationId xmlns:p14="http://schemas.microsoft.com/office/powerpoint/2010/main" val="31444918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41EB5-DCF4-D969-0332-6A4A159FF26B}"/>
              </a:ext>
            </a:extLst>
          </p:cNvPr>
          <p:cNvSpPr>
            <a:spLocks noGrp="1"/>
          </p:cNvSpPr>
          <p:nvPr>
            <p:ph type="title"/>
          </p:nvPr>
        </p:nvSpPr>
        <p:spPr/>
        <p:txBody>
          <a:bodyPr/>
          <a:lstStyle/>
          <a:p>
            <a:r>
              <a:rPr lang="en-US" b="1" dirty="0">
                <a:solidFill>
                  <a:srgbClr val="7030A0"/>
                </a:solidFill>
                <a:latin typeface="Arial" panose="020B0604020202020204" pitchFamily="34" charset="0"/>
                <a:cs typeface="Arial" panose="020B0604020202020204" pitchFamily="34" charset="0"/>
              </a:rPr>
              <a:t>O</a:t>
            </a:r>
            <a:r>
              <a:rPr lang="en-US" sz="3600" b="1" dirty="0">
                <a:solidFill>
                  <a:srgbClr val="7030A0"/>
                </a:solidFill>
                <a:effectLst/>
                <a:latin typeface="Arial" panose="020B0604020202020204" pitchFamily="34" charset="0"/>
                <a:cs typeface="Arial" panose="020B0604020202020204" pitchFamily="34" charset="0"/>
              </a:rPr>
              <a:t>verview Alabama’s </a:t>
            </a:r>
            <a:r>
              <a:rPr lang="en-US" b="1" dirty="0">
                <a:solidFill>
                  <a:srgbClr val="7030A0"/>
                </a:solidFill>
                <a:latin typeface="Arial" panose="020B0604020202020204" pitchFamily="34" charset="0"/>
                <a:cs typeface="Arial" panose="020B0604020202020204" pitchFamily="34" charset="0"/>
              </a:rPr>
              <a:t>C</a:t>
            </a:r>
            <a:r>
              <a:rPr lang="en-US" sz="3600" b="1" dirty="0">
                <a:solidFill>
                  <a:srgbClr val="7030A0"/>
                </a:solidFill>
                <a:effectLst/>
                <a:latin typeface="Arial" panose="020B0604020202020204" pitchFamily="34" charset="0"/>
                <a:cs typeface="Arial" panose="020B0604020202020204" pitchFamily="34" charset="0"/>
              </a:rPr>
              <a:t>ommunity MH </a:t>
            </a:r>
            <a:r>
              <a:rPr lang="en-US" b="1" dirty="0">
                <a:solidFill>
                  <a:srgbClr val="7030A0"/>
                </a:solidFill>
                <a:latin typeface="Arial" panose="020B0604020202020204" pitchFamily="34" charset="0"/>
                <a:cs typeface="Arial" panose="020B0604020202020204" pitchFamily="34" charset="0"/>
              </a:rPr>
              <a:t>S</a:t>
            </a:r>
            <a:r>
              <a:rPr lang="en-US" sz="3600" b="1" dirty="0">
                <a:solidFill>
                  <a:srgbClr val="7030A0"/>
                </a:solidFill>
                <a:effectLst/>
                <a:latin typeface="Arial" panose="020B0604020202020204" pitchFamily="34" charset="0"/>
                <a:cs typeface="Arial" panose="020B0604020202020204" pitchFamily="34" charset="0"/>
              </a:rPr>
              <a:t>ervices </a:t>
            </a:r>
            <a:r>
              <a:rPr lang="en-US" b="1" dirty="0">
                <a:solidFill>
                  <a:srgbClr val="7030A0"/>
                </a:solidFill>
                <a:latin typeface="Arial" panose="020B0604020202020204" pitchFamily="34" charset="0"/>
                <a:cs typeface="Arial" panose="020B0604020202020204" pitchFamily="34" charset="0"/>
              </a:rPr>
              <a:t>F</a:t>
            </a:r>
            <a:r>
              <a:rPr lang="en-US" sz="3600" b="1" dirty="0">
                <a:solidFill>
                  <a:srgbClr val="7030A0"/>
                </a:solidFill>
                <a:effectLst/>
                <a:latin typeface="Arial" panose="020B0604020202020204" pitchFamily="34" charset="0"/>
                <a:cs typeface="Arial" panose="020B0604020202020204" pitchFamily="34" charset="0"/>
              </a:rPr>
              <a:t>or </a:t>
            </a:r>
            <a:r>
              <a:rPr lang="en-US" b="1" dirty="0">
                <a:solidFill>
                  <a:srgbClr val="7030A0"/>
                </a:solidFill>
                <a:latin typeface="Arial" panose="020B0604020202020204" pitchFamily="34" charset="0"/>
                <a:cs typeface="Arial" panose="020B0604020202020204" pitchFamily="34" charset="0"/>
              </a:rPr>
              <a:t>C</a:t>
            </a:r>
            <a:r>
              <a:rPr lang="en-US" sz="3600" b="1" dirty="0">
                <a:solidFill>
                  <a:srgbClr val="7030A0"/>
                </a:solidFill>
                <a:effectLst/>
                <a:latin typeface="Arial" panose="020B0604020202020204" pitchFamily="34" charset="0"/>
                <a:cs typeface="Arial" panose="020B0604020202020204" pitchFamily="34" charset="0"/>
              </a:rPr>
              <a:t>hildren/</a:t>
            </a:r>
            <a:r>
              <a:rPr lang="en-US" b="1" dirty="0">
                <a:solidFill>
                  <a:srgbClr val="7030A0"/>
                </a:solidFill>
                <a:latin typeface="Arial" panose="020B0604020202020204" pitchFamily="34" charset="0"/>
                <a:cs typeface="Arial" panose="020B0604020202020204" pitchFamily="34" charset="0"/>
              </a:rPr>
              <a:t>A</a:t>
            </a:r>
            <a:r>
              <a:rPr lang="en-US" sz="3600" b="1" dirty="0">
                <a:solidFill>
                  <a:srgbClr val="7030A0"/>
                </a:solidFill>
                <a:effectLst/>
                <a:latin typeface="Arial" panose="020B0604020202020204" pitchFamily="34" charset="0"/>
                <a:cs typeface="Arial" panose="020B0604020202020204" pitchFamily="34" charset="0"/>
              </a:rPr>
              <a:t>dolescents</a:t>
            </a:r>
            <a:endParaRPr lang="en-US" b="1" dirty="0">
              <a:solidFill>
                <a:srgbClr val="7030A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7132DC4A-1F69-5FDF-8F53-18C2EB34311F}"/>
              </a:ext>
            </a:extLst>
          </p:cNvPr>
          <p:cNvSpPr>
            <a:spLocks noGrp="1"/>
          </p:cNvSpPr>
          <p:nvPr>
            <p:ph idx="1"/>
          </p:nvPr>
        </p:nvSpPr>
        <p:spPr>
          <a:xfrm>
            <a:off x="677334" y="2160589"/>
            <a:ext cx="8596668" cy="4473891"/>
          </a:xfrm>
        </p:spPr>
        <p:txBody>
          <a:bodyPr>
            <a:normAutofit lnSpcReduction="10000"/>
          </a:bodyPr>
          <a:lstStyle/>
          <a:p>
            <a:r>
              <a:rPr lang="en-US" sz="2600" dirty="0">
                <a:solidFill>
                  <a:schemeClr val="tx1"/>
                </a:solidFill>
                <a:latin typeface="Arial" panose="020B0604020202020204" pitchFamily="34" charset="0"/>
                <a:cs typeface="Arial" panose="020B0604020202020204" pitchFamily="34" charset="0"/>
              </a:rPr>
              <a:t>Serious Emotional Disturbance (SED)</a:t>
            </a:r>
          </a:p>
          <a:p>
            <a:endParaRPr lang="en-US" sz="2600" dirty="0">
              <a:solidFill>
                <a:schemeClr val="tx1"/>
              </a:solidFill>
              <a:latin typeface="Arial" panose="020B0604020202020204" pitchFamily="34" charset="0"/>
              <a:cs typeface="Arial" panose="020B0604020202020204" pitchFamily="34" charset="0"/>
            </a:endParaRPr>
          </a:p>
          <a:p>
            <a:pPr marL="0" indent="0">
              <a:buNone/>
            </a:pPr>
            <a:r>
              <a:rPr lang="en-US" sz="2600" dirty="0">
                <a:solidFill>
                  <a:schemeClr val="tx1"/>
                </a:solidFill>
                <a:latin typeface="Arial" panose="020B0604020202020204" pitchFamily="34" charset="0"/>
                <a:cs typeface="Arial" panose="020B0604020202020204" pitchFamily="34" charset="0"/>
              </a:rPr>
              <a:t>A child/adolescent 19 years or less and a legal resident of Alabama.  </a:t>
            </a:r>
          </a:p>
          <a:p>
            <a:pPr marL="0" indent="0">
              <a:buNone/>
            </a:pPr>
            <a:endParaRPr lang="en-US" sz="2600" dirty="0">
              <a:solidFill>
                <a:schemeClr val="tx1"/>
              </a:solidFill>
              <a:latin typeface="Arial" panose="020B0604020202020204" pitchFamily="34" charset="0"/>
              <a:cs typeface="Arial" panose="020B0604020202020204" pitchFamily="34" charset="0"/>
            </a:endParaRPr>
          </a:p>
          <a:p>
            <a:pPr marL="0" indent="0">
              <a:buNone/>
            </a:pPr>
            <a:r>
              <a:rPr lang="en-US" sz="2600" dirty="0">
                <a:solidFill>
                  <a:schemeClr val="tx1"/>
                </a:solidFill>
                <a:latin typeface="Arial" panose="020B0604020202020204" pitchFamily="34" charset="0"/>
                <a:cs typeface="Arial" panose="020B0604020202020204" pitchFamily="34" charset="0"/>
              </a:rPr>
              <a:t>The child/adolescent must either have the diagnosis and be separated from family (out of home placement) or diagnosis and Functional Impairments/Symptoms/Risk of Separation.</a:t>
            </a:r>
            <a:endParaRPr lang="en-US" sz="2600" dirty="0">
              <a:solidFill>
                <a:schemeClr val="tx1"/>
              </a:solidFill>
            </a:endParaRPr>
          </a:p>
          <a:p>
            <a:pPr marL="0" indent="0">
              <a:buNone/>
            </a:pPr>
            <a:br>
              <a:rPr lang="en-US" sz="1800" dirty="0">
                <a:solidFill>
                  <a:schemeClr val="tx1"/>
                </a:solidFill>
              </a:rPr>
            </a:br>
            <a:endParaRPr lang="en-US" dirty="0"/>
          </a:p>
        </p:txBody>
      </p:sp>
      <p:sp>
        <p:nvSpPr>
          <p:cNvPr id="4" name="Slide Number Placeholder 3">
            <a:extLst>
              <a:ext uri="{FF2B5EF4-FFF2-40B4-BE49-F238E27FC236}">
                <a16:creationId xmlns:a16="http://schemas.microsoft.com/office/drawing/2014/main" id="{7820BED0-47A6-C514-5841-B2387BCF912F}"/>
              </a:ext>
            </a:extLst>
          </p:cNvPr>
          <p:cNvSpPr>
            <a:spLocks noGrp="1"/>
          </p:cNvSpPr>
          <p:nvPr>
            <p:ph type="sldNum" sz="quarter" idx="12"/>
          </p:nvPr>
        </p:nvSpPr>
        <p:spPr/>
        <p:txBody>
          <a:bodyPr/>
          <a:lstStyle/>
          <a:p>
            <a:fld id="{40866398-DAFA-4CB4-8C4A-78F94BBB4A5C}" type="slidenum">
              <a:rPr lang="en-US" smtClean="0"/>
              <a:pPr/>
              <a:t>26</a:t>
            </a:fld>
            <a:endParaRPr lang="en-US" dirty="0"/>
          </a:p>
        </p:txBody>
      </p:sp>
    </p:spTree>
    <p:extLst>
      <p:ext uri="{BB962C8B-B14F-4D97-AF65-F5344CB8AC3E}">
        <p14:creationId xmlns:p14="http://schemas.microsoft.com/office/powerpoint/2010/main" val="8538951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62F81-496C-F776-8282-6AEE5442E808}"/>
              </a:ext>
            </a:extLst>
          </p:cNvPr>
          <p:cNvSpPr>
            <a:spLocks noGrp="1"/>
          </p:cNvSpPr>
          <p:nvPr>
            <p:ph type="title"/>
          </p:nvPr>
        </p:nvSpPr>
        <p:spPr>
          <a:xfrm>
            <a:off x="677334" y="609600"/>
            <a:ext cx="8596668" cy="1016000"/>
          </a:xfrm>
        </p:spPr>
        <p:txBody>
          <a:bodyPr>
            <a:normAutofit fontScale="90000"/>
          </a:bodyPr>
          <a:lstStyle/>
          <a:p>
            <a:pPr algn="ctr"/>
            <a:r>
              <a:rPr lang="en-US" sz="3100" b="1" dirty="0">
                <a:solidFill>
                  <a:srgbClr val="7030A0"/>
                </a:solidFill>
                <a:latin typeface="Arial" panose="020B0604020202020204" pitchFamily="34" charset="0"/>
                <a:cs typeface="Arial" panose="020B0604020202020204" pitchFamily="34" charset="0"/>
              </a:rPr>
              <a:t>Must Also Have As The Result Of A Serious Emotional Disturbance </a:t>
            </a:r>
            <a:br>
              <a:rPr lang="en-US" b="1" dirty="0">
                <a:solidFill>
                  <a:schemeClr val="tx1"/>
                </a:solidFill>
              </a:rPr>
            </a:br>
            <a:endParaRPr lang="en-US" dirty="0"/>
          </a:p>
        </p:txBody>
      </p:sp>
      <p:sp>
        <p:nvSpPr>
          <p:cNvPr id="3" name="Content Placeholder 2">
            <a:extLst>
              <a:ext uri="{FF2B5EF4-FFF2-40B4-BE49-F238E27FC236}">
                <a16:creationId xmlns:a16="http://schemas.microsoft.com/office/drawing/2014/main" id="{8543DBBB-06DC-A07F-62CB-F09B7567EDB3}"/>
              </a:ext>
            </a:extLst>
          </p:cNvPr>
          <p:cNvSpPr>
            <a:spLocks noGrp="1"/>
          </p:cNvSpPr>
          <p:nvPr>
            <p:ph idx="1"/>
          </p:nvPr>
        </p:nvSpPr>
        <p:spPr>
          <a:xfrm>
            <a:off x="677334" y="2160589"/>
            <a:ext cx="8596668" cy="4697411"/>
          </a:xfrm>
        </p:spPr>
        <p:txBody>
          <a:bodyPr>
            <a:normAutofit/>
          </a:bodyPr>
          <a:lstStyle/>
          <a:p>
            <a:pPr marL="0" indent="0">
              <a:buNone/>
            </a:pPr>
            <a:r>
              <a:rPr lang="en-US" sz="2400" b="1" i="1" dirty="0">
                <a:solidFill>
                  <a:schemeClr val="tx1"/>
                </a:solidFill>
                <a:latin typeface="Arial" panose="020B0604020202020204" pitchFamily="34" charset="0"/>
                <a:cs typeface="Arial" panose="020B0604020202020204" pitchFamily="34" charset="0"/>
              </a:rPr>
              <a:t>A. Functional Impairment </a:t>
            </a:r>
            <a:endParaRPr lang="en-US" sz="2400" dirty="0">
              <a:solidFill>
                <a:schemeClr val="tx1"/>
              </a:solidFill>
              <a:latin typeface="Arial" panose="020B0604020202020204" pitchFamily="34" charset="0"/>
              <a:cs typeface="Arial" panose="020B0604020202020204" pitchFamily="34" charset="0"/>
            </a:endParaRPr>
          </a:p>
          <a:p>
            <a:pPr marL="0" indent="0">
              <a:buNone/>
            </a:pPr>
            <a:r>
              <a:rPr lang="en-US" sz="2400" dirty="0">
                <a:solidFill>
                  <a:schemeClr val="tx1"/>
                </a:solidFill>
                <a:latin typeface="Arial" panose="020B0604020202020204" pitchFamily="34" charset="0"/>
                <a:cs typeface="Arial" panose="020B0604020202020204" pitchFamily="34" charset="0"/>
              </a:rPr>
              <a:t>Must have substantial impairment in one of the following capacities to function (corresponding to expected developmental level): </a:t>
            </a:r>
          </a:p>
          <a:p>
            <a:pPr marL="0" indent="0">
              <a:buNone/>
            </a:pPr>
            <a:r>
              <a:rPr lang="en-US" sz="2400" dirty="0">
                <a:solidFill>
                  <a:schemeClr val="tx1"/>
                </a:solidFill>
                <a:latin typeface="Arial" panose="020B0604020202020204" pitchFamily="34" charset="0"/>
                <a:cs typeface="Arial" panose="020B0604020202020204" pitchFamily="34" charset="0"/>
              </a:rPr>
              <a:t>1. Autonomous Functioning (performance of the age-appropriate ADL)</a:t>
            </a:r>
          </a:p>
          <a:p>
            <a:pPr marL="0" indent="0">
              <a:buNone/>
            </a:pPr>
            <a:r>
              <a:rPr lang="en-US" sz="2400" dirty="0">
                <a:solidFill>
                  <a:schemeClr val="tx1"/>
                </a:solidFill>
                <a:latin typeface="Arial" panose="020B0604020202020204" pitchFamily="34" charset="0"/>
                <a:cs typeface="Arial" panose="020B0604020202020204" pitchFamily="34" charset="0"/>
              </a:rPr>
              <a:t>2. Functioning in the Community</a:t>
            </a:r>
          </a:p>
          <a:p>
            <a:pPr marL="0" indent="0">
              <a:buNone/>
            </a:pPr>
            <a:r>
              <a:rPr lang="en-US" sz="2400" dirty="0">
                <a:solidFill>
                  <a:schemeClr val="tx1"/>
                </a:solidFill>
                <a:latin typeface="Arial" panose="020B0604020202020204" pitchFamily="34" charset="0"/>
                <a:cs typeface="Arial" panose="020B0604020202020204" pitchFamily="34" charset="0"/>
              </a:rPr>
              <a:t>3. Functioning in the Family or Family Equivalent</a:t>
            </a:r>
          </a:p>
          <a:p>
            <a:pPr marL="0" indent="0">
              <a:buNone/>
            </a:pPr>
            <a:r>
              <a:rPr lang="en-US" sz="2400" dirty="0">
                <a:solidFill>
                  <a:schemeClr val="tx1"/>
                </a:solidFill>
                <a:latin typeface="Arial" panose="020B0604020202020204" pitchFamily="34" charset="0"/>
                <a:cs typeface="Arial" panose="020B0604020202020204" pitchFamily="34" charset="0"/>
              </a:rPr>
              <a:t>4. Functioning in School/Work</a:t>
            </a:r>
          </a:p>
          <a:p>
            <a:pPr marL="0" indent="0">
              <a:buNone/>
            </a:pPr>
            <a:endParaRPr lang="en-US" sz="2400" dirty="0">
              <a:solidFill>
                <a:schemeClr val="tx1"/>
              </a:solidFill>
              <a:latin typeface="Arial" panose="020B0604020202020204" pitchFamily="34"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CAE19C68-67DC-58F8-5738-0D353A8E3BF9}"/>
              </a:ext>
            </a:extLst>
          </p:cNvPr>
          <p:cNvSpPr>
            <a:spLocks noGrp="1"/>
          </p:cNvSpPr>
          <p:nvPr>
            <p:ph type="sldNum" sz="quarter" idx="12"/>
          </p:nvPr>
        </p:nvSpPr>
        <p:spPr/>
        <p:txBody>
          <a:bodyPr/>
          <a:lstStyle/>
          <a:p>
            <a:fld id="{40866398-DAFA-4CB4-8C4A-78F94BBB4A5C}" type="slidenum">
              <a:rPr lang="en-US" smtClean="0"/>
              <a:pPr/>
              <a:t>27</a:t>
            </a:fld>
            <a:endParaRPr lang="en-US" dirty="0"/>
          </a:p>
        </p:txBody>
      </p:sp>
    </p:spTree>
    <p:extLst>
      <p:ext uri="{BB962C8B-B14F-4D97-AF65-F5344CB8AC3E}">
        <p14:creationId xmlns:p14="http://schemas.microsoft.com/office/powerpoint/2010/main" val="34974248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051D8-D979-A7EC-AF89-A6DB9BD55442}"/>
              </a:ext>
            </a:extLst>
          </p:cNvPr>
          <p:cNvSpPr>
            <a:spLocks noGrp="1"/>
          </p:cNvSpPr>
          <p:nvPr>
            <p:ph type="title"/>
          </p:nvPr>
        </p:nvSpPr>
        <p:spPr/>
        <p:txBody>
          <a:bodyPr>
            <a:normAutofit fontScale="90000"/>
          </a:bodyPr>
          <a:lstStyle/>
          <a:p>
            <a:r>
              <a:rPr lang="en-US" sz="3600" b="1" dirty="0">
                <a:solidFill>
                  <a:srgbClr val="7030A0"/>
                </a:solidFill>
                <a:latin typeface="Arial" panose="020B0604020202020204" pitchFamily="34" charset="0"/>
                <a:cs typeface="Arial" panose="020B0604020202020204" pitchFamily="34" charset="0"/>
              </a:rPr>
              <a:t>Must Also Have As The Result Of A Serious Emotional Disturbance (Continued)</a:t>
            </a:r>
            <a:endParaRPr lang="en-US" dirty="0"/>
          </a:p>
        </p:txBody>
      </p:sp>
      <p:sp>
        <p:nvSpPr>
          <p:cNvPr id="3" name="Content Placeholder 2">
            <a:extLst>
              <a:ext uri="{FF2B5EF4-FFF2-40B4-BE49-F238E27FC236}">
                <a16:creationId xmlns:a16="http://schemas.microsoft.com/office/drawing/2014/main" id="{D4455539-07F5-994C-5D91-52923215AF61}"/>
              </a:ext>
            </a:extLst>
          </p:cNvPr>
          <p:cNvSpPr>
            <a:spLocks noGrp="1"/>
          </p:cNvSpPr>
          <p:nvPr>
            <p:ph idx="1"/>
          </p:nvPr>
        </p:nvSpPr>
        <p:spPr/>
        <p:txBody>
          <a:bodyPr/>
          <a:lstStyle/>
          <a:p>
            <a:pPr marL="0" indent="0">
              <a:buNone/>
            </a:pPr>
            <a:r>
              <a:rPr lang="en-US" sz="2400" b="1" i="1" dirty="0">
                <a:solidFill>
                  <a:schemeClr val="tx1"/>
                </a:solidFill>
                <a:latin typeface="Arial" panose="020B0604020202020204" pitchFamily="34" charset="0"/>
                <a:cs typeface="Arial" panose="020B0604020202020204" pitchFamily="34" charset="0"/>
              </a:rPr>
              <a:t>B. Symptoms </a:t>
            </a:r>
            <a:endParaRPr lang="en-US" sz="2400" dirty="0">
              <a:solidFill>
                <a:schemeClr val="tx1"/>
              </a:solidFill>
              <a:latin typeface="Arial" panose="020B0604020202020204" pitchFamily="34" charset="0"/>
              <a:cs typeface="Arial" panose="020B0604020202020204" pitchFamily="34" charset="0"/>
            </a:endParaRPr>
          </a:p>
          <a:p>
            <a:pPr marL="0" indent="0">
              <a:buNone/>
            </a:pPr>
            <a:r>
              <a:rPr lang="en-US" sz="2400" dirty="0">
                <a:solidFill>
                  <a:schemeClr val="tx1"/>
                </a:solidFill>
                <a:latin typeface="Arial" panose="020B0604020202020204" pitchFamily="34" charset="0"/>
                <a:cs typeface="Arial" panose="020B0604020202020204" pitchFamily="34" charset="0"/>
              </a:rPr>
              <a:t>Must have one of the following: </a:t>
            </a:r>
          </a:p>
          <a:p>
            <a:pPr marL="0" indent="0">
              <a:buNone/>
            </a:pPr>
            <a:r>
              <a:rPr lang="en-US" sz="2400" dirty="0">
                <a:solidFill>
                  <a:schemeClr val="tx1"/>
                </a:solidFill>
                <a:latin typeface="Arial" panose="020B0604020202020204" pitchFamily="34" charset="0"/>
                <a:cs typeface="Arial" panose="020B0604020202020204" pitchFamily="34" charset="0"/>
              </a:rPr>
              <a:t>1. Features Associated with Psychotic Disorders </a:t>
            </a:r>
          </a:p>
          <a:p>
            <a:pPr marL="0" indent="0">
              <a:buNone/>
            </a:pPr>
            <a:r>
              <a:rPr lang="en-US" sz="2400" dirty="0">
                <a:solidFill>
                  <a:schemeClr val="tx1"/>
                </a:solidFill>
                <a:latin typeface="Arial" panose="020B0604020202020204" pitchFamily="34" charset="0"/>
                <a:cs typeface="Arial" panose="020B0604020202020204" pitchFamily="34" charset="0"/>
              </a:rPr>
              <a:t>2. Suicidal or Homicidal Gesture or Ideation </a:t>
            </a:r>
          </a:p>
          <a:p>
            <a:endParaRPr lang="en-US" sz="2400" dirty="0">
              <a:solidFill>
                <a:schemeClr val="tx1"/>
              </a:solidFill>
              <a:latin typeface="Arial" panose="020B0604020202020204" pitchFamily="34"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C0B40A54-A188-B8F1-5CA0-B3C29A58081A}"/>
              </a:ext>
            </a:extLst>
          </p:cNvPr>
          <p:cNvSpPr>
            <a:spLocks noGrp="1"/>
          </p:cNvSpPr>
          <p:nvPr>
            <p:ph type="sldNum" sz="quarter" idx="12"/>
          </p:nvPr>
        </p:nvSpPr>
        <p:spPr/>
        <p:txBody>
          <a:bodyPr/>
          <a:lstStyle/>
          <a:p>
            <a:fld id="{40866398-DAFA-4CB4-8C4A-78F94BBB4A5C}" type="slidenum">
              <a:rPr lang="en-US" smtClean="0"/>
              <a:pPr/>
              <a:t>28</a:t>
            </a:fld>
            <a:endParaRPr lang="en-US" dirty="0"/>
          </a:p>
        </p:txBody>
      </p:sp>
    </p:spTree>
    <p:extLst>
      <p:ext uri="{BB962C8B-B14F-4D97-AF65-F5344CB8AC3E}">
        <p14:creationId xmlns:p14="http://schemas.microsoft.com/office/powerpoint/2010/main" val="32189323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DDAB3-4D6C-7DAB-7DD3-8CDFAFA1656D}"/>
              </a:ext>
            </a:extLst>
          </p:cNvPr>
          <p:cNvSpPr>
            <a:spLocks noGrp="1"/>
          </p:cNvSpPr>
          <p:nvPr>
            <p:ph type="title"/>
          </p:nvPr>
        </p:nvSpPr>
        <p:spPr/>
        <p:txBody>
          <a:bodyPr>
            <a:normAutofit fontScale="90000"/>
          </a:bodyPr>
          <a:lstStyle/>
          <a:p>
            <a:r>
              <a:rPr lang="en-US" sz="3600" b="1" dirty="0">
                <a:solidFill>
                  <a:srgbClr val="7030A0"/>
                </a:solidFill>
                <a:latin typeface="Arial" panose="020B0604020202020204" pitchFamily="34" charset="0"/>
                <a:cs typeface="Arial" panose="020B0604020202020204" pitchFamily="34" charset="0"/>
              </a:rPr>
              <a:t>Must Also Have As The Result Of A Serious Emotional Disturbance (Continued) - 2</a:t>
            </a:r>
            <a:endParaRPr lang="en-US" dirty="0"/>
          </a:p>
        </p:txBody>
      </p:sp>
      <p:sp>
        <p:nvSpPr>
          <p:cNvPr id="3" name="Content Placeholder 2">
            <a:extLst>
              <a:ext uri="{FF2B5EF4-FFF2-40B4-BE49-F238E27FC236}">
                <a16:creationId xmlns:a16="http://schemas.microsoft.com/office/drawing/2014/main" id="{CD911198-CE09-4CC7-0E52-828AC0BCC966}"/>
              </a:ext>
            </a:extLst>
          </p:cNvPr>
          <p:cNvSpPr>
            <a:spLocks noGrp="1"/>
          </p:cNvSpPr>
          <p:nvPr>
            <p:ph idx="1"/>
          </p:nvPr>
        </p:nvSpPr>
        <p:spPr/>
        <p:txBody>
          <a:bodyPr/>
          <a:lstStyle/>
          <a:p>
            <a:pPr marL="0" indent="0">
              <a:buNone/>
            </a:pPr>
            <a:r>
              <a:rPr lang="en-US" sz="2400" b="1" i="1" dirty="0">
                <a:solidFill>
                  <a:schemeClr val="tx1"/>
                </a:solidFill>
                <a:latin typeface="Arial" panose="020B0604020202020204" pitchFamily="34" charset="0"/>
                <a:cs typeface="Arial" panose="020B0604020202020204" pitchFamily="34" charset="0"/>
              </a:rPr>
              <a:t>C. Risk of Separation </a:t>
            </a:r>
            <a:endParaRPr lang="en-US" sz="2400" dirty="0">
              <a:solidFill>
                <a:schemeClr val="tx1"/>
              </a:solidFill>
              <a:latin typeface="Arial" panose="020B0604020202020204" pitchFamily="34" charset="0"/>
              <a:cs typeface="Arial" panose="020B0604020202020204" pitchFamily="34" charset="0"/>
            </a:endParaRPr>
          </a:p>
          <a:p>
            <a:pPr marL="0" indent="0">
              <a:buNone/>
            </a:pPr>
            <a:r>
              <a:rPr lang="en-US" sz="2400" dirty="0">
                <a:solidFill>
                  <a:schemeClr val="tx1"/>
                </a:solidFill>
                <a:latin typeface="Arial" panose="020B0604020202020204" pitchFamily="34" charset="0"/>
                <a:cs typeface="Arial" panose="020B0604020202020204" pitchFamily="34" charset="0"/>
              </a:rPr>
              <a:t>Without treatment there is imminent risk of separation from the family/family equivalent or placement in a more restrictive treatment setting. </a:t>
            </a:r>
          </a:p>
          <a:p>
            <a:endParaRPr lang="en-US" dirty="0"/>
          </a:p>
        </p:txBody>
      </p:sp>
      <p:sp>
        <p:nvSpPr>
          <p:cNvPr id="4" name="Slide Number Placeholder 3">
            <a:extLst>
              <a:ext uri="{FF2B5EF4-FFF2-40B4-BE49-F238E27FC236}">
                <a16:creationId xmlns:a16="http://schemas.microsoft.com/office/drawing/2014/main" id="{C3B1DCF9-55B4-11B2-6003-54A0487E9D8A}"/>
              </a:ext>
            </a:extLst>
          </p:cNvPr>
          <p:cNvSpPr>
            <a:spLocks noGrp="1"/>
          </p:cNvSpPr>
          <p:nvPr>
            <p:ph type="sldNum" sz="quarter" idx="12"/>
          </p:nvPr>
        </p:nvSpPr>
        <p:spPr/>
        <p:txBody>
          <a:bodyPr/>
          <a:lstStyle/>
          <a:p>
            <a:fld id="{40866398-DAFA-4CB4-8C4A-78F94BBB4A5C}" type="slidenum">
              <a:rPr lang="en-US" smtClean="0"/>
              <a:pPr/>
              <a:t>29</a:t>
            </a:fld>
            <a:endParaRPr lang="en-US" dirty="0"/>
          </a:p>
        </p:txBody>
      </p:sp>
    </p:spTree>
    <p:extLst>
      <p:ext uri="{BB962C8B-B14F-4D97-AF65-F5344CB8AC3E}">
        <p14:creationId xmlns:p14="http://schemas.microsoft.com/office/powerpoint/2010/main" val="12353264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17CD6-321F-A153-E708-E0C0EF270475}"/>
              </a:ext>
            </a:extLst>
          </p:cNvPr>
          <p:cNvSpPr>
            <a:spLocks noGrp="1"/>
          </p:cNvSpPr>
          <p:nvPr>
            <p:ph type="title"/>
          </p:nvPr>
        </p:nvSpPr>
        <p:spPr/>
        <p:txBody>
          <a:bodyPr/>
          <a:lstStyle/>
          <a:p>
            <a:pPr algn="ctr"/>
            <a:r>
              <a:rPr lang="en-US" b="1" dirty="0">
                <a:latin typeface="Arial" panose="020B0604020202020204" pitchFamily="34" charset="0"/>
                <a:cs typeface="Arial" panose="020B0604020202020204" pitchFamily="34" charset="0"/>
              </a:rPr>
              <a:t>NDRN – Bazelon Webinar Series </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Framing Slide</a:t>
            </a:r>
          </a:p>
        </p:txBody>
      </p:sp>
      <p:sp>
        <p:nvSpPr>
          <p:cNvPr id="3" name="Content Placeholder 2">
            <a:extLst>
              <a:ext uri="{FF2B5EF4-FFF2-40B4-BE49-F238E27FC236}">
                <a16:creationId xmlns:a16="http://schemas.microsoft.com/office/drawing/2014/main" id="{1F976C0D-1D1F-B8C8-BDD3-E010775D5C9B}"/>
              </a:ext>
            </a:extLst>
          </p:cNvPr>
          <p:cNvSpPr>
            <a:spLocks noGrp="1"/>
          </p:cNvSpPr>
          <p:nvPr>
            <p:ph idx="1"/>
          </p:nvPr>
        </p:nvSpPr>
        <p:spPr/>
        <p:txBody>
          <a:bodyPr>
            <a:normAutofit/>
          </a:bodyPr>
          <a:lstStyle/>
          <a:p>
            <a:pPr marL="0" indent="0">
              <a:buNone/>
            </a:pPr>
            <a:r>
              <a:rPr lang="en-US" sz="2400" dirty="0">
                <a:latin typeface="Arial" panose="020B0604020202020204" pitchFamily="34" charset="0"/>
                <a:cs typeface="Arial" panose="020B0604020202020204" pitchFamily="34" charset="0"/>
              </a:rPr>
              <a:t>This webinar is part 1 of a 2-webinar Learning Community hosted by the National Disability Rights Network (NDRN) and the Bazelon Center for Mental Health Law that addresses SAMHSA’s priorities of crisis stabilization, mobile crisis, and children. The learning community will focus on leveraging federal funding &amp; policy to increase best practice community-based services that are voluntary, evidence-based, and trauma-informed.</a:t>
            </a:r>
          </a:p>
          <a:p>
            <a:pPr marL="0" indent="0">
              <a:buNone/>
            </a:pPr>
            <a:endParaRPr lang="en-US" sz="1800" dirty="0"/>
          </a:p>
          <a:p>
            <a:endParaRPr lang="en-US" b="1" dirty="0"/>
          </a:p>
        </p:txBody>
      </p:sp>
      <p:sp>
        <p:nvSpPr>
          <p:cNvPr id="4" name="Slide Number Placeholder 3">
            <a:extLst>
              <a:ext uri="{FF2B5EF4-FFF2-40B4-BE49-F238E27FC236}">
                <a16:creationId xmlns:a16="http://schemas.microsoft.com/office/drawing/2014/main" id="{D698B236-B207-263E-C53A-07D11D854F2B}"/>
              </a:ext>
            </a:extLst>
          </p:cNvPr>
          <p:cNvSpPr>
            <a:spLocks noGrp="1"/>
          </p:cNvSpPr>
          <p:nvPr>
            <p:ph type="sldNum" sz="quarter" idx="12"/>
          </p:nvPr>
        </p:nvSpPr>
        <p:spPr/>
        <p:txBody>
          <a:bodyPr/>
          <a:lstStyle/>
          <a:p>
            <a:fld id="{40866398-DAFA-4CB4-8C4A-78F94BBB4A5C}" type="slidenum">
              <a:rPr lang="en-US" smtClean="0"/>
              <a:pPr/>
              <a:t>3</a:t>
            </a:fld>
            <a:endParaRPr lang="en-US" dirty="0"/>
          </a:p>
        </p:txBody>
      </p:sp>
    </p:spTree>
    <p:extLst>
      <p:ext uri="{BB962C8B-B14F-4D97-AF65-F5344CB8AC3E}">
        <p14:creationId xmlns:p14="http://schemas.microsoft.com/office/powerpoint/2010/main" val="18021721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4B1D0-FE2E-EB64-B00F-468094057D64}"/>
              </a:ext>
            </a:extLst>
          </p:cNvPr>
          <p:cNvSpPr>
            <a:spLocks noGrp="1"/>
          </p:cNvSpPr>
          <p:nvPr>
            <p:ph type="title"/>
          </p:nvPr>
        </p:nvSpPr>
        <p:spPr/>
        <p:txBody>
          <a:bodyPr/>
          <a:lstStyle/>
          <a:p>
            <a:r>
              <a:rPr lang="en-US" b="1" dirty="0">
                <a:solidFill>
                  <a:srgbClr val="7030A0"/>
                </a:solidFill>
                <a:latin typeface="Arial" panose="020B0604020202020204" pitchFamily="34" charset="0"/>
                <a:cs typeface="Arial" panose="020B0604020202020204" pitchFamily="34" charset="0"/>
              </a:rPr>
              <a:t>C</a:t>
            </a:r>
            <a:r>
              <a:rPr lang="en-US" sz="3600" b="1" dirty="0">
                <a:solidFill>
                  <a:srgbClr val="7030A0"/>
                </a:solidFill>
                <a:effectLst/>
                <a:latin typeface="Arial" panose="020B0604020202020204" pitchFamily="34" charset="0"/>
                <a:cs typeface="Arial" panose="020B0604020202020204" pitchFamily="34" charset="0"/>
              </a:rPr>
              <a:t>ompliance Issues / Our Contentions</a:t>
            </a:r>
            <a:endParaRPr lang="en-US" b="1" dirty="0">
              <a:solidFill>
                <a:srgbClr val="7030A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0182E69C-0994-F565-D2F1-A5DD118E4946}"/>
              </a:ext>
            </a:extLst>
          </p:cNvPr>
          <p:cNvSpPr>
            <a:spLocks noGrp="1"/>
          </p:cNvSpPr>
          <p:nvPr>
            <p:ph idx="1"/>
          </p:nvPr>
        </p:nvSpPr>
        <p:spPr/>
        <p:txBody>
          <a:bodyPr/>
          <a:lstStyle/>
          <a:p>
            <a:pPr>
              <a:lnSpc>
                <a:spcPct val="110000"/>
              </a:lnSpc>
            </a:pPr>
            <a:r>
              <a:rPr lang="en-US" sz="2400" dirty="0">
                <a:solidFill>
                  <a:schemeClr val="tx1"/>
                </a:solidFill>
                <a:latin typeface="Arial" panose="020B0604020202020204" pitchFamily="34" charset="0"/>
                <a:cs typeface="Arial" panose="020B0604020202020204" pitchFamily="34" charset="0"/>
              </a:rPr>
              <a:t>Limited range of Medicaid-funded mental health and behavioral community-based services for children and youth.</a:t>
            </a:r>
          </a:p>
          <a:p>
            <a:pPr>
              <a:lnSpc>
                <a:spcPct val="110000"/>
              </a:lnSpc>
            </a:pPr>
            <a:endParaRPr lang="en-US" sz="2400" dirty="0">
              <a:solidFill>
                <a:schemeClr val="tx1"/>
              </a:solidFill>
              <a:latin typeface="Arial" panose="020B0604020202020204" pitchFamily="34" charset="0"/>
              <a:cs typeface="Arial" panose="020B0604020202020204" pitchFamily="34" charset="0"/>
            </a:endParaRPr>
          </a:p>
          <a:p>
            <a:pPr>
              <a:lnSpc>
                <a:spcPct val="110000"/>
              </a:lnSpc>
            </a:pPr>
            <a:r>
              <a:rPr lang="en-US" sz="2400" dirty="0">
                <a:solidFill>
                  <a:schemeClr val="tx1"/>
                </a:solidFill>
                <a:latin typeface="Arial" panose="020B0604020202020204" pitchFamily="34" charset="0"/>
                <a:cs typeface="Arial" panose="020B0604020202020204" pitchFamily="34" charset="0"/>
              </a:rPr>
              <a:t>When offered, services were not provided in the amount, duration, and scope medically necessary to correct or ameliorate a child’s mental health or behavioral conditions.</a:t>
            </a:r>
          </a:p>
          <a:p>
            <a:endParaRPr lang="en-US" dirty="0"/>
          </a:p>
        </p:txBody>
      </p:sp>
      <p:sp>
        <p:nvSpPr>
          <p:cNvPr id="4" name="Slide Number Placeholder 3">
            <a:extLst>
              <a:ext uri="{FF2B5EF4-FFF2-40B4-BE49-F238E27FC236}">
                <a16:creationId xmlns:a16="http://schemas.microsoft.com/office/drawing/2014/main" id="{1C7E9010-116B-326E-0FD6-AD5CABD16DB1}"/>
              </a:ext>
            </a:extLst>
          </p:cNvPr>
          <p:cNvSpPr>
            <a:spLocks noGrp="1"/>
          </p:cNvSpPr>
          <p:nvPr>
            <p:ph type="sldNum" sz="quarter" idx="12"/>
          </p:nvPr>
        </p:nvSpPr>
        <p:spPr/>
        <p:txBody>
          <a:bodyPr/>
          <a:lstStyle/>
          <a:p>
            <a:fld id="{40866398-DAFA-4CB4-8C4A-78F94BBB4A5C}" type="slidenum">
              <a:rPr lang="en-US" smtClean="0"/>
              <a:pPr/>
              <a:t>30</a:t>
            </a:fld>
            <a:endParaRPr lang="en-US" dirty="0"/>
          </a:p>
        </p:txBody>
      </p:sp>
    </p:spTree>
    <p:extLst>
      <p:ext uri="{BB962C8B-B14F-4D97-AF65-F5344CB8AC3E}">
        <p14:creationId xmlns:p14="http://schemas.microsoft.com/office/powerpoint/2010/main" val="10903231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2754C-C4F6-218A-FFAA-96A6FBD52221}"/>
              </a:ext>
            </a:extLst>
          </p:cNvPr>
          <p:cNvSpPr>
            <a:spLocks noGrp="1"/>
          </p:cNvSpPr>
          <p:nvPr>
            <p:ph type="title"/>
          </p:nvPr>
        </p:nvSpPr>
        <p:spPr/>
        <p:txBody>
          <a:bodyPr/>
          <a:lstStyle/>
          <a:p>
            <a:r>
              <a:rPr lang="en-US" b="1" dirty="0">
                <a:solidFill>
                  <a:srgbClr val="7030A0"/>
                </a:solidFill>
                <a:latin typeface="Arial" panose="020B0604020202020204" pitchFamily="34" charset="0"/>
                <a:cs typeface="Arial" panose="020B0604020202020204" pitchFamily="34" charset="0"/>
              </a:rPr>
              <a:t>C</a:t>
            </a:r>
            <a:r>
              <a:rPr lang="en-US" sz="3600" b="1" dirty="0">
                <a:solidFill>
                  <a:srgbClr val="7030A0"/>
                </a:solidFill>
                <a:effectLst/>
                <a:latin typeface="Arial" panose="020B0604020202020204" pitchFamily="34" charset="0"/>
                <a:cs typeface="Arial" panose="020B0604020202020204" pitchFamily="34" charset="0"/>
              </a:rPr>
              <a:t>ompliance Issues / Our Contentions</a:t>
            </a:r>
            <a:br>
              <a:rPr lang="en-US" sz="3600" b="1" dirty="0">
                <a:solidFill>
                  <a:srgbClr val="7030A0"/>
                </a:solidFill>
                <a:effectLst/>
                <a:latin typeface="Arial" panose="020B0604020202020204" pitchFamily="34" charset="0"/>
                <a:cs typeface="Arial" panose="020B0604020202020204" pitchFamily="34" charset="0"/>
              </a:rPr>
            </a:br>
            <a:r>
              <a:rPr lang="en-US" sz="3600" b="1" dirty="0">
                <a:solidFill>
                  <a:srgbClr val="7030A0"/>
                </a:solidFill>
                <a:effectLst/>
                <a:latin typeface="Arial" panose="020B0604020202020204" pitchFamily="34" charset="0"/>
                <a:cs typeface="Arial" panose="020B0604020202020204" pitchFamily="34" charset="0"/>
              </a:rPr>
              <a:t>Continued</a:t>
            </a:r>
            <a:endParaRPr lang="en-US" dirty="0"/>
          </a:p>
        </p:txBody>
      </p:sp>
      <p:sp>
        <p:nvSpPr>
          <p:cNvPr id="3" name="Content Placeholder 2">
            <a:extLst>
              <a:ext uri="{FF2B5EF4-FFF2-40B4-BE49-F238E27FC236}">
                <a16:creationId xmlns:a16="http://schemas.microsoft.com/office/drawing/2014/main" id="{458BF63B-F101-9460-F86A-82ED52E033E6}"/>
              </a:ext>
            </a:extLst>
          </p:cNvPr>
          <p:cNvSpPr>
            <a:spLocks noGrp="1"/>
          </p:cNvSpPr>
          <p:nvPr>
            <p:ph idx="1"/>
          </p:nvPr>
        </p:nvSpPr>
        <p:spPr/>
        <p:txBody>
          <a:bodyPr>
            <a:normAutofit lnSpcReduction="10000"/>
          </a:bodyPr>
          <a:lstStyle/>
          <a:p>
            <a:pPr lvl="0">
              <a:lnSpc>
                <a:spcPct val="100000"/>
              </a:lnSpc>
            </a:pPr>
            <a:r>
              <a:rPr lang="en-US" sz="2400" dirty="0">
                <a:solidFill>
                  <a:schemeClr val="tx1"/>
                </a:solidFill>
                <a:latin typeface="Arial" panose="020B0604020202020204" pitchFamily="34" charset="0"/>
                <a:cs typeface="Arial" panose="020B0604020202020204" pitchFamily="34" charset="0"/>
              </a:rPr>
              <a:t>Parents/clinicians not informed re availability of medically necessary services </a:t>
            </a:r>
          </a:p>
          <a:p>
            <a:pPr lvl="0">
              <a:lnSpc>
                <a:spcPct val="100000"/>
              </a:lnSpc>
            </a:pPr>
            <a:endParaRPr lang="en-US" sz="2400" dirty="0">
              <a:solidFill>
                <a:schemeClr val="tx1"/>
              </a:solidFill>
              <a:latin typeface="Arial" panose="020B0604020202020204" pitchFamily="34" charset="0"/>
              <a:cs typeface="Arial" panose="020B0604020202020204" pitchFamily="34" charset="0"/>
            </a:endParaRPr>
          </a:p>
          <a:p>
            <a:pPr lvl="0">
              <a:lnSpc>
                <a:spcPct val="100000"/>
              </a:lnSpc>
            </a:pPr>
            <a:r>
              <a:rPr lang="en-US" sz="2400" dirty="0">
                <a:solidFill>
                  <a:schemeClr val="tx1"/>
                </a:solidFill>
                <a:latin typeface="Arial" panose="020B0604020202020204" pitchFamily="34" charset="0"/>
                <a:cs typeface="Arial" panose="020B0604020202020204" pitchFamily="34" charset="0"/>
              </a:rPr>
              <a:t>Lack of timely or adequate screening  &amp; comprehensive  assessments for services </a:t>
            </a:r>
          </a:p>
          <a:p>
            <a:pPr lvl="0">
              <a:lnSpc>
                <a:spcPct val="100000"/>
              </a:lnSpc>
            </a:pPr>
            <a:endParaRPr lang="en-US" sz="2400" dirty="0">
              <a:solidFill>
                <a:schemeClr val="tx1"/>
              </a:solidFill>
              <a:latin typeface="Arial" panose="020B0604020202020204" pitchFamily="34" charset="0"/>
              <a:cs typeface="Arial" panose="020B0604020202020204" pitchFamily="34" charset="0"/>
            </a:endParaRPr>
          </a:p>
          <a:p>
            <a:pPr lvl="0">
              <a:lnSpc>
                <a:spcPct val="100000"/>
              </a:lnSpc>
            </a:pPr>
            <a:r>
              <a:rPr lang="en-US" sz="2400" dirty="0">
                <a:solidFill>
                  <a:schemeClr val="tx1"/>
                </a:solidFill>
                <a:latin typeface="Arial" panose="020B0604020202020204" pitchFamily="34" charset="0"/>
                <a:cs typeface="Arial" panose="020B0604020202020204" pitchFamily="34" charset="0"/>
              </a:rPr>
              <a:t>Autism Spectrum Disorder (ASD) Gap</a:t>
            </a:r>
          </a:p>
          <a:p>
            <a:pPr lvl="0">
              <a:lnSpc>
                <a:spcPct val="100000"/>
              </a:lnSpc>
            </a:pPr>
            <a:endParaRPr lang="en-US" sz="2400" dirty="0">
              <a:solidFill>
                <a:schemeClr val="tx1"/>
              </a:solidFill>
              <a:latin typeface="Arial" panose="020B0604020202020204" pitchFamily="34" charset="0"/>
              <a:cs typeface="Arial" panose="020B0604020202020204" pitchFamily="34" charset="0"/>
            </a:endParaRPr>
          </a:p>
          <a:p>
            <a:pPr lvl="0">
              <a:lnSpc>
                <a:spcPct val="100000"/>
              </a:lnSpc>
            </a:pPr>
            <a:r>
              <a:rPr lang="en-US" sz="2400" dirty="0">
                <a:solidFill>
                  <a:schemeClr val="tx1"/>
                </a:solidFill>
                <a:latin typeface="Arial" panose="020B0604020202020204" pitchFamily="34" charset="0"/>
                <a:cs typeface="Arial" panose="020B0604020202020204" pitchFamily="34" charset="0"/>
              </a:rPr>
              <a:t>In Home Intervention Gap</a:t>
            </a:r>
          </a:p>
          <a:p>
            <a:endParaRPr lang="en-US" dirty="0"/>
          </a:p>
        </p:txBody>
      </p:sp>
      <p:sp>
        <p:nvSpPr>
          <p:cNvPr id="4" name="Slide Number Placeholder 3">
            <a:extLst>
              <a:ext uri="{FF2B5EF4-FFF2-40B4-BE49-F238E27FC236}">
                <a16:creationId xmlns:a16="http://schemas.microsoft.com/office/drawing/2014/main" id="{707303A6-0A7E-DE87-E65E-DDDBA6088CD6}"/>
              </a:ext>
            </a:extLst>
          </p:cNvPr>
          <p:cNvSpPr>
            <a:spLocks noGrp="1"/>
          </p:cNvSpPr>
          <p:nvPr>
            <p:ph type="sldNum" sz="quarter" idx="12"/>
          </p:nvPr>
        </p:nvSpPr>
        <p:spPr/>
        <p:txBody>
          <a:bodyPr/>
          <a:lstStyle/>
          <a:p>
            <a:fld id="{40866398-DAFA-4CB4-8C4A-78F94BBB4A5C}" type="slidenum">
              <a:rPr lang="en-US" smtClean="0"/>
              <a:pPr/>
              <a:t>31</a:t>
            </a:fld>
            <a:endParaRPr lang="en-US" dirty="0"/>
          </a:p>
        </p:txBody>
      </p:sp>
    </p:spTree>
    <p:extLst>
      <p:ext uri="{BB962C8B-B14F-4D97-AF65-F5344CB8AC3E}">
        <p14:creationId xmlns:p14="http://schemas.microsoft.com/office/powerpoint/2010/main" val="30935551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8F3D3-4E81-788D-87C6-98DC8EB82313}"/>
              </a:ext>
            </a:extLst>
          </p:cNvPr>
          <p:cNvSpPr>
            <a:spLocks noGrp="1"/>
          </p:cNvSpPr>
          <p:nvPr>
            <p:ph type="title"/>
          </p:nvPr>
        </p:nvSpPr>
        <p:spPr/>
        <p:txBody>
          <a:bodyPr/>
          <a:lstStyle/>
          <a:p>
            <a:pPr algn="ctr"/>
            <a:r>
              <a:rPr lang="en-US" b="1" dirty="0">
                <a:solidFill>
                  <a:srgbClr val="7030A0"/>
                </a:solidFill>
                <a:latin typeface="Arial" panose="020B0604020202020204" pitchFamily="34" charset="0"/>
                <a:cs typeface="Arial" panose="020B0604020202020204" pitchFamily="34" charset="0"/>
              </a:rPr>
              <a:t>A</a:t>
            </a:r>
            <a:r>
              <a:rPr lang="en-US" sz="3600" b="1" dirty="0">
                <a:solidFill>
                  <a:srgbClr val="7030A0"/>
                </a:solidFill>
                <a:effectLst/>
                <a:latin typeface="Arial" panose="020B0604020202020204" pitchFamily="34" charset="0"/>
                <a:cs typeface="Arial" panose="020B0604020202020204" pitchFamily="34" charset="0"/>
              </a:rPr>
              <a:t> Path </a:t>
            </a:r>
            <a:r>
              <a:rPr lang="en-US" b="1" dirty="0">
                <a:solidFill>
                  <a:srgbClr val="7030A0"/>
                </a:solidFill>
                <a:latin typeface="Arial" panose="020B0604020202020204" pitchFamily="34" charset="0"/>
                <a:cs typeface="Arial" panose="020B0604020202020204" pitchFamily="34" charset="0"/>
              </a:rPr>
              <a:t>F</a:t>
            </a:r>
            <a:r>
              <a:rPr lang="en-US" sz="3600" b="1" dirty="0">
                <a:solidFill>
                  <a:srgbClr val="7030A0"/>
                </a:solidFill>
                <a:effectLst/>
                <a:latin typeface="Arial" panose="020B0604020202020204" pitchFamily="34" charset="0"/>
                <a:cs typeface="Arial" panose="020B0604020202020204" pitchFamily="34" charset="0"/>
              </a:rPr>
              <a:t>orward</a:t>
            </a:r>
            <a:endParaRPr lang="en-US" b="1" dirty="0">
              <a:solidFill>
                <a:srgbClr val="7030A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BF3AF99E-A76B-37A3-3BA1-CCF34FEED42B}"/>
              </a:ext>
            </a:extLst>
          </p:cNvPr>
          <p:cNvSpPr>
            <a:spLocks noGrp="1"/>
          </p:cNvSpPr>
          <p:nvPr>
            <p:ph idx="1"/>
          </p:nvPr>
        </p:nvSpPr>
        <p:spPr/>
        <p:txBody>
          <a:bodyPr>
            <a:normAutofit fontScale="92500" lnSpcReduction="20000"/>
          </a:bodyPr>
          <a:lstStyle/>
          <a:p>
            <a:pPr marL="0" indent="0" algn="ctr">
              <a:lnSpc>
                <a:spcPct val="150000"/>
              </a:lnSpc>
              <a:buNone/>
            </a:pPr>
            <a:r>
              <a:rPr lang="en-US" sz="2600" b="1" dirty="0">
                <a:latin typeface="Arial" panose="020B0604020202020204" pitchFamily="34" charset="0"/>
                <a:cs typeface="Arial" panose="020B0604020202020204" pitchFamily="34" charset="0"/>
              </a:rPr>
              <a:t>Intensive Home-Based Services (IHBS) </a:t>
            </a:r>
          </a:p>
          <a:p>
            <a:pPr>
              <a:lnSpc>
                <a:spcPct val="150000"/>
              </a:lnSpc>
            </a:pPr>
            <a:r>
              <a:rPr lang="en-US" sz="2600" dirty="0">
                <a:solidFill>
                  <a:schemeClr val="tx1"/>
                </a:solidFill>
                <a:latin typeface="Arial" panose="020B0604020202020204" pitchFamily="34" charset="0"/>
                <a:cs typeface="Arial" panose="020B0604020202020204" pitchFamily="34" charset="0"/>
              </a:rPr>
              <a:t>Promote children’s mental health, maintain family stability, improve school success, and support community participation</a:t>
            </a:r>
          </a:p>
          <a:p>
            <a:pPr>
              <a:lnSpc>
                <a:spcPct val="150000"/>
              </a:lnSpc>
            </a:pPr>
            <a:r>
              <a:rPr lang="en-US" sz="2600" dirty="0">
                <a:solidFill>
                  <a:schemeClr val="tx1"/>
                </a:solidFill>
                <a:latin typeface="Arial" panose="020B0604020202020204" pitchFamily="34" charset="0"/>
                <a:cs typeface="Arial" panose="020B0604020202020204" pitchFamily="34" charset="0"/>
              </a:rPr>
              <a:t>Prevent needless and costly out-of-home placements, removal from families and communities, and entry into state care</a:t>
            </a:r>
          </a:p>
          <a:p>
            <a:endParaRPr lang="en-US" dirty="0"/>
          </a:p>
        </p:txBody>
      </p:sp>
      <p:sp>
        <p:nvSpPr>
          <p:cNvPr id="4" name="Slide Number Placeholder 3">
            <a:extLst>
              <a:ext uri="{FF2B5EF4-FFF2-40B4-BE49-F238E27FC236}">
                <a16:creationId xmlns:a16="http://schemas.microsoft.com/office/drawing/2014/main" id="{BAF127C7-460A-663E-D7CD-73EED2F21B90}"/>
              </a:ext>
            </a:extLst>
          </p:cNvPr>
          <p:cNvSpPr>
            <a:spLocks noGrp="1"/>
          </p:cNvSpPr>
          <p:nvPr>
            <p:ph type="sldNum" sz="quarter" idx="12"/>
          </p:nvPr>
        </p:nvSpPr>
        <p:spPr/>
        <p:txBody>
          <a:bodyPr/>
          <a:lstStyle/>
          <a:p>
            <a:fld id="{40866398-DAFA-4CB4-8C4A-78F94BBB4A5C}" type="slidenum">
              <a:rPr lang="en-US" smtClean="0"/>
              <a:pPr/>
              <a:t>32</a:t>
            </a:fld>
            <a:endParaRPr lang="en-US" dirty="0"/>
          </a:p>
        </p:txBody>
      </p:sp>
    </p:spTree>
    <p:extLst>
      <p:ext uri="{BB962C8B-B14F-4D97-AF65-F5344CB8AC3E}">
        <p14:creationId xmlns:p14="http://schemas.microsoft.com/office/powerpoint/2010/main" val="28791068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FCC62-5D77-8BFC-33AE-FBF0C8F4B524}"/>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hlinkClick r:id="rId2"/>
              </a:rPr>
              <a:t>Settlement Agreement</a:t>
            </a:r>
            <a:endParaRPr lang="en-US"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B69CD643-9F1D-034A-AF7F-DFA8137F178D}"/>
              </a:ext>
            </a:extLst>
          </p:cNvPr>
          <p:cNvSpPr>
            <a:spLocks noGrp="1"/>
          </p:cNvSpPr>
          <p:nvPr>
            <p:ph idx="1"/>
          </p:nvPr>
        </p:nvSpPr>
        <p:spPr>
          <a:xfrm>
            <a:off x="677334" y="1686561"/>
            <a:ext cx="8596668" cy="4978400"/>
          </a:xfrm>
        </p:spPr>
        <p:txBody>
          <a:bodyPr>
            <a:normAutofit lnSpcReduction="10000"/>
          </a:bodyPr>
          <a:lstStyle/>
          <a:p>
            <a:pPr algn="ctr"/>
            <a:r>
              <a:rPr lang="en-US" sz="2400" b="1" u="sng" dirty="0">
                <a:latin typeface="Arial" panose="020B0604020202020204" pitchFamily="34" charset="0"/>
                <a:cs typeface="Arial" panose="020B0604020202020204" pitchFamily="34" charset="0"/>
              </a:rPr>
              <a:t>Parties</a:t>
            </a:r>
          </a:p>
          <a:p>
            <a:r>
              <a:rPr lang="en-US" sz="2400" dirty="0">
                <a:latin typeface="Arial" panose="020B0604020202020204" pitchFamily="34" charset="0"/>
                <a:cs typeface="Arial" panose="020B0604020202020204" pitchFamily="34" charset="0"/>
              </a:rPr>
              <a:t>Governor’s Office</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Alabama Medicaid Office</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Alabama Departments of Mental Health and Human Resources</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Alabama Disabilities Advocacy Program</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Center for Public Representation</a:t>
            </a:r>
          </a:p>
          <a:p>
            <a:endParaRPr lang="en-US"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11CC2073-7FD4-6CB6-A9C6-8833FB2BF206}"/>
              </a:ext>
            </a:extLst>
          </p:cNvPr>
          <p:cNvSpPr>
            <a:spLocks noGrp="1"/>
          </p:cNvSpPr>
          <p:nvPr>
            <p:ph type="sldNum" sz="quarter" idx="12"/>
          </p:nvPr>
        </p:nvSpPr>
        <p:spPr/>
        <p:txBody>
          <a:bodyPr/>
          <a:lstStyle/>
          <a:p>
            <a:fld id="{40866398-DAFA-4CB4-8C4A-78F94BBB4A5C}" type="slidenum">
              <a:rPr lang="en-US" smtClean="0"/>
              <a:pPr/>
              <a:t>33</a:t>
            </a:fld>
            <a:endParaRPr lang="en-US" dirty="0"/>
          </a:p>
        </p:txBody>
      </p:sp>
    </p:spTree>
    <p:extLst>
      <p:ext uri="{BB962C8B-B14F-4D97-AF65-F5344CB8AC3E}">
        <p14:creationId xmlns:p14="http://schemas.microsoft.com/office/powerpoint/2010/main" val="9502230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31175-0108-E58A-30FF-E3CD4736589B}"/>
              </a:ext>
            </a:extLst>
          </p:cNvPr>
          <p:cNvSpPr>
            <a:spLocks noGrp="1"/>
          </p:cNvSpPr>
          <p:nvPr>
            <p:ph type="title"/>
          </p:nvPr>
        </p:nvSpPr>
        <p:spPr/>
        <p:txBody>
          <a:bodyPr/>
          <a:lstStyle/>
          <a:p>
            <a:pPr algn="ctr"/>
            <a:r>
              <a:rPr lang="en-US" b="1" dirty="0">
                <a:latin typeface="Arial" panose="020B0604020202020204" pitchFamily="34" charset="0"/>
                <a:cs typeface="Arial" panose="020B0604020202020204" pitchFamily="34" charset="0"/>
              </a:rPr>
              <a:t>Timeline</a:t>
            </a:r>
          </a:p>
        </p:txBody>
      </p:sp>
      <p:sp>
        <p:nvSpPr>
          <p:cNvPr id="3" name="Content Placeholder 2">
            <a:extLst>
              <a:ext uri="{FF2B5EF4-FFF2-40B4-BE49-F238E27FC236}">
                <a16:creationId xmlns:a16="http://schemas.microsoft.com/office/drawing/2014/main" id="{D198BDB5-1DB4-A880-3DFA-551C59D48F16}"/>
              </a:ext>
            </a:extLst>
          </p:cNvPr>
          <p:cNvSpPr>
            <a:spLocks noGrp="1"/>
          </p:cNvSpPr>
          <p:nvPr>
            <p:ph idx="1"/>
          </p:nvPr>
        </p:nvSpPr>
        <p:spPr>
          <a:xfrm>
            <a:off x="677334" y="1605281"/>
            <a:ext cx="8596668" cy="4436082"/>
          </a:xfrm>
        </p:spPr>
        <p:txBody>
          <a:bodyPr>
            <a:normAutofit/>
          </a:bodyPr>
          <a:lstStyle/>
          <a:p>
            <a:r>
              <a:rPr lang="en-US" sz="2400" dirty="0">
                <a:latin typeface="Arial" panose="020B0604020202020204" pitchFamily="34" charset="0"/>
                <a:cs typeface="Arial" panose="020B0604020202020204" pitchFamily="34" charset="0"/>
              </a:rPr>
              <a:t>February 2016 – Letter to State</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Negotiations</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October 2017 – Settlement Agreement</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February 2019 – Supplemental Agreement</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December 2020 – Memorandum of Understanding</a:t>
            </a:r>
          </a:p>
          <a:p>
            <a:endParaRPr lang="en-US" dirty="0"/>
          </a:p>
          <a:p>
            <a:endParaRPr lang="en-US" dirty="0"/>
          </a:p>
        </p:txBody>
      </p:sp>
      <p:sp>
        <p:nvSpPr>
          <p:cNvPr id="4" name="Slide Number Placeholder 3">
            <a:extLst>
              <a:ext uri="{FF2B5EF4-FFF2-40B4-BE49-F238E27FC236}">
                <a16:creationId xmlns:a16="http://schemas.microsoft.com/office/drawing/2014/main" id="{FE215414-70EC-33B7-928D-5948BF75BFFF}"/>
              </a:ext>
            </a:extLst>
          </p:cNvPr>
          <p:cNvSpPr>
            <a:spLocks noGrp="1"/>
          </p:cNvSpPr>
          <p:nvPr>
            <p:ph type="sldNum" sz="quarter" idx="12"/>
          </p:nvPr>
        </p:nvSpPr>
        <p:spPr/>
        <p:txBody>
          <a:bodyPr/>
          <a:lstStyle/>
          <a:p>
            <a:fld id="{40866398-DAFA-4CB4-8C4A-78F94BBB4A5C}" type="slidenum">
              <a:rPr lang="en-US" smtClean="0"/>
              <a:pPr/>
              <a:t>34</a:t>
            </a:fld>
            <a:endParaRPr lang="en-US" dirty="0"/>
          </a:p>
        </p:txBody>
      </p:sp>
    </p:spTree>
    <p:extLst>
      <p:ext uri="{BB962C8B-B14F-4D97-AF65-F5344CB8AC3E}">
        <p14:creationId xmlns:p14="http://schemas.microsoft.com/office/powerpoint/2010/main" val="16853023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D18C9-572D-A98F-98B9-0B56D1D2C526}"/>
              </a:ext>
            </a:extLst>
          </p:cNvPr>
          <p:cNvSpPr>
            <a:spLocks noGrp="1"/>
          </p:cNvSpPr>
          <p:nvPr>
            <p:ph type="title"/>
          </p:nvPr>
        </p:nvSpPr>
        <p:spPr/>
        <p:txBody>
          <a:bodyPr/>
          <a:lstStyle/>
          <a:p>
            <a:pPr algn="ctr"/>
            <a:r>
              <a:rPr lang="en-US" altLang="en-US" sz="3600" b="1" dirty="0">
                <a:solidFill>
                  <a:srgbClr val="7030A0"/>
                </a:solidFill>
                <a:latin typeface="Arial" panose="020B0604020202020204" pitchFamily="34" charset="0"/>
                <a:cs typeface="Arial" panose="020B0604020202020204" pitchFamily="34" charset="0"/>
              </a:rPr>
              <a:t>Alabama Vision for System Change</a:t>
            </a:r>
            <a:endParaRPr lang="en-US" dirty="0">
              <a:solidFill>
                <a:srgbClr val="7030A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3B459CEB-0589-8686-A3AF-332235DB0ED7}"/>
              </a:ext>
            </a:extLst>
          </p:cNvPr>
          <p:cNvSpPr>
            <a:spLocks noGrp="1"/>
          </p:cNvSpPr>
          <p:nvPr>
            <p:ph idx="1"/>
          </p:nvPr>
        </p:nvSpPr>
        <p:spPr>
          <a:xfrm>
            <a:off x="677334" y="1391920"/>
            <a:ext cx="8596668" cy="5039359"/>
          </a:xfrm>
        </p:spPr>
        <p:txBody>
          <a:bodyPr>
            <a:normAutofit lnSpcReduction="10000"/>
          </a:bodyPr>
          <a:lstStyle/>
          <a:p>
            <a:r>
              <a:rPr lang="en-US" sz="2400" dirty="0">
                <a:solidFill>
                  <a:schemeClr val="tx1"/>
                </a:solidFill>
                <a:latin typeface="Arial" panose="020B0604020202020204" pitchFamily="34" charset="0"/>
                <a:cs typeface="Arial" panose="020B0604020202020204" pitchFamily="34" charset="0"/>
              </a:rPr>
              <a:t>Improved Outcomes</a:t>
            </a:r>
          </a:p>
          <a:p>
            <a:endParaRPr lang="en-US" sz="2400" dirty="0">
              <a:solidFill>
                <a:schemeClr val="tx1"/>
              </a:solidFill>
              <a:latin typeface="Arial" panose="020B0604020202020204" pitchFamily="34" charset="0"/>
              <a:cs typeface="Arial" panose="020B0604020202020204" pitchFamily="34" charset="0"/>
            </a:endParaRPr>
          </a:p>
          <a:p>
            <a:r>
              <a:rPr lang="en-US" sz="2400" dirty="0">
                <a:solidFill>
                  <a:schemeClr val="tx1"/>
                </a:solidFill>
                <a:latin typeface="Arial" panose="020B0604020202020204" pitchFamily="34" charset="0"/>
                <a:cs typeface="Arial" panose="020B0604020202020204" pitchFamily="34" charset="0"/>
              </a:rPr>
              <a:t>Meaningful Engagement To Develop Mentally Appropriate Activities</a:t>
            </a:r>
          </a:p>
          <a:p>
            <a:endParaRPr lang="en-US" sz="2400" dirty="0">
              <a:solidFill>
                <a:schemeClr val="tx1"/>
              </a:solidFill>
              <a:latin typeface="Arial" panose="020B0604020202020204" pitchFamily="34" charset="0"/>
              <a:cs typeface="Arial" panose="020B0604020202020204" pitchFamily="34" charset="0"/>
            </a:endParaRPr>
          </a:p>
          <a:p>
            <a:r>
              <a:rPr lang="en-US" sz="2400" dirty="0">
                <a:solidFill>
                  <a:schemeClr val="tx1"/>
                </a:solidFill>
                <a:latin typeface="Arial" panose="020B0604020202020204" pitchFamily="34" charset="0"/>
                <a:cs typeface="Arial" panose="020B0604020202020204" pitchFamily="34" charset="0"/>
              </a:rPr>
              <a:t>Easier Access For Families To Appropriate Services</a:t>
            </a:r>
          </a:p>
          <a:p>
            <a:endParaRPr lang="en-US" sz="2400" dirty="0">
              <a:solidFill>
                <a:schemeClr val="tx1"/>
              </a:solidFill>
              <a:latin typeface="Arial" panose="020B0604020202020204" pitchFamily="34" charset="0"/>
              <a:cs typeface="Arial" panose="020B0604020202020204" pitchFamily="34" charset="0"/>
            </a:endParaRPr>
          </a:p>
          <a:p>
            <a:r>
              <a:rPr lang="en-US" sz="2400" dirty="0">
                <a:solidFill>
                  <a:schemeClr val="tx1"/>
                </a:solidFill>
                <a:latin typeface="Arial" panose="020B0604020202020204" pitchFamily="34" charset="0"/>
                <a:cs typeface="Arial" panose="020B0604020202020204" pitchFamily="34" charset="0"/>
              </a:rPr>
              <a:t>Families Feel Welcome And Respected</a:t>
            </a:r>
          </a:p>
          <a:p>
            <a:endParaRPr lang="en-US" sz="2400" dirty="0">
              <a:solidFill>
                <a:schemeClr val="tx1"/>
              </a:solidFill>
              <a:latin typeface="Arial" panose="020B0604020202020204" pitchFamily="34" charset="0"/>
              <a:cs typeface="Arial" panose="020B0604020202020204" pitchFamily="34" charset="0"/>
            </a:endParaRPr>
          </a:p>
          <a:p>
            <a:r>
              <a:rPr lang="en-US" sz="2400" dirty="0">
                <a:solidFill>
                  <a:schemeClr val="tx1"/>
                </a:solidFill>
                <a:latin typeface="Arial" panose="020B0604020202020204" pitchFamily="34" charset="0"/>
                <a:cs typeface="Arial" panose="020B0604020202020204" pitchFamily="34" charset="0"/>
              </a:rPr>
              <a:t>Services That Meet The Needs Of The Youth &amp; Family, As Defined By The Youth &amp; Family</a:t>
            </a:r>
          </a:p>
          <a:p>
            <a:endParaRPr lang="en-US" sz="2400" dirty="0">
              <a:latin typeface="Arial" panose="020B0604020202020204" pitchFamily="34" charset="0"/>
              <a:cs typeface="Arial" panose="020B0604020202020204" pitchFamily="34" charset="0"/>
            </a:endParaRPr>
          </a:p>
          <a:p>
            <a:endParaRPr lang="en-US" dirty="0"/>
          </a:p>
          <a:p>
            <a:endParaRPr lang="en-US" dirty="0"/>
          </a:p>
        </p:txBody>
      </p:sp>
      <p:sp>
        <p:nvSpPr>
          <p:cNvPr id="4" name="Slide Number Placeholder 3">
            <a:extLst>
              <a:ext uri="{FF2B5EF4-FFF2-40B4-BE49-F238E27FC236}">
                <a16:creationId xmlns:a16="http://schemas.microsoft.com/office/drawing/2014/main" id="{FB32C7B7-79EF-4C1F-80ED-4BE269B9CF5B}"/>
              </a:ext>
            </a:extLst>
          </p:cNvPr>
          <p:cNvSpPr>
            <a:spLocks noGrp="1"/>
          </p:cNvSpPr>
          <p:nvPr>
            <p:ph type="sldNum" sz="quarter" idx="12"/>
          </p:nvPr>
        </p:nvSpPr>
        <p:spPr/>
        <p:txBody>
          <a:bodyPr/>
          <a:lstStyle/>
          <a:p>
            <a:fld id="{40866398-DAFA-4CB4-8C4A-78F94BBB4A5C}" type="slidenum">
              <a:rPr lang="en-US" smtClean="0"/>
              <a:pPr/>
              <a:t>35</a:t>
            </a:fld>
            <a:endParaRPr lang="en-US" dirty="0"/>
          </a:p>
        </p:txBody>
      </p:sp>
    </p:spTree>
    <p:extLst>
      <p:ext uri="{BB962C8B-B14F-4D97-AF65-F5344CB8AC3E}">
        <p14:creationId xmlns:p14="http://schemas.microsoft.com/office/powerpoint/2010/main" val="11248442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254D7-E469-75F2-FA62-645FAD7D3EFE}"/>
              </a:ext>
            </a:extLst>
          </p:cNvPr>
          <p:cNvSpPr>
            <a:spLocks noGrp="1"/>
          </p:cNvSpPr>
          <p:nvPr>
            <p:ph type="title"/>
          </p:nvPr>
        </p:nvSpPr>
        <p:spPr/>
        <p:txBody>
          <a:bodyPr>
            <a:normAutofit/>
          </a:bodyPr>
          <a:lstStyle/>
          <a:p>
            <a:pPr algn="ctr"/>
            <a:r>
              <a:rPr lang="en-US" sz="3400" b="1" dirty="0">
                <a:solidFill>
                  <a:srgbClr val="7030A0"/>
                </a:solidFill>
                <a:latin typeface="Arial" panose="020B0604020202020204" pitchFamily="34" charset="0"/>
                <a:cs typeface="Arial" panose="020B0604020202020204" pitchFamily="34" charset="0"/>
              </a:rPr>
              <a:t>SED Services  </a:t>
            </a:r>
            <a:br>
              <a:rPr lang="en-US" sz="3400" b="1" dirty="0">
                <a:solidFill>
                  <a:srgbClr val="7030A0"/>
                </a:solidFill>
                <a:latin typeface="Arial" panose="020B0604020202020204" pitchFamily="34" charset="0"/>
                <a:cs typeface="Arial" panose="020B0604020202020204" pitchFamily="34" charset="0"/>
              </a:rPr>
            </a:br>
            <a:r>
              <a:rPr lang="en-US" sz="3400" b="1" dirty="0">
                <a:solidFill>
                  <a:srgbClr val="7030A0"/>
                </a:solidFill>
                <a:latin typeface="Arial" panose="020B0604020202020204" pitchFamily="34" charset="0"/>
                <a:cs typeface="Arial" panose="020B0604020202020204" pitchFamily="34" charset="0"/>
              </a:rPr>
              <a:t>(Community Mental Health Centers)</a:t>
            </a:r>
          </a:p>
        </p:txBody>
      </p:sp>
      <p:sp>
        <p:nvSpPr>
          <p:cNvPr id="3" name="Content Placeholder 2">
            <a:extLst>
              <a:ext uri="{FF2B5EF4-FFF2-40B4-BE49-F238E27FC236}">
                <a16:creationId xmlns:a16="http://schemas.microsoft.com/office/drawing/2014/main" id="{836A0170-0091-2B94-8A31-C95A6E3A7BCA}"/>
              </a:ext>
            </a:extLst>
          </p:cNvPr>
          <p:cNvSpPr>
            <a:spLocks noGrp="1"/>
          </p:cNvSpPr>
          <p:nvPr>
            <p:ph idx="1"/>
          </p:nvPr>
        </p:nvSpPr>
        <p:spPr>
          <a:xfrm>
            <a:off x="677334" y="2021840"/>
            <a:ext cx="8596668" cy="4643119"/>
          </a:xfrm>
        </p:spPr>
        <p:txBody>
          <a:bodyPr>
            <a:normAutofit lnSpcReduction="10000"/>
          </a:bodyPr>
          <a:lstStyle/>
          <a:p>
            <a:r>
              <a:rPr lang="en-US" sz="2400" dirty="0">
                <a:solidFill>
                  <a:schemeClr val="tx1"/>
                </a:solidFill>
                <a:latin typeface="Arial" panose="020B0604020202020204" pitchFamily="34" charset="0"/>
                <a:cs typeface="Arial" panose="020B0604020202020204" pitchFamily="34" charset="0"/>
              </a:rPr>
              <a:t>In-Home Intervention (IHI)</a:t>
            </a:r>
          </a:p>
          <a:p>
            <a:endParaRPr lang="en-US" sz="2400" dirty="0">
              <a:solidFill>
                <a:schemeClr val="tx1"/>
              </a:solidFill>
              <a:latin typeface="Arial" panose="020B0604020202020204" pitchFamily="34" charset="0"/>
              <a:cs typeface="Arial" panose="020B0604020202020204" pitchFamily="34" charset="0"/>
            </a:endParaRPr>
          </a:p>
          <a:p>
            <a:r>
              <a:rPr lang="en-US" sz="2400" dirty="0">
                <a:solidFill>
                  <a:schemeClr val="tx1"/>
                </a:solidFill>
                <a:latin typeface="Arial" panose="020B0604020202020204" pitchFamily="34" charset="0"/>
                <a:cs typeface="Arial" panose="020B0604020202020204" pitchFamily="34" charset="0"/>
              </a:rPr>
              <a:t>Adult / Youth / Family Peer  Supports</a:t>
            </a:r>
          </a:p>
          <a:p>
            <a:endParaRPr lang="en-US" sz="2400" dirty="0">
              <a:solidFill>
                <a:schemeClr val="tx1"/>
              </a:solidFill>
              <a:latin typeface="Arial" panose="020B0604020202020204" pitchFamily="34" charset="0"/>
              <a:cs typeface="Arial" panose="020B0604020202020204" pitchFamily="34" charset="0"/>
            </a:endParaRPr>
          </a:p>
          <a:p>
            <a:r>
              <a:rPr lang="en-US" sz="2400" dirty="0">
                <a:solidFill>
                  <a:schemeClr val="tx1"/>
                </a:solidFill>
                <a:latin typeface="Arial" panose="020B0604020202020204" pitchFamily="34" charset="0"/>
                <a:cs typeface="Arial" panose="020B0604020202020204" pitchFamily="34" charset="0"/>
              </a:rPr>
              <a:t>Psycho-Education Services</a:t>
            </a:r>
          </a:p>
          <a:p>
            <a:endParaRPr lang="en-US" sz="2400" dirty="0">
              <a:solidFill>
                <a:schemeClr val="tx1"/>
              </a:solidFill>
              <a:latin typeface="Arial" panose="020B0604020202020204" pitchFamily="34" charset="0"/>
              <a:cs typeface="Arial" panose="020B0604020202020204" pitchFamily="34" charset="0"/>
            </a:endParaRPr>
          </a:p>
          <a:p>
            <a:r>
              <a:rPr lang="en-US" sz="2400" dirty="0">
                <a:solidFill>
                  <a:schemeClr val="tx1"/>
                </a:solidFill>
                <a:latin typeface="Arial" panose="020B0604020202020204" pitchFamily="34" charset="0"/>
                <a:cs typeface="Arial" panose="020B0604020202020204" pitchFamily="34" charset="0"/>
              </a:rPr>
              <a:t>Therapeutic Monitoring </a:t>
            </a:r>
          </a:p>
          <a:p>
            <a:endParaRPr lang="en-US" sz="2400" dirty="0">
              <a:solidFill>
                <a:schemeClr val="tx1"/>
              </a:solidFill>
              <a:latin typeface="Arial" panose="020B0604020202020204" pitchFamily="34" charset="0"/>
              <a:cs typeface="Arial" panose="020B0604020202020204" pitchFamily="34" charset="0"/>
            </a:endParaRPr>
          </a:p>
          <a:p>
            <a:r>
              <a:rPr lang="en-US" sz="2400" dirty="0">
                <a:solidFill>
                  <a:schemeClr val="tx1"/>
                </a:solidFill>
                <a:latin typeface="Arial" panose="020B0604020202020204" pitchFamily="34" charset="0"/>
                <a:cs typeface="Arial" panose="020B0604020202020204" pitchFamily="34" charset="0"/>
              </a:rPr>
              <a:t>All Connected With High Intensity Care Coordination (HICC)</a:t>
            </a:r>
          </a:p>
          <a:p>
            <a:endParaRPr lang="en-US" dirty="0"/>
          </a:p>
        </p:txBody>
      </p:sp>
      <p:sp>
        <p:nvSpPr>
          <p:cNvPr id="4" name="Slide Number Placeholder 3">
            <a:extLst>
              <a:ext uri="{FF2B5EF4-FFF2-40B4-BE49-F238E27FC236}">
                <a16:creationId xmlns:a16="http://schemas.microsoft.com/office/drawing/2014/main" id="{80D85117-1DF6-BEFD-D2B3-B6A478F4FFA8}"/>
              </a:ext>
            </a:extLst>
          </p:cNvPr>
          <p:cNvSpPr>
            <a:spLocks noGrp="1"/>
          </p:cNvSpPr>
          <p:nvPr>
            <p:ph type="sldNum" sz="quarter" idx="12"/>
          </p:nvPr>
        </p:nvSpPr>
        <p:spPr/>
        <p:txBody>
          <a:bodyPr/>
          <a:lstStyle/>
          <a:p>
            <a:fld id="{40866398-DAFA-4CB4-8C4A-78F94BBB4A5C}" type="slidenum">
              <a:rPr lang="en-US" smtClean="0"/>
              <a:pPr/>
              <a:t>36</a:t>
            </a:fld>
            <a:endParaRPr lang="en-US" dirty="0"/>
          </a:p>
        </p:txBody>
      </p:sp>
    </p:spTree>
    <p:extLst>
      <p:ext uri="{BB962C8B-B14F-4D97-AF65-F5344CB8AC3E}">
        <p14:creationId xmlns:p14="http://schemas.microsoft.com/office/powerpoint/2010/main" val="4122930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20902-FDB3-918D-BD28-C9518FC7BDFE}"/>
              </a:ext>
            </a:extLst>
          </p:cNvPr>
          <p:cNvSpPr>
            <a:spLocks noGrp="1"/>
          </p:cNvSpPr>
          <p:nvPr>
            <p:ph type="title"/>
          </p:nvPr>
        </p:nvSpPr>
        <p:spPr/>
        <p:txBody>
          <a:bodyPr/>
          <a:lstStyle/>
          <a:p>
            <a:pPr algn="ctr"/>
            <a:r>
              <a:rPr lang="en-US" b="1" dirty="0">
                <a:latin typeface="Arial" panose="020B0604020202020204" pitchFamily="34" charset="0"/>
                <a:cs typeface="Arial" panose="020B0604020202020204" pitchFamily="34" charset="0"/>
              </a:rPr>
              <a:t>Entry Points</a:t>
            </a:r>
          </a:p>
        </p:txBody>
      </p:sp>
      <p:sp>
        <p:nvSpPr>
          <p:cNvPr id="3" name="Content Placeholder 2">
            <a:extLst>
              <a:ext uri="{FF2B5EF4-FFF2-40B4-BE49-F238E27FC236}">
                <a16:creationId xmlns:a16="http://schemas.microsoft.com/office/drawing/2014/main" id="{42BDDD20-1321-EC21-99B5-6BF6C1C12C27}"/>
              </a:ext>
            </a:extLst>
          </p:cNvPr>
          <p:cNvSpPr>
            <a:spLocks noGrp="1"/>
          </p:cNvSpPr>
          <p:nvPr>
            <p:ph idx="1"/>
          </p:nvPr>
        </p:nvSpPr>
        <p:spPr>
          <a:xfrm>
            <a:off x="677334" y="1402080"/>
            <a:ext cx="8596668" cy="5283199"/>
          </a:xfrm>
        </p:spPr>
        <p:txBody>
          <a:bodyPr/>
          <a:lstStyle/>
          <a:p>
            <a:r>
              <a:rPr lang="en-US" sz="2400" dirty="0">
                <a:latin typeface="Arial" panose="020B0604020202020204" pitchFamily="34" charset="0"/>
                <a:cs typeface="Arial" panose="020B0604020202020204" pitchFamily="34" charset="0"/>
              </a:rPr>
              <a:t>Families – Self Refer</a:t>
            </a:r>
          </a:p>
          <a:p>
            <a:r>
              <a:rPr lang="en-US" sz="2400" dirty="0">
                <a:latin typeface="Arial" panose="020B0604020202020204" pitchFamily="34" charset="0"/>
                <a:cs typeface="Arial" panose="020B0604020202020204" pitchFamily="34" charset="0"/>
              </a:rPr>
              <a:t>CMHCs – Routine And Crisis</a:t>
            </a:r>
          </a:p>
          <a:p>
            <a:r>
              <a:rPr lang="en-US" sz="2400" dirty="0">
                <a:latin typeface="Arial" panose="020B0604020202020204" pitchFamily="34" charset="0"/>
                <a:cs typeface="Arial" panose="020B0604020202020204" pitchFamily="34" charset="0"/>
              </a:rPr>
              <a:t>Juvenile Courts</a:t>
            </a:r>
          </a:p>
          <a:p>
            <a:r>
              <a:rPr lang="en-US" sz="2400" dirty="0">
                <a:latin typeface="Arial" panose="020B0604020202020204" pitchFamily="34" charset="0"/>
                <a:cs typeface="Arial" panose="020B0604020202020204" pitchFamily="34" charset="0"/>
              </a:rPr>
              <a:t>School Based CMHCs</a:t>
            </a:r>
          </a:p>
          <a:p>
            <a:r>
              <a:rPr lang="en-US" sz="2400" dirty="0">
                <a:latin typeface="Arial" panose="020B0604020202020204" pitchFamily="34" charset="0"/>
                <a:cs typeface="Arial" panose="020B0604020202020204" pitchFamily="34" charset="0"/>
              </a:rPr>
              <a:t>24 Hour LOC</a:t>
            </a:r>
          </a:p>
          <a:p>
            <a:r>
              <a:rPr lang="en-US" sz="2400" dirty="0">
                <a:latin typeface="Arial" panose="020B0604020202020204" pitchFamily="34" charset="0"/>
                <a:cs typeface="Arial" panose="020B0604020202020204" pitchFamily="34" charset="0"/>
              </a:rPr>
              <a:t>Multi-Need Teams</a:t>
            </a:r>
          </a:p>
          <a:p>
            <a:r>
              <a:rPr lang="en-US" sz="2400" dirty="0">
                <a:latin typeface="Arial" panose="020B0604020202020204" pitchFamily="34" charset="0"/>
                <a:cs typeface="Arial" panose="020B0604020202020204" pitchFamily="34" charset="0"/>
              </a:rPr>
              <a:t>ERs</a:t>
            </a:r>
          </a:p>
          <a:p>
            <a:r>
              <a:rPr lang="en-US" sz="2400" dirty="0">
                <a:latin typeface="Arial" panose="020B0604020202020204" pitchFamily="34" charset="0"/>
                <a:cs typeface="Arial" panose="020B0604020202020204" pitchFamily="34" charset="0"/>
              </a:rPr>
              <a:t>DHR Caseworker </a:t>
            </a:r>
          </a:p>
          <a:p>
            <a:endParaRPr lang="en-US" dirty="0"/>
          </a:p>
        </p:txBody>
      </p:sp>
      <p:sp>
        <p:nvSpPr>
          <p:cNvPr id="4" name="Slide Number Placeholder 3">
            <a:extLst>
              <a:ext uri="{FF2B5EF4-FFF2-40B4-BE49-F238E27FC236}">
                <a16:creationId xmlns:a16="http://schemas.microsoft.com/office/drawing/2014/main" id="{9345BB74-74F8-187B-8E46-346E1F2268FE}"/>
              </a:ext>
            </a:extLst>
          </p:cNvPr>
          <p:cNvSpPr>
            <a:spLocks noGrp="1"/>
          </p:cNvSpPr>
          <p:nvPr>
            <p:ph type="sldNum" sz="quarter" idx="12"/>
          </p:nvPr>
        </p:nvSpPr>
        <p:spPr/>
        <p:txBody>
          <a:bodyPr/>
          <a:lstStyle/>
          <a:p>
            <a:fld id="{40866398-DAFA-4CB4-8C4A-78F94BBB4A5C}" type="slidenum">
              <a:rPr lang="en-US" smtClean="0"/>
              <a:pPr/>
              <a:t>37</a:t>
            </a:fld>
            <a:endParaRPr lang="en-US" dirty="0"/>
          </a:p>
        </p:txBody>
      </p:sp>
    </p:spTree>
    <p:extLst>
      <p:ext uri="{BB962C8B-B14F-4D97-AF65-F5344CB8AC3E}">
        <p14:creationId xmlns:p14="http://schemas.microsoft.com/office/powerpoint/2010/main" val="5275534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E6F41-3DDE-F765-7F42-5EADB22DCC09}"/>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Care Coordination – Two Tiers</a:t>
            </a:r>
          </a:p>
        </p:txBody>
      </p:sp>
      <p:sp>
        <p:nvSpPr>
          <p:cNvPr id="3" name="Content Placeholder 2">
            <a:extLst>
              <a:ext uri="{FF2B5EF4-FFF2-40B4-BE49-F238E27FC236}">
                <a16:creationId xmlns:a16="http://schemas.microsoft.com/office/drawing/2014/main" id="{C6C0BC79-7470-F59B-7E87-CA7C966AF06C}"/>
              </a:ext>
            </a:extLst>
          </p:cNvPr>
          <p:cNvSpPr>
            <a:spLocks noGrp="1"/>
          </p:cNvSpPr>
          <p:nvPr>
            <p:ph idx="1"/>
          </p:nvPr>
        </p:nvSpPr>
        <p:spPr/>
        <p:txBody>
          <a:bodyPr/>
          <a:lstStyle/>
          <a:p>
            <a:pPr marL="0" indent="0" algn="ctr">
              <a:buNone/>
            </a:pPr>
            <a:r>
              <a:rPr lang="en-US" sz="2400" b="1" u="sng" dirty="0">
                <a:latin typeface="Arial" panose="020B0604020202020204" pitchFamily="34" charset="0"/>
                <a:cs typeface="Arial" panose="020B0604020202020204" pitchFamily="34" charset="0"/>
              </a:rPr>
              <a:t>Intensive Care Coordination (ICC) Using Wraparound</a:t>
            </a:r>
          </a:p>
          <a:p>
            <a:pPr marL="0" indent="0" algn="ctr">
              <a:buNone/>
            </a:pPr>
            <a:endParaRPr lang="en-US" sz="2400" b="1" u="sng"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Strength and Needs Assessment Including CANS</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Medical Necessity Determination</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Child And Family Team Process</a:t>
            </a:r>
          </a:p>
          <a:p>
            <a:endParaRPr lang="en-US" dirty="0"/>
          </a:p>
        </p:txBody>
      </p:sp>
      <p:sp>
        <p:nvSpPr>
          <p:cNvPr id="4" name="Slide Number Placeholder 3">
            <a:extLst>
              <a:ext uri="{FF2B5EF4-FFF2-40B4-BE49-F238E27FC236}">
                <a16:creationId xmlns:a16="http://schemas.microsoft.com/office/drawing/2014/main" id="{B407E493-EBD7-D04D-14D6-541EED0B72C6}"/>
              </a:ext>
            </a:extLst>
          </p:cNvPr>
          <p:cNvSpPr>
            <a:spLocks noGrp="1"/>
          </p:cNvSpPr>
          <p:nvPr>
            <p:ph type="sldNum" sz="quarter" idx="12"/>
          </p:nvPr>
        </p:nvSpPr>
        <p:spPr/>
        <p:txBody>
          <a:bodyPr/>
          <a:lstStyle/>
          <a:p>
            <a:fld id="{40866398-DAFA-4CB4-8C4A-78F94BBB4A5C}" type="slidenum">
              <a:rPr lang="en-US" smtClean="0"/>
              <a:pPr/>
              <a:t>38</a:t>
            </a:fld>
            <a:endParaRPr lang="en-US" dirty="0"/>
          </a:p>
        </p:txBody>
      </p:sp>
    </p:spTree>
    <p:extLst>
      <p:ext uri="{BB962C8B-B14F-4D97-AF65-F5344CB8AC3E}">
        <p14:creationId xmlns:p14="http://schemas.microsoft.com/office/powerpoint/2010/main" val="21025625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4C194-301B-361A-BA66-E7A29421578E}"/>
              </a:ext>
            </a:extLst>
          </p:cNvPr>
          <p:cNvSpPr>
            <a:spLocks noGrp="1"/>
          </p:cNvSpPr>
          <p:nvPr>
            <p:ph type="title"/>
          </p:nvPr>
        </p:nvSpPr>
        <p:spPr/>
        <p:txBody>
          <a:bodyPr/>
          <a:lstStyle/>
          <a:p>
            <a:pPr algn="ctr"/>
            <a:r>
              <a:rPr lang="en-US" b="1" dirty="0">
                <a:latin typeface="Arial" panose="020B0604020202020204" pitchFamily="34" charset="0"/>
                <a:cs typeface="Arial" panose="020B0604020202020204" pitchFamily="34" charset="0"/>
              </a:rPr>
              <a:t>Care Coordination – Two Tiers (Continued)</a:t>
            </a:r>
            <a:endParaRPr lang="en-US" dirty="0"/>
          </a:p>
        </p:txBody>
      </p:sp>
      <p:sp>
        <p:nvSpPr>
          <p:cNvPr id="3" name="Content Placeholder 2">
            <a:extLst>
              <a:ext uri="{FF2B5EF4-FFF2-40B4-BE49-F238E27FC236}">
                <a16:creationId xmlns:a16="http://schemas.microsoft.com/office/drawing/2014/main" id="{1E23E9FF-F519-0467-0AB3-BF467EDE432E}"/>
              </a:ext>
            </a:extLst>
          </p:cNvPr>
          <p:cNvSpPr>
            <a:spLocks noGrp="1"/>
          </p:cNvSpPr>
          <p:nvPr>
            <p:ph idx="1"/>
          </p:nvPr>
        </p:nvSpPr>
        <p:spPr/>
        <p:txBody>
          <a:bodyPr>
            <a:normAutofit/>
          </a:bodyPr>
          <a:lstStyle/>
          <a:p>
            <a:pPr marL="0" indent="0" algn="ctr">
              <a:buNone/>
            </a:pPr>
            <a:r>
              <a:rPr lang="en-US" sz="2400" b="1" u="sng" dirty="0">
                <a:latin typeface="Arial" panose="020B0604020202020204" pitchFamily="34" charset="0"/>
                <a:cs typeface="Arial" panose="020B0604020202020204" pitchFamily="34" charset="0"/>
              </a:rPr>
              <a:t>Coordination Using Generalist Approach</a:t>
            </a:r>
          </a:p>
          <a:p>
            <a:pPr marL="0" indent="0" algn="ctr">
              <a:buNone/>
            </a:pPr>
            <a:endParaRPr lang="en-US" sz="2400" b="1" u="sng"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Strength And Needs Assessment Including CANS</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Medical Necessity Determination</a:t>
            </a:r>
          </a:p>
        </p:txBody>
      </p:sp>
      <p:sp>
        <p:nvSpPr>
          <p:cNvPr id="4" name="Slide Number Placeholder 3">
            <a:extLst>
              <a:ext uri="{FF2B5EF4-FFF2-40B4-BE49-F238E27FC236}">
                <a16:creationId xmlns:a16="http://schemas.microsoft.com/office/drawing/2014/main" id="{6F45D457-81D4-7586-106D-0D8204BF9527}"/>
              </a:ext>
            </a:extLst>
          </p:cNvPr>
          <p:cNvSpPr>
            <a:spLocks noGrp="1"/>
          </p:cNvSpPr>
          <p:nvPr>
            <p:ph type="sldNum" sz="quarter" idx="12"/>
          </p:nvPr>
        </p:nvSpPr>
        <p:spPr/>
        <p:txBody>
          <a:bodyPr/>
          <a:lstStyle/>
          <a:p>
            <a:fld id="{40866398-DAFA-4CB4-8C4A-78F94BBB4A5C}" type="slidenum">
              <a:rPr lang="en-US" smtClean="0"/>
              <a:pPr/>
              <a:t>39</a:t>
            </a:fld>
            <a:endParaRPr lang="en-US" dirty="0"/>
          </a:p>
        </p:txBody>
      </p:sp>
    </p:spTree>
    <p:extLst>
      <p:ext uri="{BB962C8B-B14F-4D97-AF65-F5344CB8AC3E}">
        <p14:creationId xmlns:p14="http://schemas.microsoft.com/office/powerpoint/2010/main" val="9086366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00604-B753-67DD-3D09-563B1E6C0E38}"/>
              </a:ext>
            </a:extLst>
          </p:cNvPr>
          <p:cNvSpPr>
            <a:spLocks noGrp="1"/>
          </p:cNvSpPr>
          <p:nvPr>
            <p:ph type="title"/>
          </p:nvPr>
        </p:nvSpPr>
        <p:spPr/>
        <p:txBody>
          <a:bodyPr/>
          <a:lstStyle/>
          <a:p>
            <a:pPr algn="ctr"/>
            <a:r>
              <a:rPr lang="en-US" b="1" dirty="0">
                <a:latin typeface="Arial" panose="020B0604020202020204" pitchFamily="34" charset="0"/>
                <a:cs typeface="Arial" panose="020B0604020202020204" pitchFamily="34" charset="0"/>
              </a:rPr>
              <a:t>NDRN – Bazelon Webinar Series </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Framing Slide (Continued)</a:t>
            </a:r>
            <a:endParaRPr lang="en-US" b="1" dirty="0"/>
          </a:p>
        </p:txBody>
      </p:sp>
      <p:sp>
        <p:nvSpPr>
          <p:cNvPr id="3" name="Content Placeholder 2">
            <a:extLst>
              <a:ext uri="{FF2B5EF4-FFF2-40B4-BE49-F238E27FC236}">
                <a16:creationId xmlns:a16="http://schemas.microsoft.com/office/drawing/2014/main" id="{3DA64B10-8A66-A05D-4932-518DF57C8E45}"/>
              </a:ext>
            </a:extLst>
          </p:cNvPr>
          <p:cNvSpPr>
            <a:spLocks noGrp="1"/>
          </p:cNvSpPr>
          <p:nvPr>
            <p:ph idx="1"/>
          </p:nvPr>
        </p:nvSpPr>
        <p:spPr/>
        <p:txBody>
          <a:bodyPr>
            <a:normAutofit lnSpcReduction="10000"/>
          </a:bodyPr>
          <a:lstStyle/>
          <a:p>
            <a:pPr fontAlgn="base">
              <a:buFont typeface="+mj-lt"/>
              <a:buAutoNum type="arabicPeriod"/>
            </a:pPr>
            <a:r>
              <a:rPr lang="en-US" sz="2400" b="1" dirty="0">
                <a:latin typeface="Arial" panose="020B0604020202020204" pitchFamily="34" charset="0"/>
                <a:cs typeface="Arial" panose="020B0604020202020204" pitchFamily="34" charset="0"/>
              </a:rPr>
              <a:t>Today’s webinar - Leveraging Federal Funding and Policy to Increase Community-Based Services and Reduce Dependency on Institutions</a:t>
            </a:r>
            <a:r>
              <a:rPr lang="en-US" sz="2400" dirty="0">
                <a:latin typeface="Arial" panose="020B0604020202020204" pitchFamily="34" charset="0"/>
                <a:cs typeface="Arial" panose="020B0604020202020204" pitchFamily="34" charset="0"/>
              </a:rPr>
              <a:t>, presented by NDRN, focused more specifically on youth residential &amp; crisis services.</a:t>
            </a:r>
          </a:p>
          <a:p>
            <a:pPr fontAlgn="base">
              <a:buFont typeface="+mj-lt"/>
              <a:buAutoNum type="arabicPeriod"/>
            </a:pPr>
            <a:endParaRPr lang="en-US" sz="2400" b="1" dirty="0">
              <a:latin typeface="Arial" panose="020B0604020202020204" pitchFamily="34" charset="0"/>
              <a:cs typeface="Arial" panose="020B0604020202020204" pitchFamily="34" charset="0"/>
            </a:endParaRPr>
          </a:p>
          <a:p>
            <a:pPr>
              <a:buFont typeface="+mj-lt"/>
              <a:buAutoNum type="arabicPeriod"/>
            </a:pPr>
            <a:r>
              <a:rPr lang="en-US" sz="2400" dirty="0">
                <a:latin typeface="Arial" panose="020B0604020202020204" pitchFamily="34" charset="0"/>
                <a:cs typeface="Arial" panose="020B0604020202020204" pitchFamily="34" charset="0"/>
              </a:rPr>
              <a:t>Bazelon’s webinar, </a:t>
            </a:r>
            <a:r>
              <a:rPr lang="en-US" sz="2400" b="1" dirty="0">
                <a:latin typeface="Arial" panose="020B0604020202020204" pitchFamily="34" charset="0"/>
                <a:cs typeface="Arial" panose="020B0604020202020204" pitchFamily="34" charset="0"/>
              </a:rPr>
              <a:t>Advancing an Alternative: Peer-led, Community-Based Services that Promote Equity and Safety for All</a:t>
            </a:r>
            <a:r>
              <a:rPr lang="en-US" sz="2400" dirty="0">
                <a:latin typeface="Arial" panose="020B0604020202020204" pitchFamily="34" charset="0"/>
                <a:cs typeface="Arial" panose="020B0604020202020204" pitchFamily="34" charset="0"/>
              </a:rPr>
              <a:t>, zooms out to the full framework/menu of community-based services.</a:t>
            </a:r>
          </a:p>
          <a:p>
            <a:endParaRPr lang="en-US" dirty="0"/>
          </a:p>
        </p:txBody>
      </p:sp>
      <p:sp>
        <p:nvSpPr>
          <p:cNvPr id="4" name="Slide Number Placeholder 3">
            <a:extLst>
              <a:ext uri="{FF2B5EF4-FFF2-40B4-BE49-F238E27FC236}">
                <a16:creationId xmlns:a16="http://schemas.microsoft.com/office/drawing/2014/main" id="{391507A7-2E41-5F31-7D6A-AA47C165B027}"/>
              </a:ext>
            </a:extLst>
          </p:cNvPr>
          <p:cNvSpPr>
            <a:spLocks noGrp="1"/>
          </p:cNvSpPr>
          <p:nvPr>
            <p:ph type="sldNum" sz="quarter" idx="12"/>
          </p:nvPr>
        </p:nvSpPr>
        <p:spPr/>
        <p:txBody>
          <a:bodyPr/>
          <a:lstStyle/>
          <a:p>
            <a:fld id="{40866398-DAFA-4CB4-8C4A-78F94BBB4A5C}" type="slidenum">
              <a:rPr lang="en-US" smtClean="0"/>
              <a:pPr/>
              <a:t>4</a:t>
            </a:fld>
            <a:endParaRPr lang="en-US" dirty="0"/>
          </a:p>
        </p:txBody>
      </p:sp>
    </p:spTree>
    <p:extLst>
      <p:ext uri="{BB962C8B-B14F-4D97-AF65-F5344CB8AC3E}">
        <p14:creationId xmlns:p14="http://schemas.microsoft.com/office/powerpoint/2010/main" val="15185320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384B1-F0F1-0552-9763-5425F848F602}"/>
              </a:ext>
            </a:extLst>
          </p:cNvPr>
          <p:cNvSpPr>
            <a:spLocks noGrp="1"/>
          </p:cNvSpPr>
          <p:nvPr>
            <p:ph type="title"/>
          </p:nvPr>
        </p:nvSpPr>
        <p:spPr/>
        <p:txBody>
          <a:bodyPr/>
          <a:lstStyle/>
          <a:p>
            <a:pPr algn="ctr"/>
            <a:r>
              <a:rPr lang="en-US" sz="3600" b="1" dirty="0">
                <a:solidFill>
                  <a:srgbClr val="7030A0"/>
                </a:solidFill>
                <a:latin typeface="Arial" panose="020B0604020202020204" pitchFamily="34" charset="0"/>
                <a:cs typeface="Arial" panose="020B0604020202020204" pitchFamily="34" charset="0"/>
              </a:rPr>
              <a:t>Entry Points and HUB Services</a:t>
            </a:r>
            <a:endParaRPr lang="en-US" b="1" dirty="0">
              <a:solidFill>
                <a:srgbClr val="7030A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90C6CC1-BFF5-C102-3C60-65E5355EFF3E}"/>
              </a:ext>
            </a:extLst>
          </p:cNvPr>
          <p:cNvSpPr>
            <a:spLocks noGrp="1"/>
          </p:cNvSpPr>
          <p:nvPr>
            <p:ph idx="1"/>
          </p:nvPr>
        </p:nvSpPr>
        <p:spPr>
          <a:xfrm>
            <a:off x="677334" y="1503680"/>
            <a:ext cx="8596668" cy="5242559"/>
          </a:xfrm>
        </p:spPr>
        <p:txBody>
          <a:bodyPr>
            <a:normAutofit/>
          </a:bodyPr>
          <a:lstStyle/>
          <a:p>
            <a:r>
              <a:rPr lang="en-US" sz="2400" dirty="0">
                <a:latin typeface="Arial" panose="020B0604020202020204" pitchFamily="34" charset="0"/>
                <a:cs typeface="Arial" panose="020B0604020202020204" pitchFamily="34" charset="0"/>
              </a:rPr>
              <a:t>Same Entry Points As Above</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Referral From Entry Point To Intake</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Intake Evaluates and Assigns To Outpatient Therapist</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Outpatient Therapist Can Request Additional Services Along With </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Providing Low Intensity Care Coordination (LICC) or High Intensity Care Coordination (HICC)</a:t>
            </a:r>
          </a:p>
        </p:txBody>
      </p:sp>
      <p:sp>
        <p:nvSpPr>
          <p:cNvPr id="4" name="Slide Number Placeholder 3">
            <a:extLst>
              <a:ext uri="{FF2B5EF4-FFF2-40B4-BE49-F238E27FC236}">
                <a16:creationId xmlns:a16="http://schemas.microsoft.com/office/drawing/2014/main" id="{181E019D-5CB3-D0CA-563A-89924557DF2B}"/>
              </a:ext>
            </a:extLst>
          </p:cNvPr>
          <p:cNvSpPr>
            <a:spLocks noGrp="1"/>
          </p:cNvSpPr>
          <p:nvPr>
            <p:ph type="sldNum" sz="quarter" idx="12"/>
          </p:nvPr>
        </p:nvSpPr>
        <p:spPr/>
        <p:txBody>
          <a:bodyPr/>
          <a:lstStyle/>
          <a:p>
            <a:fld id="{40866398-DAFA-4CB4-8C4A-78F94BBB4A5C}" type="slidenum">
              <a:rPr lang="en-US" smtClean="0"/>
              <a:pPr/>
              <a:t>40</a:t>
            </a:fld>
            <a:endParaRPr lang="en-US" dirty="0"/>
          </a:p>
        </p:txBody>
      </p:sp>
    </p:spTree>
    <p:extLst>
      <p:ext uri="{BB962C8B-B14F-4D97-AF65-F5344CB8AC3E}">
        <p14:creationId xmlns:p14="http://schemas.microsoft.com/office/powerpoint/2010/main" val="32811385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D4DBA-CBD6-1C5A-7C9E-1D7312B0B513}"/>
              </a:ext>
            </a:extLst>
          </p:cNvPr>
          <p:cNvSpPr>
            <a:spLocks noGrp="1"/>
          </p:cNvSpPr>
          <p:nvPr>
            <p:ph type="title"/>
          </p:nvPr>
        </p:nvSpPr>
        <p:spPr/>
        <p:txBody>
          <a:bodyPr/>
          <a:lstStyle/>
          <a:p>
            <a:pPr algn="ctr"/>
            <a:r>
              <a:rPr lang="en-US" sz="3600" b="1" dirty="0">
                <a:latin typeface="Arial" panose="020B0604020202020204" pitchFamily="34" charset="0"/>
                <a:cs typeface="Arial" panose="020B0604020202020204" pitchFamily="34" charset="0"/>
              </a:rPr>
              <a:t>HICC Servi</a:t>
            </a:r>
            <a:r>
              <a:rPr lang="en-US" b="1" dirty="0">
                <a:latin typeface="Arial" panose="020B0604020202020204" pitchFamily="34" charset="0"/>
                <a:cs typeface="Arial" panose="020B0604020202020204" pitchFamily="34" charset="0"/>
              </a:rPr>
              <a:t>ces</a:t>
            </a:r>
            <a:endParaRPr lang="en-US" b="1" dirty="0"/>
          </a:p>
        </p:txBody>
      </p:sp>
      <p:sp>
        <p:nvSpPr>
          <p:cNvPr id="3" name="Content Placeholder 2">
            <a:extLst>
              <a:ext uri="{FF2B5EF4-FFF2-40B4-BE49-F238E27FC236}">
                <a16:creationId xmlns:a16="http://schemas.microsoft.com/office/drawing/2014/main" id="{939AB170-4B55-3AB2-0756-4B2F465C5AB4}"/>
              </a:ext>
            </a:extLst>
          </p:cNvPr>
          <p:cNvSpPr>
            <a:spLocks noGrp="1"/>
          </p:cNvSpPr>
          <p:nvPr>
            <p:ph idx="1"/>
          </p:nvPr>
        </p:nvSpPr>
        <p:spPr/>
        <p:txBody>
          <a:bodyPr/>
          <a:lstStyle/>
          <a:p>
            <a:r>
              <a:rPr lang="en-US" sz="2400" dirty="0">
                <a:latin typeface="Arial" panose="020B0604020202020204" pitchFamily="34" charset="0"/>
                <a:cs typeface="Arial" panose="020B0604020202020204" pitchFamily="34" charset="0"/>
              </a:rPr>
              <a:t>Intensive In-Home Intervention</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Certified Peer Specialist (CPS) Parent Peer</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CPS Youth Peer</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Therapeutic Monitoring</a:t>
            </a:r>
          </a:p>
          <a:p>
            <a:endParaRPr lang="en-US" dirty="0"/>
          </a:p>
        </p:txBody>
      </p:sp>
      <p:sp>
        <p:nvSpPr>
          <p:cNvPr id="4" name="Slide Number Placeholder 3">
            <a:extLst>
              <a:ext uri="{FF2B5EF4-FFF2-40B4-BE49-F238E27FC236}">
                <a16:creationId xmlns:a16="http://schemas.microsoft.com/office/drawing/2014/main" id="{899FF201-5C4B-55D6-C652-A44FA6AA8430}"/>
              </a:ext>
            </a:extLst>
          </p:cNvPr>
          <p:cNvSpPr>
            <a:spLocks noGrp="1"/>
          </p:cNvSpPr>
          <p:nvPr>
            <p:ph type="sldNum" sz="quarter" idx="12"/>
          </p:nvPr>
        </p:nvSpPr>
        <p:spPr/>
        <p:txBody>
          <a:bodyPr/>
          <a:lstStyle/>
          <a:p>
            <a:fld id="{40866398-DAFA-4CB4-8C4A-78F94BBB4A5C}" type="slidenum">
              <a:rPr lang="en-US" smtClean="0"/>
              <a:pPr/>
              <a:t>41</a:t>
            </a:fld>
            <a:endParaRPr lang="en-US" dirty="0"/>
          </a:p>
        </p:txBody>
      </p:sp>
    </p:spTree>
    <p:extLst>
      <p:ext uri="{BB962C8B-B14F-4D97-AF65-F5344CB8AC3E}">
        <p14:creationId xmlns:p14="http://schemas.microsoft.com/office/powerpoint/2010/main" val="12336821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29856-A0D2-D69C-9490-C2D2D16A5E7C}"/>
              </a:ext>
            </a:extLst>
          </p:cNvPr>
          <p:cNvSpPr>
            <a:spLocks noGrp="1"/>
          </p:cNvSpPr>
          <p:nvPr>
            <p:ph type="title"/>
          </p:nvPr>
        </p:nvSpPr>
        <p:spPr/>
        <p:txBody>
          <a:bodyPr/>
          <a:lstStyle/>
          <a:p>
            <a:pPr algn="ctr"/>
            <a:r>
              <a:rPr lang="en-US" sz="3600" b="1" dirty="0">
                <a:solidFill>
                  <a:srgbClr val="7030A0"/>
                </a:solidFill>
              </a:rPr>
              <a:t>ASD Services</a:t>
            </a:r>
            <a:endParaRPr lang="en-US" b="1" dirty="0">
              <a:solidFill>
                <a:srgbClr val="7030A0"/>
              </a:solidFill>
            </a:endParaRPr>
          </a:p>
        </p:txBody>
      </p:sp>
      <p:sp>
        <p:nvSpPr>
          <p:cNvPr id="3" name="Content Placeholder 2">
            <a:extLst>
              <a:ext uri="{FF2B5EF4-FFF2-40B4-BE49-F238E27FC236}">
                <a16:creationId xmlns:a16="http://schemas.microsoft.com/office/drawing/2014/main" id="{81B4932D-9A5C-88AF-0FD1-CFAB2AB2D2DF}"/>
              </a:ext>
            </a:extLst>
          </p:cNvPr>
          <p:cNvSpPr>
            <a:spLocks noGrp="1"/>
          </p:cNvSpPr>
          <p:nvPr>
            <p:ph idx="1"/>
          </p:nvPr>
        </p:nvSpPr>
        <p:spPr>
          <a:xfrm>
            <a:off x="677334" y="1503681"/>
            <a:ext cx="8596668" cy="4537682"/>
          </a:xfrm>
        </p:spPr>
        <p:txBody>
          <a:bodyPr>
            <a:normAutofit fontScale="92500" lnSpcReduction="10000"/>
          </a:bodyPr>
          <a:lstStyle/>
          <a:p>
            <a:r>
              <a:rPr lang="en-US" sz="2600" dirty="0"/>
              <a:t>Beyond MI/SED…the agreement also addressed services for children with ASD </a:t>
            </a:r>
            <a:r>
              <a:rPr lang="en-US" sz="2600"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2"/>
              </a:rPr>
              <a:t>https://mh.alabama.gov/autism-services/</a:t>
            </a:r>
            <a:endParaRPr lang="en-US" sz="26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600" dirty="0"/>
          </a:p>
          <a:p>
            <a:r>
              <a:rPr lang="en-US" sz="2600" dirty="0"/>
              <a:t>Including Intensive Care Coordination amongst all the services children with ASD could get:</a:t>
            </a:r>
          </a:p>
          <a:p>
            <a:r>
              <a:rPr lang="en-US" sz="2600" dirty="0"/>
              <a:t>In-Home Therapy</a:t>
            </a:r>
          </a:p>
          <a:p>
            <a:r>
              <a:rPr lang="en-US" sz="2600" dirty="0"/>
              <a:t>Youth and Family Peers</a:t>
            </a:r>
          </a:p>
          <a:p>
            <a:r>
              <a:rPr lang="en-US" sz="2600" dirty="0"/>
              <a:t>Psycho Education Services</a:t>
            </a:r>
          </a:p>
          <a:p>
            <a:r>
              <a:rPr lang="en-US" sz="2600" dirty="0"/>
              <a:t>Therapeutic Monitoring</a:t>
            </a:r>
          </a:p>
          <a:p>
            <a:r>
              <a:rPr lang="en-US" sz="2600" dirty="0"/>
              <a:t>Behavioral Support</a:t>
            </a:r>
            <a:endParaRPr lang="en-US" dirty="0"/>
          </a:p>
        </p:txBody>
      </p:sp>
      <p:sp>
        <p:nvSpPr>
          <p:cNvPr id="4" name="Slide Number Placeholder 3">
            <a:extLst>
              <a:ext uri="{FF2B5EF4-FFF2-40B4-BE49-F238E27FC236}">
                <a16:creationId xmlns:a16="http://schemas.microsoft.com/office/drawing/2014/main" id="{7C7F0DAA-7EE0-0A9A-23F5-44DA4330651F}"/>
              </a:ext>
            </a:extLst>
          </p:cNvPr>
          <p:cNvSpPr>
            <a:spLocks noGrp="1"/>
          </p:cNvSpPr>
          <p:nvPr>
            <p:ph type="sldNum" sz="quarter" idx="12"/>
          </p:nvPr>
        </p:nvSpPr>
        <p:spPr/>
        <p:txBody>
          <a:bodyPr/>
          <a:lstStyle/>
          <a:p>
            <a:fld id="{40866398-DAFA-4CB4-8C4A-78F94BBB4A5C}" type="slidenum">
              <a:rPr lang="en-US" smtClean="0"/>
              <a:pPr/>
              <a:t>42</a:t>
            </a:fld>
            <a:endParaRPr lang="en-US" dirty="0"/>
          </a:p>
        </p:txBody>
      </p:sp>
    </p:spTree>
    <p:extLst>
      <p:ext uri="{BB962C8B-B14F-4D97-AF65-F5344CB8AC3E}">
        <p14:creationId xmlns:p14="http://schemas.microsoft.com/office/powerpoint/2010/main" val="41639890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AD487-D69A-AC9D-D3D3-1343ABF9F077}"/>
              </a:ext>
            </a:extLst>
          </p:cNvPr>
          <p:cNvSpPr>
            <a:spLocks noGrp="1"/>
          </p:cNvSpPr>
          <p:nvPr>
            <p:ph type="title"/>
          </p:nvPr>
        </p:nvSpPr>
        <p:spPr/>
        <p:txBody>
          <a:bodyPr/>
          <a:lstStyle/>
          <a:p>
            <a:pPr algn="ctr"/>
            <a:r>
              <a:rPr lang="en-US" sz="3600" b="1" dirty="0">
                <a:solidFill>
                  <a:srgbClr val="7030A0"/>
                </a:solidFill>
                <a:effectLst/>
                <a:latin typeface="Arial" panose="020B0604020202020204" pitchFamily="34" charset="0"/>
                <a:ea typeface="Times New Roman" panose="02020603050405020304" pitchFamily="18" charset="0"/>
                <a:hlinkClick r:id="rId2"/>
              </a:rPr>
              <a:t>Olmstead Litigation</a:t>
            </a:r>
            <a:br>
              <a:rPr lang="en-US" sz="3600" dirty="0">
                <a:effectLst/>
                <a:latin typeface="Times New Roman" panose="02020603050405020304" pitchFamily="18" charset="0"/>
                <a:ea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C5F4B733-D9CF-F312-5D13-0D24FC1A1437}"/>
              </a:ext>
            </a:extLst>
          </p:cNvPr>
          <p:cNvSpPr>
            <a:spLocks noGrp="1"/>
          </p:cNvSpPr>
          <p:nvPr>
            <p:ph idx="1"/>
          </p:nvPr>
        </p:nvSpPr>
        <p:spPr/>
        <p:txBody>
          <a:bodyPr>
            <a:normAutofit/>
          </a:bodyPr>
          <a:lstStyle/>
          <a:p>
            <a:pPr marL="0" marR="0" lvl="0" indent="0" algn="ctr">
              <a:buNone/>
            </a:pPr>
            <a:r>
              <a:rPr lang="en-US" sz="2400" b="1" u="sng"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 Broad Concept of the Action From the Complaint</a:t>
            </a:r>
          </a:p>
          <a:p>
            <a:pPr marL="0" marR="0" lvl="0" indent="0" algn="ctr">
              <a:buNone/>
            </a:pPr>
            <a:endParaRPr lang="en-US" sz="2400" b="1" u="sng"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ctr">
              <a:buNone/>
            </a:pP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 Alabama Department of Human Resources (DHR) discriminates against foster children and youth with SED by unnecessarily segregating them in restrictive, psychiatric residential treatment facilities (PRTFs), and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threreby</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denying them an opportunity to grow up in loving homes and community-based settings.</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a:p>
            <a:pPr marR="0" indent="0">
              <a:buNone/>
            </a:pPr>
            <a:endParaRPr lang="en-US" dirty="0"/>
          </a:p>
        </p:txBody>
      </p:sp>
      <p:sp>
        <p:nvSpPr>
          <p:cNvPr id="4" name="Slide Number Placeholder 3">
            <a:extLst>
              <a:ext uri="{FF2B5EF4-FFF2-40B4-BE49-F238E27FC236}">
                <a16:creationId xmlns:a16="http://schemas.microsoft.com/office/drawing/2014/main" id="{5CB191CA-5395-AE56-83CA-790B6EAC3378}"/>
              </a:ext>
            </a:extLst>
          </p:cNvPr>
          <p:cNvSpPr>
            <a:spLocks noGrp="1"/>
          </p:cNvSpPr>
          <p:nvPr>
            <p:ph type="sldNum" sz="quarter" idx="12"/>
          </p:nvPr>
        </p:nvSpPr>
        <p:spPr/>
        <p:txBody>
          <a:bodyPr/>
          <a:lstStyle/>
          <a:p>
            <a:fld id="{40866398-DAFA-4CB4-8C4A-78F94BBB4A5C}" type="slidenum">
              <a:rPr lang="en-US" smtClean="0"/>
              <a:pPr/>
              <a:t>43</a:t>
            </a:fld>
            <a:endParaRPr lang="en-US" dirty="0"/>
          </a:p>
        </p:txBody>
      </p:sp>
    </p:spTree>
    <p:extLst>
      <p:ext uri="{BB962C8B-B14F-4D97-AF65-F5344CB8AC3E}">
        <p14:creationId xmlns:p14="http://schemas.microsoft.com/office/powerpoint/2010/main" val="1663868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39C3F-4034-8377-C270-7972092B8A3E}"/>
              </a:ext>
            </a:extLst>
          </p:cNvPr>
          <p:cNvSpPr>
            <a:spLocks noGrp="1"/>
          </p:cNvSpPr>
          <p:nvPr>
            <p:ph type="title"/>
          </p:nvPr>
        </p:nvSpPr>
        <p:spPr/>
        <p:txBody>
          <a:bodyPr/>
          <a:lstStyle/>
          <a:p>
            <a:r>
              <a:rPr lang="en-US" sz="3600" b="1" dirty="0">
                <a:solidFill>
                  <a:srgbClr val="7030A0"/>
                </a:solidFill>
                <a:effectLst/>
                <a:latin typeface="Arial" panose="020B0604020202020204" pitchFamily="34" charset="0"/>
                <a:ea typeface="Times New Roman" panose="02020603050405020304" pitchFamily="18" charset="0"/>
              </a:rPr>
              <a:t>Olmstead Litigation (Continued)</a:t>
            </a:r>
            <a:endParaRPr lang="en-US" dirty="0"/>
          </a:p>
        </p:txBody>
      </p:sp>
      <p:sp>
        <p:nvSpPr>
          <p:cNvPr id="3" name="Content Placeholder 2">
            <a:extLst>
              <a:ext uri="{FF2B5EF4-FFF2-40B4-BE49-F238E27FC236}">
                <a16:creationId xmlns:a16="http://schemas.microsoft.com/office/drawing/2014/main" id="{FD2E95E0-D7FD-891D-B339-8FC781902558}"/>
              </a:ext>
            </a:extLst>
          </p:cNvPr>
          <p:cNvSpPr>
            <a:spLocks noGrp="1"/>
          </p:cNvSpPr>
          <p:nvPr>
            <p:ph idx="1"/>
          </p:nvPr>
        </p:nvSpPr>
        <p:spPr/>
        <p:txBody>
          <a:bodyPr/>
          <a:lstStyle/>
          <a:p>
            <a:pPr marL="0" indent="0" algn="ctr">
              <a:buNone/>
            </a:pP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Children with SED segregated into these institutional settings are less likely to achieve permanency and are more likely to age out of the foster care system without the appropriate community-based care to facilitate a successful transition to adulthood. Page 14 of the </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hlinkClick r:id="rId2"/>
              </a:rPr>
              <a:t>complaint</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dirty="0"/>
          </a:p>
        </p:txBody>
      </p:sp>
      <p:sp>
        <p:nvSpPr>
          <p:cNvPr id="4" name="Slide Number Placeholder 3">
            <a:extLst>
              <a:ext uri="{FF2B5EF4-FFF2-40B4-BE49-F238E27FC236}">
                <a16:creationId xmlns:a16="http://schemas.microsoft.com/office/drawing/2014/main" id="{586674C0-52FD-FFA9-F7B3-681447AF71E7}"/>
              </a:ext>
            </a:extLst>
          </p:cNvPr>
          <p:cNvSpPr>
            <a:spLocks noGrp="1"/>
          </p:cNvSpPr>
          <p:nvPr>
            <p:ph type="sldNum" sz="quarter" idx="12"/>
          </p:nvPr>
        </p:nvSpPr>
        <p:spPr/>
        <p:txBody>
          <a:bodyPr/>
          <a:lstStyle/>
          <a:p>
            <a:fld id="{40866398-DAFA-4CB4-8C4A-78F94BBB4A5C}" type="slidenum">
              <a:rPr lang="en-US" smtClean="0"/>
              <a:pPr/>
              <a:t>44</a:t>
            </a:fld>
            <a:endParaRPr lang="en-US" dirty="0"/>
          </a:p>
        </p:txBody>
      </p:sp>
    </p:spTree>
    <p:extLst>
      <p:ext uri="{BB962C8B-B14F-4D97-AF65-F5344CB8AC3E}">
        <p14:creationId xmlns:p14="http://schemas.microsoft.com/office/powerpoint/2010/main" val="30250372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0020F-22F4-DDD0-0094-9425ADB793DC}"/>
              </a:ext>
            </a:extLst>
          </p:cNvPr>
          <p:cNvSpPr>
            <a:spLocks noGrp="1"/>
          </p:cNvSpPr>
          <p:nvPr>
            <p:ph type="title"/>
          </p:nvPr>
        </p:nvSpPr>
        <p:spPr/>
        <p:txBody>
          <a:bodyPr/>
          <a:lstStyle/>
          <a:p>
            <a:r>
              <a:rPr lang="en-US" sz="3600" b="1" dirty="0">
                <a:solidFill>
                  <a:srgbClr val="7030A0"/>
                </a:solidFill>
                <a:effectLst/>
                <a:latin typeface="Arial" panose="020B0604020202020204" pitchFamily="34" charset="0"/>
                <a:ea typeface="Times New Roman" panose="02020603050405020304" pitchFamily="18" charset="0"/>
              </a:rPr>
              <a:t>Olmstead Litigation (Continued - 2)</a:t>
            </a:r>
            <a:endParaRPr lang="en-US" dirty="0"/>
          </a:p>
        </p:txBody>
      </p:sp>
      <p:sp>
        <p:nvSpPr>
          <p:cNvPr id="3" name="Content Placeholder 2">
            <a:extLst>
              <a:ext uri="{FF2B5EF4-FFF2-40B4-BE49-F238E27FC236}">
                <a16:creationId xmlns:a16="http://schemas.microsoft.com/office/drawing/2014/main" id="{C025E954-BD8C-B87C-77F2-A40DACF1231D}"/>
              </a:ext>
            </a:extLst>
          </p:cNvPr>
          <p:cNvSpPr>
            <a:spLocks noGrp="1"/>
          </p:cNvSpPr>
          <p:nvPr>
            <p:ph idx="1"/>
          </p:nvPr>
        </p:nvSpPr>
        <p:spPr/>
        <p:txBody>
          <a:bodyPr/>
          <a:lstStyle/>
          <a:p>
            <a:pPr marL="0" indent="0" algn="ctr">
              <a:buNone/>
            </a:pP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Rather than developing an adequate network of supports and services, DHR often shuffles these children from facility to facility, further isolating them from their families, friends, schools and communities, the </a:t>
            </a:r>
            <a:r>
              <a:rPr lang="en-US" sz="2400" u="sng" dirty="0">
                <a:solidFill>
                  <a:srgbClr val="000000"/>
                </a:solidFill>
                <a:effectLst/>
                <a:latin typeface="Arial" panose="020B0604020202020204" pitchFamily="34" charset="0"/>
                <a:ea typeface="Times New Roman" panose="02020603050405020304" pitchFamily="18" charset="0"/>
                <a:cs typeface="Arial" panose="020B0604020202020204" pitchFamily="34" charset="0"/>
                <a:hlinkClick r:id="rId2"/>
              </a:rPr>
              <a:t>complaint</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states.</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4FBFE034-613B-8C7B-7497-B6C140FD7A74}"/>
              </a:ext>
            </a:extLst>
          </p:cNvPr>
          <p:cNvSpPr>
            <a:spLocks noGrp="1"/>
          </p:cNvSpPr>
          <p:nvPr>
            <p:ph type="sldNum" sz="quarter" idx="12"/>
          </p:nvPr>
        </p:nvSpPr>
        <p:spPr/>
        <p:txBody>
          <a:bodyPr/>
          <a:lstStyle/>
          <a:p>
            <a:fld id="{40866398-DAFA-4CB4-8C4A-78F94BBB4A5C}" type="slidenum">
              <a:rPr lang="en-US" smtClean="0"/>
              <a:pPr/>
              <a:t>45</a:t>
            </a:fld>
            <a:endParaRPr lang="en-US" dirty="0"/>
          </a:p>
        </p:txBody>
      </p:sp>
    </p:spTree>
    <p:extLst>
      <p:ext uri="{BB962C8B-B14F-4D97-AF65-F5344CB8AC3E}">
        <p14:creationId xmlns:p14="http://schemas.microsoft.com/office/powerpoint/2010/main" val="20216762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9E880-13E5-8E1A-C28A-778C45D75EF8}"/>
              </a:ext>
            </a:extLst>
          </p:cNvPr>
          <p:cNvSpPr>
            <a:spLocks noGrp="1"/>
          </p:cNvSpPr>
          <p:nvPr>
            <p:ph type="title"/>
          </p:nvPr>
        </p:nvSpPr>
        <p:spPr/>
        <p:txBody>
          <a:bodyPr/>
          <a:lstStyle/>
          <a:p>
            <a:r>
              <a:rPr lang="en-US" sz="3600" b="1" dirty="0">
                <a:solidFill>
                  <a:srgbClr val="7030A0"/>
                </a:solidFill>
                <a:effectLst/>
                <a:latin typeface="Arial" panose="020B0604020202020204" pitchFamily="34" charset="0"/>
                <a:ea typeface="Times New Roman" panose="02020603050405020304" pitchFamily="18" charset="0"/>
              </a:rPr>
              <a:t>Olmstead Litigation (Continued - 3)</a:t>
            </a:r>
            <a:endParaRPr lang="en-US" dirty="0"/>
          </a:p>
        </p:txBody>
      </p:sp>
      <p:sp>
        <p:nvSpPr>
          <p:cNvPr id="3" name="Content Placeholder 2">
            <a:extLst>
              <a:ext uri="{FF2B5EF4-FFF2-40B4-BE49-F238E27FC236}">
                <a16:creationId xmlns:a16="http://schemas.microsoft.com/office/drawing/2014/main" id="{ED4AE8F9-F962-C978-CA77-9C869678B2E3}"/>
              </a:ext>
            </a:extLst>
          </p:cNvPr>
          <p:cNvSpPr>
            <a:spLocks noGrp="1"/>
          </p:cNvSpPr>
          <p:nvPr>
            <p:ph idx="1"/>
          </p:nvPr>
        </p:nvSpPr>
        <p:spPr/>
        <p:txBody>
          <a:bodyPr/>
          <a:lstStyle/>
          <a:p>
            <a:pPr marL="0" indent="0" algn="ctr">
              <a:buNone/>
            </a:pP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ADAP, along with Children’s Rights and Southern Poverty Law Center (SPLC) filed a lawsuit in May 2021 against the Alabama Department of Human Resources on behalf of children with mental impairments, including children with SED, placed in or at risk of placement in these restrictive settings. This population is disproportionately Black youth. DHR has left many of these children to languish in these facilities for years, despite a medical recommendation that they are ready to be placed in a home.</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E9A48512-0937-F4E3-2D1E-29E8A33D0E85}"/>
              </a:ext>
            </a:extLst>
          </p:cNvPr>
          <p:cNvSpPr>
            <a:spLocks noGrp="1"/>
          </p:cNvSpPr>
          <p:nvPr>
            <p:ph type="sldNum" sz="quarter" idx="12"/>
          </p:nvPr>
        </p:nvSpPr>
        <p:spPr/>
        <p:txBody>
          <a:bodyPr/>
          <a:lstStyle/>
          <a:p>
            <a:fld id="{40866398-DAFA-4CB4-8C4A-78F94BBB4A5C}" type="slidenum">
              <a:rPr lang="en-US" smtClean="0"/>
              <a:pPr/>
              <a:t>46</a:t>
            </a:fld>
            <a:endParaRPr lang="en-US" dirty="0"/>
          </a:p>
        </p:txBody>
      </p:sp>
    </p:spTree>
    <p:extLst>
      <p:ext uri="{BB962C8B-B14F-4D97-AF65-F5344CB8AC3E}">
        <p14:creationId xmlns:p14="http://schemas.microsoft.com/office/powerpoint/2010/main" val="11018235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0E92A-274B-9795-6823-4D4847DF1AE7}"/>
              </a:ext>
            </a:extLst>
          </p:cNvPr>
          <p:cNvSpPr>
            <a:spLocks noGrp="1"/>
          </p:cNvSpPr>
          <p:nvPr>
            <p:ph type="title"/>
          </p:nvPr>
        </p:nvSpPr>
        <p:spPr/>
        <p:txBody>
          <a:bodyPr/>
          <a:lstStyle/>
          <a:p>
            <a:r>
              <a:rPr lang="en-US" sz="3600" b="1" dirty="0">
                <a:solidFill>
                  <a:srgbClr val="7030A0"/>
                </a:solidFill>
                <a:effectLst/>
                <a:latin typeface="Arial" panose="020B0604020202020204" pitchFamily="34" charset="0"/>
                <a:ea typeface="Times New Roman" panose="02020603050405020304" pitchFamily="18" charset="0"/>
              </a:rPr>
              <a:t>Olmstead Litigation (Continued - 4)</a:t>
            </a:r>
            <a:endParaRPr lang="en-US" dirty="0"/>
          </a:p>
        </p:txBody>
      </p:sp>
      <p:sp>
        <p:nvSpPr>
          <p:cNvPr id="3" name="Content Placeholder 2">
            <a:extLst>
              <a:ext uri="{FF2B5EF4-FFF2-40B4-BE49-F238E27FC236}">
                <a16:creationId xmlns:a16="http://schemas.microsoft.com/office/drawing/2014/main" id="{D1FEB4CB-4B26-DEE6-EF88-4B21523C756D}"/>
              </a:ext>
            </a:extLst>
          </p:cNvPr>
          <p:cNvSpPr>
            <a:spLocks noGrp="1"/>
          </p:cNvSpPr>
          <p:nvPr>
            <p:ph idx="1"/>
          </p:nvPr>
        </p:nvSpPr>
        <p:spPr/>
        <p:txBody>
          <a:bodyPr/>
          <a:lstStyle/>
          <a:p>
            <a:pPr marL="0" indent="0" algn="ctr">
              <a:buNone/>
            </a:pP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 lawsuit targets these placements as violations of the agency’s obligation under federal laws to administer its services, programs and activities in the most integrated setting appropriate to meet the needs of the children in its care. </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F2E268BD-B26F-521B-A8EB-61A990033C46}"/>
              </a:ext>
            </a:extLst>
          </p:cNvPr>
          <p:cNvSpPr>
            <a:spLocks noGrp="1"/>
          </p:cNvSpPr>
          <p:nvPr>
            <p:ph type="sldNum" sz="quarter" idx="12"/>
          </p:nvPr>
        </p:nvSpPr>
        <p:spPr/>
        <p:txBody>
          <a:bodyPr/>
          <a:lstStyle/>
          <a:p>
            <a:fld id="{40866398-DAFA-4CB4-8C4A-78F94BBB4A5C}" type="slidenum">
              <a:rPr lang="en-US" smtClean="0"/>
              <a:pPr/>
              <a:t>47</a:t>
            </a:fld>
            <a:endParaRPr lang="en-US" dirty="0"/>
          </a:p>
        </p:txBody>
      </p:sp>
    </p:spTree>
    <p:extLst>
      <p:ext uri="{BB962C8B-B14F-4D97-AF65-F5344CB8AC3E}">
        <p14:creationId xmlns:p14="http://schemas.microsoft.com/office/powerpoint/2010/main" val="3586856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E1532-9DD6-741F-2560-F1066C101A99}"/>
              </a:ext>
            </a:extLst>
          </p:cNvPr>
          <p:cNvSpPr>
            <a:spLocks noGrp="1"/>
          </p:cNvSpPr>
          <p:nvPr>
            <p:ph type="title"/>
          </p:nvPr>
        </p:nvSpPr>
        <p:spPr/>
        <p:txBody>
          <a:bodyPr/>
          <a:lstStyle/>
          <a:p>
            <a:r>
              <a:rPr lang="en-US" sz="3600" b="1" dirty="0">
                <a:solidFill>
                  <a:srgbClr val="7030A0"/>
                </a:solidFill>
                <a:effectLst/>
                <a:latin typeface="Arial" panose="020B0604020202020204" pitchFamily="34" charset="0"/>
                <a:ea typeface="Times New Roman" panose="02020603050405020304" pitchFamily="18" charset="0"/>
              </a:rPr>
              <a:t>Olmstead Litigation (Continued - 5)</a:t>
            </a:r>
            <a:endParaRPr lang="en-US" dirty="0"/>
          </a:p>
        </p:txBody>
      </p:sp>
      <p:sp>
        <p:nvSpPr>
          <p:cNvPr id="3" name="Content Placeholder 2">
            <a:extLst>
              <a:ext uri="{FF2B5EF4-FFF2-40B4-BE49-F238E27FC236}">
                <a16:creationId xmlns:a16="http://schemas.microsoft.com/office/drawing/2014/main" id="{4C47F87A-D303-6AAD-280E-1A9CA3AC4E70}"/>
              </a:ext>
            </a:extLst>
          </p:cNvPr>
          <p:cNvSpPr>
            <a:spLocks noGrp="1"/>
          </p:cNvSpPr>
          <p:nvPr>
            <p:ph idx="1"/>
          </p:nvPr>
        </p:nvSpPr>
        <p:spPr/>
        <p:txBody>
          <a:bodyPr/>
          <a:lstStyle/>
          <a:p>
            <a:pPr marL="0" indent="0" algn="ctr">
              <a:buNone/>
            </a:pP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 lawsuit seeks a court order requiring DHR to immediately change its policies and practices to ensure that no foster child is unnecessarily placed in these draconian facilities. Advocates also want to ensure children in DHR custody have access to appropriate community-based services, supports, and placements including an adequate number of therapeutic foster homes, among other changes.</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788E5366-2F39-57DE-96ED-040C8BD5FC8A}"/>
              </a:ext>
            </a:extLst>
          </p:cNvPr>
          <p:cNvSpPr>
            <a:spLocks noGrp="1"/>
          </p:cNvSpPr>
          <p:nvPr>
            <p:ph type="sldNum" sz="quarter" idx="12"/>
          </p:nvPr>
        </p:nvSpPr>
        <p:spPr/>
        <p:txBody>
          <a:bodyPr/>
          <a:lstStyle/>
          <a:p>
            <a:fld id="{40866398-DAFA-4CB4-8C4A-78F94BBB4A5C}" type="slidenum">
              <a:rPr lang="en-US" smtClean="0"/>
              <a:pPr/>
              <a:t>48</a:t>
            </a:fld>
            <a:endParaRPr lang="en-US" dirty="0"/>
          </a:p>
        </p:txBody>
      </p:sp>
    </p:spTree>
    <p:extLst>
      <p:ext uri="{BB962C8B-B14F-4D97-AF65-F5344CB8AC3E}">
        <p14:creationId xmlns:p14="http://schemas.microsoft.com/office/powerpoint/2010/main" val="19654824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2C872-7B89-70C8-F195-5C8513842DDE}"/>
              </a:ext>
            </a:extLst>
          </p:cNvPr>
          <p:cNvSpPr>
            <a:spLocks noGrp="1"/>
          </p:cNvSpPr>
          <p:nvPr>
            <p:ph type="title"/>
          </p:nvPr>
        </p:nvSpPr>
        <p:spPr/>
        <p:txBody>
          <a:bodyPr/>
          <a:lstStyle/>
          <a:p>
            <a:pPr algn="ctr"/>
            <a:br>
              <a:rPr lang="en-US" dirty="0"/>
            </a:br>
            <a:r>
              <a:rPr lang="en-US" sz="4000" b="1" dirty="0">
                <a:latin typeface="Arial" panose="020B0604020202020204" pitchFamily="34" charset="0"/>
                <a:cs typeface="Arial" panose="020B0604020202020204" pitchFamily="34" charset="0"/>
              </a:rPr>
              <a:t>Questions?</a:t>
            </a:r>
            <a:endParaRPr lang="en-US" b="1" dirty="0">
              <a:latin typeface="Arial" panose="020B0604020202020204" pitchFamily="34" charset="0"/>
              <a:cs typeface="Arial" panose="020B0604020202020204" pitchFamily="34" charset="0"/>
            </a:endParaRPr>
          </a:p>
        </p:txBody>
      </p:sp>
      <p:pic>
        <p:nvPicPr>
          <p:cNvPr id="5" name="Content Placeholder 4" descr="Quizzical burrowing owl looking forward">
            <a:extLst>
              <a:ext uri="{FF2B5EF4-FFF2-40B4-BE49-F238E27FC236}">
                <a16:creationId xmlns:a16="http://schemas.microsoft.com/office/drawing/2014/main" id="{F62E0287-7E90-81EE-8027-D2F7D5433963}"/>
              </a:ext>
            </a:extLst>
          </p:cNvPr>
          <p:cNvPicPr>
            <a:picLocks noGrp="1" noChangeAspect="1"/>
          </p:cNvPicPr>
          <p:nvPr>
            <p:ph idx="1"/>
          </p:nvPr>
        </p:nvPicPr>
        <p:blipFill>
          <a:blip r:embed="rId2"/>
          <a:stretch>
            <a:fillRect/>
          </a:stretch>
        </p:blipFill>
        <p:spPr>
          <a:xfrm>
            <a:off x="2182912" y="2160588"/>
            <a:ext cx="5586214" cy="3881437"/>
          </a:xfrm>
          <a:prstGeom prst="rect">
            <a:avLst/>
          </a:prstGeom>
          <a:ln>
            <a:noFill/>
          </a:ln>
          <a:effectLst>
            <a:outerShdw blurRad="292100" dist="139700" dir="2700000" algn="tl" rotWithShape="0">
              <a:srgbClr val="333333">
                <a:alpha val="65000"/>
              </a:srgbClr>
            </a:outerShdw>
          </a:effectLst>
        </p:spPr>
      </p:pic>
      <p:sp>
        <p:nvSpPr>
          <p:cNvPr id="4" name="Slide Number Placeholder 3">
            <a:extLst>
              <a:ext uri="{FF2B5EF4-FFF2-40B4-BE49-F238E27FC236}">
                <a16:creationId xmlns:a16="http://schemas.microsoft.com/office/drawing/2014/main" id="{F559AEC9-F213-0432-4EC9-0F8CA4C883E6}"/>
              </a:ext>
            </a:extLst>
          </p:cNvPr>
          <p:cNvSpPr>
            <a:spLocks noGrp="1"/>
          </p:cNvSpPr>
          <p:nvPr>
            <p:ph type="sldNum" sz="quarter" idx="12"/>
          </p:nvPr>
        </p:nvSpPr>
        <p:spPr/>
        <p:txBody>
          <a:bodyPr/>
          <a:lstStyle/>
          <a:p>
            <a:fld id="{40866398-DAFA-4CB4-8C4A-78F94BBB4A5C}" type="slidenum">
              <a:rPr lang="en-US" smtClean="0"/>
              <a:pPr/>
              <a:t>49</a:t>
            </a:fld>
            <a:endParaRPr lang="en-US" dirty="0"/>
          </a:p>
        </p:txBody>
      </p:sp>
    </p:spTree>
    <p:extLst>
      <p:ext uri="{BB962C8B-B14F-4D97-AF65-F5344CB8AC3E}">
        <p14:creationId xmlns:p14="http://schemas.microsoft.com/office/powerpoint/2010/main" val="11453269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276DE-8961-43FE-8869-24A2FFC63CC3}"/>
              </a:ext>
            </a:extLst>
          </p:cNvPr>
          <p:cNvSpPr>
            <a:spLocks noGrp="1"/>
          </p:cNvSpPr>
          <p:nvPr>
            <p:ph type="title"/>
          </p:nvPr>
        </p:nvSpPr>
        <p:spPr/>
        <p:txBody>
          <a:bodyPr/>
          <a:lstStyle/>
          <a:p>
            <a:pPr algn="ctr"/>
            <a:r>
              <a:rPr lang="en-US" b="1" dirty="0">
                <a:solidFill>
                  <a:srgbClr val="7030A0"/>
                </a:solidFill>
                <a:latin typeface="Arial" panose="020B0604020202020204" pitchFamily="34" charset="0"/>
                <a:cs typeface="Arial" panose="020B0604020202020204" pitchFamily="34" charset="0"/>
              </a:rPr>
              <a:t>Learning Objectives</a:t>
            </a:r>
          </a:p>
        </p:txBody>
      </p:sp>
      <p:sp>
        <p:nvSpPr>
          <p:cNvPr id="3" name="Content Placeholder 2">
            <a:extLst>
              <a:ext uri="{FF2B5EF4-FFF2-40B4-BE49-F238E27FC236}">
                <a16:creationId xmlns:a16="http://schemas.microsoft.com/office/drawing/2014/main" id="{5D5F3E30-112C-4D98-A5D4-EFB343E14289}"/>
              </a:ext>
            </a:extLst>
          </p:cNvPr>
          <p:cNvSpPr>
            <a:spLocks noGrp="1"/>
          </p:cNvSpPr>
          <p:nvPr>
            <p:ph idx="1"/>
          </p:nvPr>
        </p:nvSpPr>
        <p:spPr>
          <a:xfrm>
            <a:off x="994574" y="1298996"/>
            <a:ext cx="8596668" cy="5325739"/>
          </a:xfrm>
        </p:spPr>
        <p:txBody>
          <a:bodyPr>
            <a:normAutofit/>
          </a:bodyPr>
          <a:lstStyle/>
          <a:p>
            <a:pPr marL="0" marR="0" indent="0">
              <a:spcBef>
                <a:spcPts val="0"/>
              </a:spcBef>
              <a:spcAft>
                <a:spcPts val="0"/>
              </a:spcAft>
              <a:buNone/>
            </a:pPr>
            <a:r>
              <a:rPr lang="en-US" sz="2400" dirty="0">
                <a:solidFill>
                  <a:srgbClr val="404040"/>
                </a:solidFill>
                <a:effectLst/>
                <a:latin typeface="Arial" panose="020B0604020202020204" pitchFamily="34" charset="0"/>
                <a:ea typeface="Calibri" panose="020F0502020204030204" pitchFamily="34" charset="0"/>
                <a:cs typeface="Arial" panose="020B0604020202020204" pitchFamily="34" charset="0"/>
              </a:rPr>
              <a:t>	Participants will …</a:t>
            </a:r>
            <a:endParaRPr lang="en-US" sz="2400"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endParaRPr lang="en-US" sz="24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Arial" panose="020B0604020202020204" pitchFamily="34" charset="0"/>
              <a:buChar char="*"/>
            </a:pPr>
            <a:r>
              <a:rPr lang="en-US" sz="2400" dirty="0">
                <a:solidFill>
                  <a:srgbClr val="404040"/>
                </a:solidFill>
                <a:effectLst/>
                <a:latin typeface="Arial" panose="020B0604020202020204" pitchFamily="34" charset="0"/>
                <a:ea typeface="Calibri" panose="020F0502020204030204" pitchFamily="34" charset="0"/>
                <a:cs typeface="Arial" panose="020B0604020202020204" pitchFamily="34" charset="0"/>
              </a:rPr>
              <a:t>Understand the concerns posed by unnecessary institutionalization of children and youth with disabilities, especially those with serious emotional disturbance (SED).</a:t>
            </a:r>
            <a:endParaRPr lang="en-US" sz="2400" dirty="0">
              <a:effectLst/>
              <a:latin typeface="Arial" panose="020B0604020202020204" pitchFamily="34" charset="0"/>
              <a:ea typeface="Calibri" panose="020F0502020204030204" pitchFamily="34" charset="0"/>
              <a:cs typeface="Arial" panose="020B0604020202020204" pitchFamily="34" charset="0"/>
            </a:endParaRPr>
          </a:p>
          <a:p>
            <a:pPr marL="514350" marR="0" indent="-514350">
              <a:spcBef>
                <a:spcPts val="0"/>
              </a:spcBef>
              <a:spcAft>
                <a:spcPts val="0"/>
              </a:spcAft>
            </a:pPr>
            <a:endParaRPr lang="en-US" sz="24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Arial" panose="020B0604020202020204" pitchFamily="34" charset="0"/>
              <a:buChar char="*"/>
            </a:pPr>
            <a:r>
              <a:rPr lang="en-US" sz="2400" dirty="0">
                <a:solidFill>
                  <a:srgbClr val="404040"/>
                </a:solidFill>
                <a:effectLst/>
                <a:latin typeface="Arial" panose="020B0604020202020204" pitchFamily="34" charset="0"/>
                <a:ea typeface="Calibri" panose="020F0502020204030204" pitchFamily="34" charset="0"/>
                <a:cs typeface="Arial" panose="020B0604020202020204" pitchFamily="34" charset="0"/>
              </a:rPr>
              <a:t>Know the various methods by which advocates have challenged institutionalization of children or youth with SED.</a:t>
            </a:r>
            <a:endParaRPr lang="en-US" sz="2400" dirty="0">
              <a:effectLst/>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2400" dirty="0">
                <a:solidFill>
                  <a:srgbClr val="404040"/>
                </a:solidFill>
                <a:effectLst/>
                <a:latin typeface="Arial" panose="020B0604020202020204" pitchFamily="34" charset="0"/>
                <a:ea typeface="Calibri" panose="020F0502020204030204" pitchFamily="34" charset="0"/>
                <a:cs typeface="Arial" panose="020B0604020202020204" pitchFamily="34" charset="0"/>
              </a:rPr>
              <a:t> </a:t>
            </a:r>
            <a:endParaRPr lang="en-US" sz="24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Arial" panose="020B0604020202020204" pitchFamily="34" charset="0"/>
              <a:buChar char="*"/>
            </a:pPr>
            <a:r>
              <a:rPr lang="en-US" sz="2400" dirty="0">
                <a:solidFill>
                  <a:srgbClr val="404040"/>
                </a:solidFill>
                <a:effectLst/>
                <a:latin typeface="Arial" panose="020B0604020202020204" pitchFamily="34" charset="0"/>
                <a:ea typeface="Calibri" panose="020F0502020204030204" pitchFamily="34" charset="0"/>
                <a:cs typeface="Arial" panose="020B0604020202020204" pitchFamily="34" charset="0"/>
              </a:rPr>
              <a:t>Be prepared to work at the state level, utilizing federal and/or </a:t>
            </a:r>
            <a:r>
              <a:rPr lang="en-US" sz="2400">
                <a:solidFill>
                  <a:srgbClr val="404040"/>
                </a:solidFill>
                <a:effectLst/>
                <a:latin typeface="Arial" panose="020B0604020202020204" pitchFamily="34" charset="0"/>
                <a:ea typeface="Calibri" panose="020F0502020204030204" pitchFamily="34" charset="0"/>
                <a:cs typeface="Arial" panose="020B0604020202020204" pitchFamily="34" charset="0"/>
              </a:rPr>
              <a:t>state policies, </a:t>
            </a:r>
            <a:r>
              <a:rPr lang="en-US" sz="2400" dirty="0">
                <a:solidFill>
                  <a:srgbClr val="404040"/>
                </a:solidFill>
                <a:effectLst/>
                <a:latin typeface="Arial" panose="020B0604020202020204" pitchFamily="34" charset="0"/>
                <a:ea typeface="Calibri" panose="020F0502020204030204" pitchFamily="34" charset="0"/>
                <a:cs typeface="Arial" panose="020B0604020202020204" pitchFamily="34" charset="0"/>
              </a:rPr>
              <a:t>for systemic improvements to community based mental health service systems for children and youth with SED. </a:t>
            </a:r>
            <a:endParaRPr lang="en-US" sz="2400"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p:txBody>
      </p:sp>
      <p:sp>
        <p:nvSpPr>
          <p:cNvPr id="4" name="Slide Number Placeholder 3">
            <a:extLst>
              <a:ext uri="{FF2B5EF4-FFF2-40B4-BE49-F238E27FC236}">
                <a16:creationId xmlns:a16="http://schemas.microsoft.com/office/drawing/2014/main" id="{E76EB075-F3DB-4189-AB31-2B82182B601C}"/>
              </a:ext>
            </a:extLst>
          </p:cNvPr>
          <p:cNvSpPr>
            <a:spLocks noGrp="1"/>
          </p:cNvSpPr>
          <p:nvPr>
            <p:ph type="sldNum" sz="quarter" idx="12"/>
          </p:nvPr>
        </p:nvSpPr>
        <p:spPr/>
        <p:txBody>
          <a:bodyPr/>
          <a:lstStyle/>
          <a:p>
            <a:fld id="{40866398-DAFA-4CB4-8C4A-78F94BBB4A5C}" type="slidenum">
              <a:rPr lang="en-US" smtClean="0"/>
              <a:pPr/>
              <a:t>5</a:t>
            </a:fld>
            <a:endParaRPr lang="en-US" dirty="0"/>
          </a:p>
        </p:txBody>
      </p:sp>
    </p:spTree>
    <p:extLst>
      <p:ext uri="{BB962C8B-B14F-4D97-AF65-F5344CB8AC3E}">
        <p14:creationId xmlns:p14="http://schemas.microsoft.com/office/powerpoint/2010/main" val="4371473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487B2-4E50-D3D9-F6B3-58DE1508C80D}"/>
              </a:ext>
            </a:extLst>
          </p:cNvPr>
          <p:cNvSpPr>
            <a:spLocks noGrp="1"/>
          </p:cNvSpPr>
          <p:nvPr>
            <p:ph type="title"/>
          </p:nvPr>
        </p:nvSpPr>
        <p:spPr/>
        <p:txBody>
          <a:bodyPr/>
          <a:lstStyle/>
          <a:p>
            <a:pPr algn="ctr"/>
            <a:r>
              <a:rPr lang="en-US" b="1" dirty="0">
                <a:latin typeface="Arial" panose="020B0604020202020204" pitchFamily="34" charset="0"/>
                <a:cs typeface="Arial" panose="020B0604020202020204" pitchFamily="34" charset="0"/>
              </a:rPr>
              <a:t>Institutional Placement for Youth with SED</a:t>
            </a:r>
          </a:p>
        </p:txBody>
      </p:sp>
      <p:sp>
        <p:nvSpPr>
          <p:cNvPr id="3" name="Content Placeholder 2">
            <a:extLst>
              <a:ext uri="{FF2B5EF4-FFF2-40B4-BE49-F238E27FC236}">
                <a16:creationId xmlns:a16="http://schemas.microsoft.com/office/drawing/2014/main" id="{BC144CF6-5C2B-3594-EF1C-0108389106A2}"/>
              </a:ext>
            </a:extLst>
          </p:cNvPr>
          <p:cNvSpPr>
            <a:spLocks noGrp="1"/>
          </p:cNvSpPr>
          <p:nvPr>
            <p:ph idx="1"/>
          </p:nvPr>
        </p:nvSpPr>
        <p:spPr/>
        <p:txBody>
          <a:bodyPr/>
          <a:lstStyle/>
          <a:p>
            <a:pPr marL="0" indent="0" algn="ctr">
              <a:buNone/>
            </a:pPr>
            <a:r>
              <a:rPr lang="en-US" sz="2400" dirty="0">
                <a:solidFill>
                  <a:schemeClr val="tx1"/>
                </a:solidFill>
                <a:latin typeface="Arial" panose="020B0604020202020204" pitchFamily="34" charset="0"/>
                <a:cs typeface="Arial" panose="020B0604020202020204" pitchFamily="34" charset="0"/>
              </a:rPr>
              <a:t>Diane Smith Howard</a:t>
            </a:r>
          </a:p>
          <a:p>
            <a:pPr marL="0" indent="0" algn="ctr">
              <a:buNone/>
            </a:pPr>
            <a:r>
              <a:rPr lang="en-US" sz="2400" dirty="0">
                <a:solidFill>
                  <a:srgbClr val="2A3330"/>
                </a:solidFill>
                <a:latin typeface="Arial" panose="020B0604020202020204" pitchFamily="34" charset="0"/>
                <a:cs typeface="Arial" panose="020B0604020202020204" pitchFamily="34" charset="0"/>
              </a:rPr>
              <a:t>Managing Attorney for Institutions and Community Integration</a:t>
            </a:r>
            <a:endParaRPr lang="en-US" sz="2400" b="0" i="0" dirty="0">
              <a:solidFill>
                <a:srgbClr val="2A3330"/>
              </a:solidFill>
              <a:effectLst/>
              <a:latin typeface="Arial" panose="020B0604020202020204" pitchFamily="34" charset="0"/>
              <a:cs typeface="Arial" panose="020B0604020202020204" pitchFamily="34" charset="0"/>
            </a:endParaRPr>
          </a:p>
          <a:p>
            <a:pPr marL="0" indent="0" algn="ctr">
              <a:buNone/>
            </a:pPr>
            <a:endParaRPr lang="en-US" sz="2400" dirty="0">
              <a:solidFill>
                <a:schemeClr val="tx1"/>
              </a:solidFill>
              <a:latin typeface="Arial" panose="020B0604020202020204" pitchFamily="34" charset="0"/>
              <a:cs typeface="Arial" panose="020B0604020202020204" pitchFamily="34" charset="0"/>
            </a:endParaRPr>
          </a:p>
          <a:p>
            <a:pPr marL="0" indent="0" algn="ctr">
              <a:buNone/>
            </a:pPr>
            <a:r>
              <a:rPr lang="en-US" sz="2400" dirty="0">
                <a:solidFill>
                  <a:schemeClr val="tx1"/>
                </a:solidFill>
                <a:latin typeface="Arial" panose="020B0604020202020204" pitchFamily="34" charset="0"/>
                <a:cs typeface="Arial" panose="020B0604020202020204" pitchFamily="34" charset="0"/>
              </a:rPr>
              <a:t>National Disability Rights Network (NDRN)</a:t>
            </a:r>
          </a:p>
          <a:p>
            <a:endParaRPr lang="en-US" dirty="0"/>
          </a:p>
        </p:txBody>
      </p:sp>
      <p:sp>
        <p:nvSpPr>
          <p:cNvPr id="4" name="Slide Number Placeholder 3">
            <a:extLst>
              <a:ext uri="{FF2B5EF4-FFF2-40B4-BE49-F238E27FC236}">
                <a16:creationId xmlns:a16="http://schemas.microsoft.com/office/drawing/2014/main" id="{1E8DB91B-20BD-DAE0-C6A8-AA30A36836B1}"/>
              </a:ext>
            </a:extLst>
          </p:cNvPr>
          <p:cNvSpPr>
            <a:spLocks noGrp="1"/>
          </p:cNvSpPr>
          <p:nvPr>
            <p:ph type="sldNum" sz="quarter" idx="12"/>
          </p:nvPr>
        </p:nvSpPr>
        <p:spPr/>
        <p:txBody>
          <a:bodyPr/>
          <a:lstStyle/>
          <a:p>
            <a:fld id="{40866398-DAFA-4CB4-8C4A-78F94BBB4A5C}" type="slidenum">
              <a:rPr lang="en-US" smtClean="0"/>
              <a:pPr/>
              <a:t>6</a:t>
            </a:fld>
            <a:endParaRPr lang="en-US" dirty="0"/>
          </a:p>
        </p:txBody>
      </p:sp>
    </p:spTree>
    <p:extLst>
      <p:ext uri="{BB962C8B-B14F-4D97-AF65-F5344CB8AC3E}">
        <p14:creationId xmlns:p14="http://schemas.microsoft.com/office/powerpoint/2010/main" val="2592111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4BFCC-4B14-60D7-512C-21DC5AF3D4B6}"/>
              </a:ext>
            </a:extLst>
          </p:cNvPr>
          <p:cNvSpPr>
            <a:spLocks noGrp="1"/>
          </p:cNvSpPr>
          <p:nvPr>
            <p:ph type="title"/>
          </p:nvPr>
        </p:nvSpPr>
        <p:spPr/>
        <p:txBody>
          <a:bodyPr/>
          <a:lstStyle/>
          <a:p>
            <a:pPr algn="ctr"/>
            <a:r>
              <a:rPr lang="en-US" b="1" dirty="0">
                <a:latin typeface="Arial" panose="020B0604020202020204" pitchFamily="34" charset="0"/>
                <a:cs typeface="Arial" panose="020B0604020202020204" pitchFamily="34" charset="0"/>
              </a:rPr>
              <a:t>Problem Statement </a:t>
            </a:r>
          </a:p>
        </p:txBody>
      </p:sp>
      <p:sp>
        <p:nvSpPr>
          <p:cNvPr id="3" name="Content Placeholder 2">
            <a:extLst>
              <a:ext uri="{FF2B5EF4-FFF2-40B4-BE49-F238E27FC236}">
                <a16:creationId xmlns:a16="http://schemas.microsoft.com/office/drawing/2014/main" id="{C619A7ED-2ABA-A03C-CD89-7D8DC83676BB}"/>
              </a:ext>
            </a:extLst>
          </p:cNvPr>
          <p:cNvSpPr>
            <a:spLocks noGrp="1"/>
          </p:cNvSpPr>
          <p:nvPr>
            <p:ph idx="1"/>
          </p:nvPr>
        </p:nvSpPr>
        <p:spPr>
          <a:xfrm>
            <a:off x="677334" y="1465545"/>
            <a:ext cx="8596668" cy="4575817"/>
          </a:xfrm>
        </p:spPr>
        <p:txBody>
          <a:bodyPr>
            <a:noAutofit/>
          </a:bodyPr>
          <a:lstStyle/>
          <a:p>
            <a:pPr marL="457200" marR="0">
              <a:spcBef>
                <a:spcPts val="0"/>
              </a:spcBef>
              <a:spcAft>
                <a:spcPts val="0"/>
              </a:spcAft>
            </a:pPr>
            <a:endParaRPr lang="en-US" sz="2400" dirty="0">
              <a:latin typeface="Arial" panose="020B0604020202020204" pitchFamily="34" charset="0"/>
              <a:cs typeface="Arial" panose="020B0604020202020204" pitchFamily="34" charset="0"/>
            </a:endParaRPr>
          </a:p>
          <a:p>
            <a:pPr marL="457200" marR="0">
              <a:spcBef>
                <a:spcPts val="0"/>
              </a:spcBef>
              <a:spcAft>
                <a:spcPts val="0"/>
              </a:spcAft>
            </a:pPr>
            <a:r>
              <a:rPr lang="en-US" sz="2400" dirty="0">
                <a:latin typeface="Arial" panose="020B0604020202020204" pitchFamily="34" charset="0"/>
                <a:cs typeface="Arial" panose="020B0604020202020204" pitchFamily="34" charset="0"/>
              </a:rPr>
              <a:t>Children and youth, including those with SED, housed in residential treatment facilities can be </a:t>
            </a:r>
            <a:r>
              <a:rPr lang="en-US" sz="2400" dirty="0">
                <a:latin typeface="Arial" panose="020B0604020202020204" pitchFamily="34" charset="0"/>
                <a:cs typeface="Arial" panose="020B0604020202020204" pitchFamily="34" charset="0"/>
                <a:hlinkClick r:id="rId2"/>
              </a:rPr>
              <a:t>abused, neglected, and unnecessarily institutionalized</a:t>
            </a:r>
            <a:r>
              <a:rPr lang="en-US" sz="2400" dirty="0">
                <a:latin typeface="Arial" panose="020B0604020202020204" pitchFamily="34" charset="0"/>
                <a:cs typeface="Arial" panose="020B0604020202020204" pitchFamily="34" charset="0"/>
              </a:rPr>
              <a:t> in violation of state and federal laws.</a:t>
            </a:r>
            <a:r>
              <a:rPr lang="en-US" sz="2400" dirty="0">
                <a:effectLst/>
                <a:latin typeface="Arial" panose="020B0604020202020204" pitchFamily="34" charset="0"/>
                <a:ea typeface="Calibri" panose="020F0502020204030204" pitchFamily="34" charset="0"/>
                <a:cs typeface="Arial" panose="020B0604020202020204" pitchFamily="34" charset="0"/>
              </a:rPr>
              <a:t> </a:t>
            </a:r>
          </a:p>
          <a:p>
            <a:pPr marL="457200" marR="0">
              <a:spcBef>
                <a:spcPts val="0"/>
              </a:spcBef>
              <a:spcAft>
                <a:spcPts val="0"/>
              </a:spcAft>
            </a:pPr>
            <a:endParaRPr lang="en-US" sz="2400" dirty="0">
              <a:latin typeface="Arial" panose="020B0604020202020204" pitchFamily="34" charset="0"/>
              <a:cs typeface="Arial" panose="020B0604020202020204" pitchFamily="34" charset="0"/>
            </a:endParaRPr>
          </a:p>
          <a:p>
            <a:pPr marL="457200" marR="0">
              <a:spcBef>
                <a:spcPts val="0"/>
              </a:spcBef>
              <a:spcAft>
                <a:spcPts val="0"/>
              </a:spcAft>
            </a:pPr>
            <a:endParaRPr lang="en-US" sz="2400" dirty="0">
              <a:latin typeface="Arial" panose="020B0604020202020204" pitchFamily="34" charset="0"/>
              <a:cs typeface="Arial" panose="020B0604020202020204" pitchFamily="34" charset="0"/>
            </a:endParaRPr>
          </a:p>
          <a:p>
            <a:pPr marL="400050" lvl="1">
              <a:spcBef>
                <a:spcPts val="0"/>
              </a:spcBef>
            </a:pPr>
            <a:r>
              <a:rPr lang="en-US" sz="2400" dirty="0">
                <a:latin typeface="Arial" panose="020B0604020202020204" pitchFamily="34" charset="0"/>
                <a:cs typeface="Arial" panose="020B0604020202020204" pitchFamily="34" charset="0"/>
              </a:rPr>
              <a:t>Institutionalization could be </a:t>
            </a:r>
            <a:r>
              <a:rPr lang="en-US" sz="2400" dirty="0">
                <a:latin typeface="Arial" panose="020B0604020202020204" pitchFamily="34" charset="0"/>
                <a:cs typeface="Arial" panose="020B0604020202020204" pitchFamily="34" charset="0"/>
                <a:hlinkClick r:id="rId2"/>
              </a:rPr>
              <a:t>reduced</a:t>
            </a:r>
            <a:r>
              <a:rPr lang="en-US" sz="2400" dirty="0">
                <a:latin typeface="Arial" panose="020B0604020202020204" pitchFamily="34" charset="0"/>
                <a:cs typeface="Arial" panose="020B0604020202020204" pitchFamily="34" charset="0"/>
              </a:rPr>
              <a:t>, if not avoided, with the provision of appropriate community-based supports.</a:t>
            </a:r>
            <a:endParaRPr lang="en-US" sz="2400"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endParaRPr lang="en-US" sz="2400" dirty="0">
              <a:latin typeface="Arial" panose="020B0604020202020204" pitchFamily="34" charset="0"/>
              <a:cs typeface="Arial" panose="020B0604020202020204" pitchFamily="34" charset="0"/>
            </a:endParaRPr>
          </a:p>
          <a:p>
            <a:endParaRPr lang="en-US" sz="2400" dirty="0"/>
          </a:p>
        </p:txBody>
      </p:sp>
      <p:sp>
        <p:nvSpPr>
          <p:cNvPr id="4" name="Slide Number Placeholder 3">
            <a:extLst>
              <a:ext uri="{FF2B5EF4-FFF2-40B4-BE49-F238E27FC236}">
                <a16:creationId xmlns:a16="http://schemas.microsoft.com/office/drawing/2014/main" id="{8376A275-C283-8329-145B-3893276944B3}"/>
              </a:ext>
            </a:extLst>
          </p:cNvPr>
          <p:cNvSpPr>
            <a:spLocks noGrp="1"/>
          </p:cNvSpPr>
          <p:nvPr>
            <p:ph type="sldNum" sz="quarter" idx="12"/>
          </p:nvPr>
        </p:nvSpPr>
        <p:spPr/>
        <p:txBody>
          <a:bodyPr/>
          <a:lstStyle/>
          <a:p>
            <a:fld id="{40866398-DAFA-4CB4-8C4A-78F94BBB4A5C}" type="slidenum">
              <a:rPr lang="en-US" smtClean="0"/>
              <a:pPr/>
              <a:t>7</a:t>
            </a:fld>
            <a:endParaRPr lang="en-US" dirty="0"/>
          </a:p>
        </p:txBody>
      </p:sp>
    </p:spTree>
    <p:extLst>
      <p:ext uri="{BB962C8B-B14F-4D97-AF65-F5344CB8AC3E}">
        <p14:creationId xmlns:p14="http://schemas.microsoft.com/office/powerpoint/2010/main" val="6742719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A25CE-3DA1-AAFD-E742-D986315853B7}"/>
              </a:ext>
            </a:extLst>
          </p:cNvPr>
          <p:cNvSpPr>
            <a:spLocks noGrp="1"/>
          </p:cNvSpPr>
          <p:nvPr>
            <p:ph type="title"/>
          </p:nvPr>
        </p:nvSpPr>
        <p:spPr/>
        <p:txBody>
          <a:bodyPr/>
          <a:lstStyle/>
          <a:p>
            <a:pPr algn="ctr"/>
            <a:r>
              <a:rPr lang="en-US" b="1" dirty="0">
                <a:latin typeface="Arial" panose="020B0604020202020204" pitchFamily="34" charset="0"/>
                <a:cs typeface="Arial" panose="020B0604020202020204" pitchFamily="34" charset="0"/>
              </a:rPr>
              <a:t>Outcomes of Institutional Care </a:t>
            </a:r>
          </a:p>
        </p:txBody>
      </p:sp>
      <p:sp>
        <p:nvSpPr>
          <p:cNvPr id="3" name="Content Placeholder 2">
            <a:extLst>
              <a:ext uri="{FF2B5EF4-FFF2-40B4-BE49-F238E27FC236}">
                <a16:creationId xmlns:a16="http://schemas.microsoft.com/office/drawing/2014/main" id="{54545FEF-3896-028C-10CD-25F1409EB13F}"/>
              </a:ext>
            </a:extLst>
          </p:cNvPr>
          <p:cNvSpPr>
            <a:spLocks noGrp="1"/>
          </p:cNvSpPr>
          <p:nvPr>
            <p:ph idx="1"/>
          </p:nvPr>
        </p:nvSpPr>
        <p:spPr>
          <a:xfrm>
            <a:off x="677334" y="1593429"/>
            <a:ext cx="8596668" cy="4250036"/>
          </a:xfrm>
        </p:spPr>
        <p:txBody>
          <a:bodyPr>
            <a:normAutofit/>
          </a:bodyPr>
          <a:lstStyle/>
          <a:p>
            <a:r>
              <a:rPr lang="en-US" sz="2400" dirty="0">
                <a:latin typeface="Arial" panose="020B0604020202020204" pitchFamily="34" charset="0"/>
                <a:cs typeface="Arial" panose="020B0604020202020204" pitchFamily="34" charset="0"/>
              </a:rPr>
              <a:t>What are the outcomes for youth placed in congregate care settings?, </a:t>
            </a:r>
            <a:r>
              <a:rPr lang="en-US" sz="2400" dirty="0">
                <a:latin typeface="Arial" panose="020B0604020202020204" pitchFamily="34" charset="0"/>
                <a:cs typeface="Arial" panose="020B0604020202020204" pitchFamily="34" charset="0"/>
                <a:hlinkClick r:id="rId2"/>
              </a:rPr>
              <a:t>CASEY FAMILY PROGRAMS</a:t>
            </a:r>
            <a:r>
              <a:rPr lang="en-US" sz="2400" dirty="0">
                <a:latin typeface="Arial" panose="020B0604020202020204" pitchFamily="34" charset="0"/>
                <a:cs typeface="Arial" panose="020B0604020202020204" pitchFamily="34" charset="0"/>
              </a:rPr>
              <a:t>, Feb. 2, 2018</a:t>
            </a:r>
          </a:p>
          <a:p>
            <a:r>
              <a:rPr lang="en-US" sz="2400" dirty="0">
                <a:latin typeface="Arial" panose="020B0604020202020204" pitchFamily="34" charset="0"/>
                <a:cs typeface="Arial" panose="020B0604020202020204" pitchFamily="34" charset="0"/>
              </a:rPr>
              <a:t> Children need “consistent, nurturing adults in their lives in order to form healthy attachments and to develop positive socio-emotional skills.” (Page 2)</a:t>
            </a:r>
          </a:p>
          <a:p>
            <a:r>
              <a:rPr lang="en-US" sz="2400" dirty="0">
                <a:latin typeface="Arial" panose="020B0604020202020204" pitchFamily="34" charset="0"/>
                <a:cs typeface="Arial" panose="020B0604020202020204" pitchFamily="34" charset="0"/>
              </a:rPr>
              <a:t>Congregate care settings for children have been found to increase exposure to trauma and to negatively impact educational progress. (Page 2) </a:t>
            </a:r>
          </a:p>
        </p:txBody>
      </p:sp>
      <p:sp>
        <p:nvSpPr>
          <p:cNvPr id="4" name="Slide Number Placeholder 3">
            <a:extLst>
              <a:ext uri="{FF2B5EF4-FFF2-40B4-BE49-F238E27FC236}">
                <a16:creationId xmlns:a16="http://schemas.microsoft.com/office/drawing/2014/main" id="{6F81766C-9CCB-483D-47D9-0CD928265BCC}"/>
              </a:ext>
            </a:extLst>
          </p:cNvPr>
          <p:cNvSpPr>
            <a:spLocks noGrp="1"/>
          </p:cNvSpPr>
          <p:nvPr>
            <p:ph type="sldNum" sz="quarter" idx="12"/>
          </p:nvPr>
        </p:nvSpPr>
        <p:spPr/>
        <p:txBody>
          <a:bodyPr/>
          <a:lstStyle/>
          <a:p>
            <a:fld id="{40866398-DAFA-4CB4-8C4A-78F94BBB4A5C}" type="slidenum">
              <a:rPr lang="en-US" smtClean="0"/>
              <a:pPr/>
              <a:t>8</a:t>
            </a:fld>
            <a:endParaRPr lang="en-US" dirty="0"/>
          </a:p>
        </p:txBody>
      </p:sp>
    </p:spTree>
    <p:extLst>
      <p:ext uri="{BB962C8B-B14F-4D97-AF65-F5344CB8AC3E}">
        <p14:creationId xmlns:p14="http://schemas.microsoft.com/office/powerpoint/2010/main" val="12944719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D3A21-3A78-C9DA-E810-347E055A63E1}"/>
              </a:ext>
            </a:extLst>
          </p:cNvPr>
          <p:cNvSpPr>
            <a:spLocks noGrp="1"/>
          </p:cNvSpPr>
          <p:nvPr>
            <p:ph type="title"/>
          </p:nvPr>
        </p:nvSpPr>
        <p:spPr>
          <a:xfrm>
            <a:off x="677334" y="378107"/>
            <a:ext cx="8596668" cy="1320800"/>
          </a:xfrm>
        </p:spPr>
        <p:txBody>
          <a:bodyPr/>
          <a:lstStyle/>
          <a:p>
            <a:r>
              <a:rPr lang="en-US" b="1" dirty="0">
                <a:latin typeface="Arial" panose="020B0604020202020204" pitchFamily="34" charset="0"/>
                <a:cs typeface="Arial" panose="020B0604020202020204" pitchFamily="34" charset="0"/>
              </a:rPr>
              <a:t>Casey Report Findings  </a:t>
            </a:r>
          </a:p>
        </p:txBody>
      </p:sp>
      <p:sp>
        <p:nvSpPr>
          <p:cNvPr id="3" name="Content Placeholder 2">
            <a:extLst>
              <a:ext uri="{FF2B5EF4-FFF2-40B4-BE49-F238E27FC236}">
                <a16:creationId xmlns:a16="http://schemas.microsoft.com/office/drawing/2014/main" id="{7BB6CF99-8BDE-049E-4E63-FF730A4E5F77}"/>
              </a:ext>
            </a:extLst>
          </p:cNvPr>
          <p:cNvSpPr>
            <a:spLocks noGrp="1"/>
          </p:cNvSpPr>
          <p:nvPr>
            <p:ph idx="1"/>
          </p:nvPr>
        </p:nvSpPr>
        <p:spPr>
          <a:xfrm>
            <a:off x="677334" y="1296365"/>
            <a:ext cx="8596668" cy="4744997"/>
          </a:xfrm>
        </p:spPr>
        <p:txBody>
          <a:bodyPr>
            <a:noAutofit/>
          </a:bodyPr>
          <a:lstStyle/>
          <a:p>
            <a:pPr algn="l"/>
            <a:r>
              <a:rPr lang="en-US" sz="2400" b="0" i="0" dirty="0">
                <a:solidFill>
                  <a:srgbClr val="000000"/>
                </a:solidFill>
                <a:effectLst/>
                <a:latin typeface="Arial" panose="020B0604020202020204" pitchFamily="34" charset="0"/>
                <a:cs typeface="Arial" panose="020B0604020202020204" pitchFamily="34" charset="0"/>
              </a:rPr>
              <a:t>“While modest short-term benefits have been identified in a few instances, effects do not appear to be sustained.</a:t>
            </a:r>
          </a:p>
          <a:p>
            <a:pPr marL="0" indent="0" algn="l">
              <a:buNone/>
            </a:pPr>
            <a:endParaRPr lang="en-US" sz="2400" b="0" i="0" dirty="0">
              <a:solidFill>
                <a:srgbClr val="000000"/>
              </a:solidFill>
              <a:effectLst/>
              <a:latin typeface="Arial" panose="020B0604020202020204" pitchFamily="34" charset="0"/>
              <a:cs typeface="Arial" panose="020B0604020202020204" pitchFamily="34" charset="0"/>
            </a:endParaRPr>
          </a:p>
          <a:p>
            <a:pPr algn="l"/>
            <a:r>
              <a:rPr lang="en-US" sz="2400" b="0" i="0" dirty="0">
                <a:solidFill>
                  <a:srgbClr val="000000"/>
                </a:solidFill>
                <a:effectLst/>
                <a:latin typeface="Arial" panose="020B0604020202020204" pitchFamily="34" charset="0"/>
                <a:cs typeface="Arial" panose="020B0604020202020204" pitchFamily="34" charset="0"/>
              </a:rPr>
              <a:t>Overall, research indicates that youth who experience group placements:</a:t>
            </a:r>
          </a:p>
          <a:p>
            <a:pPr lvl="1">
              <a:buFont typeface="Arial" panose="020B0604020202020204" pitchFamily="34" charset="0"/>
              <a:buChar char="•"/>
            </a:pPr>
            <a:r>
              <a:rPr lang="en-US" sz="2400" b="0" i="0" dirty="0">
                <a:solidFill>
                  <a:srgbClr val="000000"/>
                </a:solidFill>
                <a:effectLst/>
                <a:latin typeface="Arial" panose="020B0604020202020204" pitchFamily="34" charset="0"/>
                <a:cs typeface="Arial" panose="020B0604020202020204" pitchFamily="34" charset="0"/>
              </a:rPr>
              <a:t>Have higher re-entry rates after exiting to reunification than youth in other types of out-of-home care settings.</a:t>
            </a:r>
          </a:p>
          <a:p>
            <a:pPr lvl="1">
              <a:buFont typeface="Arial" panose="020B0604020202020204" pitchFamily="34" charset="0"/>
              <a:buChar char="•"/>
            </a:pPr>
            <a:r>
              <a:rPr lang="en-US" sz="2400" b="0" i="0" dirty="0">
                <a:solidFill>
                  <a:srgbClr val="000000"/>
                </a:solidFill>
                <a:effectLst/>
                <a:latin typeface="Arial" panose="020B0604020202020204" pitchFamily="34" charset="0"/>
                <a:cs typeface="Arial" panose="020B0604020202020204" pitchFamily="34" charset="0"/>
              </a:rPr>
              <a:t>Are almost 2.5 times more likely than their peers in foster care to become delinquent.</a:t>
            </a:r>
          </a:p>
          <a:p>
            <a:pPr lvl="1">
              <a:buFont typeface="Arial" panose="020B0604020202020204" pitchFamily="34" charset="0"/>
              <a:buChar char="•"/>
            </a:pPr>
            <a:r>
              <a:rPr lang="en-US" sz="2400" b="0" i="0" dirty="0">
                <a:solidFill>
                  <a:srgbClr val="000000"/>
                </a:solidFill>
                <a:effectLst/>
                <a:latin typeface="Arial" panose="020B0604020202020204" pitchFamily="34" charset="0"/>
                <a:cs typeface="Arial" panose="020B0604020202020204" pitchFamily="34" charset="0"/>
              </a:rPr>
              <a:t>Lower test scores in basic English and math.</a:t>
            </a:r>
            <a:endParaRPr lang="en-US" sz="24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24784A73-F419-AA1A-6136-75C20D317640}"/>
              </a:ext>
            </a:extLst>
          </p:cNvPr>
          <p:cNvSpPr>
            <a:spLocks noGrp="1"/>
          </p:cNvSpPr>
          <p:nvPr>
            <p:ph type="sldNum" sz="quarter" idx="12"/>
          </p:nvPr>
        </p:nvSpPr>
        <p:spPr/>
        <p:txBody>
          <a:bodyPr/>
          <a:lstStyle/>
          <a:p>
            <a:fld id="{40866398-DAFA-4CB4-8C4A-78F94BBB4A5C}" type="slidenum">
              <a:rPr lang="en-US" smtClean="0"/>
              <a:pPr/>
              <a:t>9</a:t>
            </a:fld>
            <a:endParaRPr lang="en-US" dirty="0"/>
          </a:p>
        </p:txBody>
      </p:sp>
    </p:spTree>
    <p:extLst>
      <p:ext uri="{BB962C8B-B14F-4D97-AF65-F5344CB8AC3E}">
        <p14:creationId xmlns:p14="http://schemas.microsoft.com/office/powerpoint/2010/main" val="891856831"/>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13896</TotalTime>
  <Words>2498</Words>
  <Application>Microsoft Macintosh PowerPoint</Application>
  <PresentationFormat>Widescreen</PresentationFormat>
  <Paragraphs>332</Paragraphs>
  <Slides>49</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49</vt:i4>
      </vt:variant>
    </vt:vector>
  </HeadingPairs>
  <TitlesOfParts>
    <vt:vector size="56" baseType="lpstr">
      <vt:lpstr>Arial</vt:lpstr>
      <vt:lpstr>Calibri</vt:lpstr>
      <vt:lpstr>HelveticaNeue</vt:lpstr>
      <vt:lpstr>Times New Roman</vt:lpstr>
      <vt:lpstr>Trebuchet MS</vt:lpstr>
      <vt:lpstr>Wingdings 3</vt:lpstr>
      <vt:lpstr>Facet</vt:lpstr>
      <vt:lpstr>Youth Residential Facilities: Leveraging Federal Policy to Increase Community-Based Services and Reduce Dependency on Institutions                                 </vt:lpstr>
      <vt:lpstr>Disclaimer</vt:lpstr>
      <vt:lpstr>NDRN – Bazelon Webinar Series  Framing Slide</vt:lpstr>
      <vt:lpstr>NDRN – Bazelon Webinar Series  Framing Slide (Continued)</vt:lpstr>
      <vt:lpstr>Learning Objectives</vt:lpstr>
      <vt:lpstr>Institutional Placement for Youth with SED</vt:lpstr>
      <vt:lpstr>Problem Statement </vt:lpstr>
      <vt:lpstr>Outcomes of Institutional Care </vt:lpstr>
      <vt:lpstr>Casey Report Findings  </vt:lpstr>
      <vt:lpstr>Casey Report Findings II</vt:lpstr>
      <vt:lpstr>Report On Youth Residential Placements  October 2021  </vt:lpstr>
      <vt:lpstr>Key Findings: Desperation Without Dignity I</vt:lpstr>
      <vt:lpstr>Key Findings: Desperation Without Dignity II</vt:lpstr>
      <vt:lpstr>Key Findings: Desperation Without Dignity III</vt:lpstr>
      <vt:lpstr>Alternatives to Residential Treatment </vt:lpstr>
      <vt:lpstr>Our Advocacy In Alabama</vt:lpstr>
      <vt:lpstr>Our Clients / A Sample</vt:lpstr>
      <vt:lpstr>Our Clients / A Sample Continued</vt:lpstr>
      <vt:lpstr>Our Clients / A Sample Continued- 2</vt:lpstr>
      <vt:lpstr>EPSDT = Medicaid For Children</vt:lpstr>
      <vt:lpstr>Early and Periodic Screening</vt:lpstr>
      <vt:lpstr>Diagnostic</vt:lpstr>
      <vt:lpstr>Treatment</vt:lpstr>
      <vt:lpstr>EPSDT Concepts</vt:lpstr>
      <vt:lpstr>EPSDT Concepts (Continued)</vt:lpstr>
      <vt:lpstr>Overview Alabama’s Community MH Services For Children/Adolescents</vt:lpstr>
      <vt:lpstr>Must Also Have As The Result Of A Serious Emotional Disturbance  </vt:lpstr>
      <vt:lpstr>Must Also Have As The Result Of A Serious Emotional Disturbance (Continued)</vt:lpstr>
      <vt:lpstr>Must Also Have As The Result Of A Serious Emotional Disturbance (Continued) - 2</vt:lpstr>
      <vt:lpstr>Compliance Issues / Our Contentions</vt:lpstr>
      <vt:lpstr>Compliance Issues / Our Contentions Continued</vt:lpstr>
      <vt:lpstr>A Path Forward</vt:lpstr>
      <vt:lpstr>Settlement Agreement</vt:lpstr>
      <vt:lpstr>Timeline</vt:lpstr>
      <vt:lpstr>Alabama Vision for System Change</vt:lpstr>
      <vt:lpstr>SED Services   (Community Mental Health Centers)</vt:lpstr>
      <vt:lpstr>Entry Points</vt:lpstr>
      <vt:lpstr>Care Coordination – Two Tiers</vt:lpstr>
      <vt:lpstr>Care Coordination – Two Tiers (Continued)</vt:lpstr>
      <vt:lpstr>Entry Points and HUB Services</vt:lpstr>
      <vt:lpstr>HICC Services</vt:lpstr>
      <vt:lpstr>ASD Services</vt:lpstr>
      <vt:lpstr>Olmstead Litigation </vt:lpstr>
      <vt:lpstr>Olmstead Litigation (Continued)</vt:lpstr>
      <vt:lpstr>Olmstead Litigation (Continued - 2)</vt:lpstr>
      <vt:lpstr>Olmstead Litigation (Continued - 3)</vt:lpstr>
      <vt:lpstr>Olmstead Litigation (Continued - 4)</vt:lpstr>
      <vt:lpstr>Olmstead Litigation (Continued - 5)</vt:lpstr>
      <vt:lpstr>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Prisoners with Disabilities:  An Overview</dc:title>
  <dc:creator>Philip Fornaci</dc:creator>
  <cp:lastModifiedBy>Jack Rosen</cp:lastModifiedBy>
  <cp:revision>137</cp:revision>
  <dcterms:created xsi:type="dcterms:W3CDTF">2022-01-18T14:00:13Z</dcterms:created>
  <dcterms:modified xsi:type="dcterms:W3CDTF">2023-05-19T14:56:06Z</dcterms:modified>
</cp:coreProperties>
</file>