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7" r:id="rId1"/>
  </p:sldMasterIdLst>
  <p:notesMasterIdLst>
    <p:notesMasterId r:id="rId75"/>
  </p:notesMasterIdLst>
  <p:handoutMasterIdLst>
    <p:handoutMasterId r:id="rId76"/>
  </p:handoutMasterIdLst>
  <p:sldIdLst>
    <p:sldId id="256" r:id="rId2"/>
    <p:sldId id="298" r:id="rId3"/>
    <p:sldId id="308" r:id="rId4"/>
    <p:sldId id="426" r:id="rId5"/>
    <p:sldId id="467" r:id="rId6"/>
    <p:sldId id="469" r:id="rId7"/>
    <p:sldId id="267" r:id="rId8"/>
    <p:sldId id="300" r:id="rId9"/>
    <p:sldId id="294" r:id="rId10"/>
    <p:sldId id="427" r:id="rId11"/>
    <p:sldId id="287" r:id="rId12"/>
    <p:sldId id="428" r:id="rId13"/>
    <p:sldId id="429" r:id="rId14"/>
    <p:sldId id="431" r:id="rId15"/>
    <p:sldId id="434" r:id="rId16"/>
    <p:sldId id="435" r:id="rId17"/>
    <p:sldId id="438" r:id="rId18"/>
    <p:sldId id="445" r:id="rId19"/>
    <p:sldId id="444" r:id="rId20"/>
    <p:sldId id="446" r:id="rId21"/>
    <p:sldId id="447" r:id="rId22"/>
    <p:sldId id="448" r:id="rId23"/>
    <p:sldId id="449" r:id="rId24"/>
    <p:sldId id="295" r:id="rId25"/>
    <p:sldId id="433" r:id="rId26"/>
    <p:sldId id="358" r:id="rId27"/>
    <p:sldId id="459" r:id="rId28"/>
    <p:sldId id="359" r:id="rId29"/>
    <p:sldId id="470" r:id="rId30"/>
    <p:sldId id="499" r:id="rId31"/>
    <p:sldId id="500" r:id="rId32"/>
    <p:sldId id="501" r:id="rId33"/>
    <p:sldId id="502" r:id="rId34"/>
    <p:sldId id="503" r:id="rId35"/>
    <p:sldId id="486" r:id="rId36"/>
    <p:sldId id="487" r:id="rId37"/>
    <p:sldId id="488" r:id="rId38"/>
    <p:sldId id="490" r:id="rId39"/>
    <p:sldId id="491" r:id="rId40"/>
    <p:sldId id="492" r:id="rId41"/>
    <p:sldId id="493" r:id="rId42"/>
    <p:sldId id="494" r:id="rId43"/>
    <p:sldId id="495" r:id="rId44"/>
    <p:sldId id="496" r:id="rId45"/>
    <p:sldId id="360" r:id="rId46"/>
    <p:sldId id="361" r:id="rId47"/>
    <p:sldId id="347" r:id="rId48"/>
    <p:sldId id="307" r:id="rId49"/>
    <p:sldId id="460" r:id="rId50"/>
    <p:sldId id="473" r:id="rId51"/>
    <p:sldId id="309" r:id="rId52"/>
    <p:sldId id="412" r:id="rId53"/>
    <p:sldId id="316" r:id="rId54"/>
    <p:sldId id="365" r:id="rId55"/>
    <p:sldId id="462" r:id="rId56"/>
    <p:sldId id="312" r:id="rId57"/>
    <p:sldId id="314" r:id="rId58"/>
    <p:sldId id="315" r:id="rId59"/>
    <p:sldId id="465" r:id="rId60"/>
    <p:sldId id="319" r:id="rId61"/>
    <p:sldId id="324" r:id="rId62"/>
    <p:sldId id="474" r:id="rId63"/>
    <p:sldId id="463" r:id="rId64"/>
    <p:sldId id="482" r:id="rId65"/>
    <p:sldId id="485" r:id="rId66"/>
    <p:sldId id="484" r:id="rId67"/>
    <p:sldId id="483" r:id="rId68"/>
    <p:sldId id="475" r:id="rId69"/>
    <p:sldId id="466" r:id="rId70"/>
    <p:sldId id="371" r:id="rId71"/>
    <p:sldId id="411" r:id="rId72"/>
    <p:sldId id="341" r:id="rId73"/>
    <p:sldId id="344" r:id="rId7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th Shiotani" initials="KS" lastIdx="3" clrIdx="0">
    <p:extLst>
      <p:ext uri="{19B8F6BF-5375-455C-9EA6-DF929625EA0E}">
        <p15:presenceInfo xmlns:p15="http://schemas.microsoft.com/office/powerpoint/2012/main" userId="S-1-5-21-2034462054-1582434928-4211639030-11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979" autoAdjust="0"/>
    <p:restoredTop sz="91769" autoAdjust="0"/>
  </p:normalViewPr>
  <p:slideViewPr>
    <p:cSldViewPr>
      <p:cViewPr varScale="1">
        <p:scale>
          <a:sx n="102" d="100"/>
          <a:sy n="102" d="100"/>
        </p:scale>
        <p:origin x="120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9" tIns="46585" rIns="93169" bIns="46585" numCol="1" anchor="t" anchorCtr="0" compatLnSpc="1">
            <a:prstTxWarp prst="textNoShape">
              <a:avLst/>
            </a:prstTxWarp>
          </a:bodyPr>
          <a:lstStyle>
            <a:lvl1pPr defTabSz="930275">
              <a:defRPr sz="1200"/>
            </a:lvl1pPr>
          </a:lstStyle>
          <a:p>
            <a:endParaRPr lang="en-US"/>
          </a:p>
        </p:txBody>
      </p:sp>
      <p:sp>
        <p:nvSpPr>
          <p:cNvPr id="96259"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69" tIns="46585" rIns="93169" bIns="46585" numCol="1" anchor="t" anchorCtr="0" compatLnSpc="1">
            <a:prstTxWarp prst="textNoShape">
              <a:avLst/>
            </a:prstTxWarp>
          </a:bodyPr>
          <a:lstStyle>
            <a:lvl1pPr algn="r" defTabSz="930275">
              <a:defRPr sz="1200"/>
            </a:lvl1pPr>
          </a:lstStyle>
          <a:p>
            <a:endParaRPr lang="en-US"/>
          </a:p>
        </p:txBody>
      </p:sp>
      <p:sp>
        <p:nvSpPr>
          <p:cNvPr id="96260"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69" tIns="46585" rIns="93169" bIns="46585" numCol="1" anchor="b" anchorCtr="0" compatLnSpc="1">
            <a:prstTxWarp prst="textNoShape">
              <a:avLst/>
            </a:prstTxWarp>
          </a:bodyPr>
          <a:lstStyle>
            <a:lvl1pPr defTabSz="930275">
              <a:defRPr sz="1200"/>
            </a:lvl1pPr>
          </a:lstStyle>
          <a:p>
            <a:endParaRPr lang="en-US"/>
          </a:p>
        </p:txBody>
      </p:sp>
      <p:sp>
        <p:nvSpPr>
          <p:cNvPr id="96261"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69" tIns="46585" rIns="93169" bIns="46585" numCol="1" anchor="b" anchorCtr="0" compatLnSpc="1">
            <a:prstTxWarp prst="textNoShape">
              <a:avLst/>
            </a:prstTxWarp>
          </a:bodyPr>
          <a:lstStyle>
            <a:lvl1pPr algn="r" defTabSz="930275">
              <a:defRPr sz="1200"/>
            </a:lvl1pPr>
          </a:lstStyle>
          <a:p>
            <a:fld id="{D75FA04A-17DF-4427-9959-A583C62130C5}" type="slidenum">
              <a:rPr lang="en-US"/>
              <a:pPr/>
              <a:t>‹#›</a:t>
            </a:fld>
            <a:endParaRPr lang="en-US"/>
          </a:p>
        </p:txBody>
      </p:sp>
    </p:spTree>
    <p:extLst>
      <p:ext uri="{BB962C8B-B14F-4D97-AF65-F5344CB8AC3E}">
        <p14:creationId xmlns:p14="http://schemas.microsoft.com/office/powerpoint/2010/main" val="3487373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9" tIns="46585" rIns="93169" bIns="46585" numCol="1" anchor="t" anchorCtr="0" compatLnSpc="1">
            <a:prstTxWarp prst="textNoShape">
              <a:avLst/>
            </a:prstTxWarp>
          </a:bodyPr>
          <a:lstStyle>
            <a:lvl1pPr defTabSz="930275">
              <a:defRPr sz="1200"/>
            </a:lvl1pPr>
          </a:lstStyle>
          <a:p>
            <a:endParaRPr lang="en-US"/>
          </a:p>
        </p:txBody>
      </p:sp>
      <p:sp>
        <p:nvSpPr>
          <p:cNvPr id="93187"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69" tIns="46585" rIns="93169" bIns="46585" numCol="1" anchor="t" anchorCtr="0" compatLnSpc="1">
            <a:prstTxWarp prst="textNoShape">
              <a:avLst/>
            </a:prstTxWarp>
          </a:bodyPr>
          <a:lstStyle>
            <a:lvl1pPr algn="r" defTabSz="930275">
              <a:defRPr sz="1200"/>
            </a:lvl1pPr>
          </a:lstStyle>
          <a:p>
            <a:endParaRPr lang="en-US"/>
          </a:p>
        </p:txBody>
      </p:sp>
      <p:sp>
        <p:nvSpPr>
          <p:cNvPr id="931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93189"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69" tIns="46585" rIns="93169" bIns="4658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3190"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69" tIns="46585" rIns="93169" bIns="46585" numCol="1" anchor="b" anchorCtr="0" compatLnSpc="1">
            <a:prstTxWarp prst="textNoShape">
              <a:avLst/>
            </a:prstTxWarp>
          </a:bodyPr>
          <a:lstStyle>
            <a:lvl1pPr defTabSz="930275">
              <a:defRPr sz="1200"/>
            </a:lvl1pPr>
          </a:lstStyle>
          <a:p>
            <a:endParaRPr lang="en-US"/>
          </a:p>
        </p:txBody>
      </p:sp>
      <p:sp>
        <p:nvSpPr>
          <p:cNvPr id="93191"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69" tIns="46585" rIns="93169" bIns="46585" numCol="1" anchor="b" anchorCtr="0" compatLnSpc="1">
            <a:prstTxWarp prst="textNoShape">
              <a:avLst/>
            </a:prstTxWarp>
          </a:bodyPr>
          <a:lstStyle>
            <a:lvl1pPr algn="r" defTabSz="930275">
              <a:defRPr sz="1200"/>
            </a:lvl1pPr>
          </a:lstStyle>
          <a:p>
            <a:fld id="{D05D3A21-28F3-4BA4-93E4-E31A7097CAD4}" type="slidenum">
              <a:rPr lang="en-US"/>
              <a:pPr/>
              <a:t>‹#›</a:t>
            </a:fld>
            <a:endParaRPr lang="en-US"/>
          </a:p>
        </p:txBody>
      </p:sp>
    </p:spTree>
    <p:extLst>
      <p:ext uri="{BB962C8B-B14F-4D97-AF65-F5344CB8AC3E}">
        <p14:creationId xmlns:p14="http://schemas.microsoft.com/office/powerpoint/2010/main" val="37415023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1</a:t>
            </a:fld>
            <a:endParaRPr lang="en-US"/>
          </a:p>
        </p:txBody>
      </p:sp>
    </p:spTree>
    <p:extLst>
      <p:ext uri="{BB962C8B-B14F-4D97-AF65-F5344CB8AC3E}">
        <p14:creationId xmlns:p14="http://schemas.microsoft.com/office/powerpoint/2010/main" val="3069041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10</a:t>
            </a:fld>
            <a:endParaRPr lang="en-US"/>
          </a:p>
        </p:txBody>
      </p:sp>
    </p:spTree>
    <p:extLst>
      <p:ext uri="{BB962C8B-B14F-4D97-AF65-F5344CB8AC3E}">
        <p14:creationId xmlns:p14="http://schemas.microsoft.com/office/powerpoint/2010/main" val="879598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11</a:t>
            </a:fld>
            <a:endParaRPr lang="en-US"/>
          </a:p>
        </p:txBody>
      </p:sp>
    </p:spTree>
    <p:extLst>
      <p:ext uri="{BB962C8B-B14F-4D97-AF65-F5344CB8AC3E}">
        <p14:creationId xmlns:p14="http://schemas.microsoft.com/office/powerpoint/2010/main" val="3598353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12</a:t>
            </a:fld>
            <a:endParaRPr lang="en-US"/>
          </a:p>
        </p:txBody>
      </p:sp>
    </p:spTree>
    <p:extLst>
      <p:ext uri="{BB962C8B-B14F-4D97-AF65-F5344CB8AC3E}">
        <p14:creationId xmlns:p14="http://schemas.microsoft.com/office/powerpoint/2010/main" val="1451382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13</a:t>
            </a:fld>
            <a:endParaRPr lang="en-US"/>
          </a:p>
        </p:txBody>
      </p:sp>
    </p:spTree>
    <p:extLst>
      <p:ext uri="{BB962C8B-B14F-4D97-AF65-F5344CB8AC3E}">
        <p14:creationId xmlns:p14="http://schemas.microsoft.com/office/powerpoint/2010/main" val="4175278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14</a:t>
            </a:fld>
            <a:endParaRPr lang="en-US"/>
          </a:p>
        </p:txBody>
      </p:sp>
    </p:spTree>
    <p:extLst>
      <p:ext uri="{BB962C8B-B14F-4D97-AF65-F5344CB8AC3E}">
        <p14:creationId xmlns:p14="http://schemas.microsoft.com/office/powerpoint/2010/main" val="4234708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possibly go back and forth on Examples</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15</a:t>
            </a:fld>
            <a:endParaRPr lang="en-US"/>
          </a:p>
        </p:txBody>
      </p:sp>
    </p:spTree>
    <p:extLst>
      <p:ext uri="{BB962C8B-B14F-4D97-AF65-F5344CB8AC3E}">
        <p14:creationId xmlns:p14="http://schemas.microsoft.com/office/powerpoint/2010/main" val="9035726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possibly go back and forth on Examples</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16</a:t>
            </a:fld>
            <a:endParaRPr lang="en-US"/>
          </a:p>
        </p:txBody>
      </p:sp>
    </p:spTree>
    <p:extLst>
      <p:ext uri="{BB962C8B-B14F-4D97-AF65-F5344CB8AC3E}">
        <p14:creationId xmlns:p14="http://schemas.microsoft.com/office/powerpoint/2010/main" val="2345195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possibly go back and forth on Examples</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17</a:t>
            </a:fld>
            <a:endParaRPr lang="en-US"/>
          </a:p>
        </p:txBody>
      </p:sp>
    </p:spTree>
    <p:extLst>
      <p:ext uri="{BB962C8B-B14F-4D97-AF65-F5344CB8AC3E}">
        <p14:creationId xmlns:p14="http://schemas.microsoft.com/office/powerpoint/2010/main" val="2873537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possibly go back and forth on Examples</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18</a:t>
            </a:fld>
            <a:endParaRPr lang="en-US"/>
          </a:p>
        </p:txBody>
      </p:sp>
    </p:spTree>
    <p:extLst>
      <p:ext uri="{BB962C8B-B14F-4D97-AF65-F5344CB8AC3E}">
        <p14:creationId xmlns:p14="http://schemas.microsoft.com/office/powerpoint/2010/main" val="1562849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a:t>
            </a:r>
            <a:r>
              <a:rPr lang="en-US" baseline="0" dirty="0"/>
              <a:t>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19</a:t>
            </a:fld>
            <a:endParaRPr lang="en-US"/>
          </a:p>
        </p:txBody>
      </p:sp>
    </p:spTree>
    <p:extLst>
      <p:ext uri="{BB962C8B-B14F-4D97-AF65-F5344CB8AC3E}">
        <p14:creationId xmlns:p14="http://schemas.microsoft.com/office/powerpoint/2010/main" val="286154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13BE34-362A-4560-B097-5A03D9052AEE}" type="slidenum">
              <a:rPr lang="en-US"/>
              <a:pPr/>
              <a:t>2</a:t>
            </a:fld>
            <a:endParaRPr lang="en-US"/>
          </a:p>
        </p:txBody>
      </p:sp>
      <p:sp>
        <p:nvSpPr>
          <p:cNvPr id="243714" name="Rectangle 1026"/>
          <p:cNvSpPr>
            <a:spLocks noGrp="1" noRot="1" noChangeAspect="1" noChangeArrowheads="1" noTextEdit="1"/>
          </p:cNvSpPr>
          <p:nvPr>
            <p:ph type="sldImg"/>
          </p:nvPr>
        </p:nvSpPr>
        <p:spPr>
          <a:ln/>
        </p:spPr>
      </p:sp>
      <p:sp>
        <p:nvSpPr>
          <p:cNvPr id="243715" name="Rectangle 1027"/>
          <p:cNvSpPr>
            <a:spLocks noGrp="1" noChangeArrowheads="1"/>
          </p:cNvSpPr>
          <p:nvPr>
            <p:ph type="body" idx="1"/>
          </p:nvPr>
        </p:nvSpPr>
        <p:spPr/>
        <p:txBody>
          <a:bodyPr/>
          <a:lstStyle/>
          <a:p>
            <a:r>
              <a:rPr lang="en-US" dirty="0"/>
              <a:t>KSS will do this Section</a:t>
            </a:r>
          </a:p>
        </p:txBody>
      </p:sp>
    </p:spTree>
    <p:extLst>
      <p:ext uri="{BB962C8B-B14F-4D97-AF65-F5344CB8AC3E}">
        <p14:creationId xmlns:p14="http://schemas.microsoft.com/office/powerpoint/2010/main" val="9144590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a:t>
            </a:r>
            <a:r>
              <a:rPr lang="en-US" baseline="0" dirty="0"/>
              <a:t>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20</a:t>
            </a:fld>
            <a:endParaRPr lang="en-US"/>
          </a:p>
        </p:txBody>
      </p:sp>
    </p:spTree>
    <p:extLst>
      <p:ext uri="{BB962C8B-B14F-4D97-AF65-F5344CB8AC3E}">
        <p14:creationId xmlns:p14="http://schemas.microsoft.com/office/powerpoint/2010/main" val="26557452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a:t>
            </a:r>
            <a:r>
              <a:rPr lang="en-US" baseline="0" dirty="0"/>
              <a:t>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21</a:t>
            </a:fld>
            <a:endParaRPr lang="en-US"/>
          </a:p>
        </p:txBody>
      </p:sp>
    </p:spTree>
    <p:extLst>
      <p:ext uri="{BB962C8B-B14F-4D97-AF65-F5344CB8AC3E}">
        <p14:creationId xmlns:p14="http://schemas.microsoft.com/office/powerpoint/2010/main" val="1291590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a:t>
            </a:r>
            <a:r>
              <a:rPr lang="en-US" baseline="0" dirty="0"/>
              <a:t>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22</a:t>
            </a:fld>
            <a:endParaRPr lang="en-US"/>
          </a:p>
        </p:txBody>
      </p:sp>
    </p:spTree>
    <p:extLst>
      <p:ext uri="{BB962C8B-B14F-4D97-AF65-F5344CB8AC3E}">
        <p14:creationId xmlns:p14="http://schemas.microsoft.com/office/powerpoint/2010/main" val="40052381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a:t>
            </a:r>
            <a:r>
              <a:rPr lang="en-US" baseline="0" dirty="0"/>
              <a:t>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23</a:t>
            </a:fld>
            <a:endParaRPr lang="en-US"/>
          </a:p>
        </p:txBody>
      </p:sp>
    </p:spTree>
    <p:extLst>
      <p:ext uri="{BB962C8B-B14F-4D97-AF65-F5344CB8AC3E}">
        <p14:creationId xmlns:p14="http://schemas.microsoft.com/office/powerpoint/2010/main" val="15072686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5BAEA2-38B3-46FB-AD69-9BCB03C78D38}" type="slidenum">
              <a:rPr lang="en-US"/>
              <a:pPr/>
              <a:t>24</a:t>
            </a:fld>
            <a:endParaRPr lang="en-US"/>
          </a:p>
        </p:txBody>
      </p:sp>
      <p:sp>
        <p:nvSpPr>
          <p:cNvPr id="244738" name="Rectangle 2050"/>
          <p:cNvSpPr>
            <a:spLocks noGrp="1" noRot="1" noChangeAspect="1" noChangeArrowheads="1" noTextEdit="1"/>
          </p:cNvSpPr>
          <p:nvPr>
            <p:ph type="sldImg"/>
          </p:nvPr>
        </p:nvSpPr>
        <p:spPr>
          <a:ln/>
        </p:spPr>
      </p:sp>
      <p:sp>
        <p:nvSpPr>
          <p:cNvPr id="244739" name="Rectangle 2051"/>
          <p:cNvSpPr>
            <a:spLocks noGrp="1" noChangeArrowheads="1"/>
          </p:cNvSpPr>
          <p:nvPr>
            <p:ph type="body" idx="1"/>
          </p:nvPr>
        </p:nvSpPr>
        <p:spPr/>
        <p:txBody>
          <a:bodyPr/>
          <a:lstStyle/>
          <a:p>
            <a:r>
              <a:rPr lang="en-US" dirty="0"/>
              <a:t>KSS will</a:t>
            </a:r>
            <a:r>
              <a:rPr lang="en-US" baseline="0" dirty="0"/>
              <a:t> do this Section</a:t>
            </a:r>
            <a:endParaRPr lang="en-US" dirty="0"/>
          </a:p>
        </p:txBody>
      </p:sp>
    </p:spTree>
    <p:extLst>
      <p:ext uri="{BB962C8B-B14F-4D97-AF65-F5344CB8AC3E}">
        <p14:creationId xmlns:p14="http://schemas.microsoft.com/office/powerpoint/2010/main" val="25313861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a:t>
            </a:r>
            <a:r>
              <a:rPr lang="en-US" baseline="0" dirty="0"/>
              <a:t> do this Slide</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25</a:t>
            </a:fld>
            <a:endParaRPr lang="en-US"/>
          </a:p>
        </p:txBody>
      </p:sp>
    </p:spTree>
    <p:extLst>
      <p:ext uri="{BB962C8B-B14F-4D97-AF65-F5344CB8AC3E}">
        <p14:creationId xmlns:p14="http://schemas.microsoft.com/office/powerpoint/2010/main" val="29875026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r>
              <a:rPr lang="en-US" baseline="0" dirty="0"/>
              <a:t> will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26</a:t>
            </a:fld>
            <a:endParaRPr lang="en-US"/>
          </a:p>
        </p:txBody>
      </p:sp>
    </p:spTree>
    <p:extLst>
      <p:ext uri="{BB962C8B-B14F-4D97-AF65-F5344CB8AC3E}">
        <p14:creationId xmlns:p14="http://schemas.microsoft.com/office/powerpoint/2010/main" val="15084593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r>
              <a:rPr lang="en-US" baseline="0" dirty="0"/>
              <a:t> will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27</a:t>
            </a:fld>
            <a:endParaRPr lang="en-US"/>
          </a:p>
        </p:txBody>
      </p:sp>
    </p:spTree>
    <p:extLst>
      <p:ext uri="{BB962C8B-B14F-4D97-AF65-F5344CB8AC3E}">
        <p14:creationId xmlns:p14="http://schemas.microsoft.com/office/powerpoint/2010/main" val="27775848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r>
              <a:rPr lang="en-US" baseline="0" dirty="0"/>
              <a:t> will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28</a:t>
            </a:fld>
            <a:endParaRPr lang="en-US"/>
          </a:p>
        </p:txBody>
      </p:sp>
    </p:spTree>
    <p:extLst>
      <p:ext uri="{BB962C8B-B14F-4D97-AF65-F5344CB8AC3E}">
        <p14:creationId xmlns:p14="http://schemas.microsoft.com/office/powerpoint/2010/main" val="40861431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r>
              <a:rPr lang="en-US" baseline="0" dirty="0"/>
              <a:t> will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29</a:t>
            </a:fld>
            <a:endParaRPr lang="en-US"/>
          </a:p>
        </p:txBody>
      </p:sp>
    </p:spTree>
    <p:extLst>
      <p:ext uri="{BB962C8B-B14F-4D97-AF65-F5344CB8AC3E}">
        <p14:creationId xmlns:p14="http://schemas.microsoft.com/office/powerpoint/2010/main" val="512034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3</a:t>
            </a:fld>
            <a:endParaRPr lang="en-US"/>
          </a:p>
        </p:txBody>
      </p:sp>
    </p:spTree>
    <p:extLst>
      <p:ext uri="{BB962C8B-B14F-4D97-AF65-F5344CB8AC3E}">
        <p14:creationId xmlns:p14="http://schemas.microsoft.com/office/powerpoint/2010/main" val="35341671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r>
              <a:rPr lang="en-US" baseline="0" dirty="0"/>
              <a:t> will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30</a:t>
            </a:fld>
            <a:endParaRPr lang="en-US"/>
          </a:p>
        </p:txBody>
      </p:sp>
    </p:spTree>
    <p:extLst>
      <p:ext uri="{BB962C8B-B14F-4D97-AF65-F5344CB8AC3E}">
        <p14:creationId xmlns:p14="http://schemas.microsoft.com/office/powerpoint/2010/main" val="35792993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r>
              <a:rPr lang="en-US" baseline="0" dirty="0"/>
              <a:t> will do this Section and KSS might chime in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31</a:t>
            </a:fld>
            <a:endParaRPr lang="en-US"/>
          </a:p>
        </p:txBody>
      </p:sp>
    </p:spTree>
    <p:extLst>
      <p:ext uri="{BB962C8B-B14F-4D97-AF65-F5344CB8AC3E}">
        <p14:creationId xmlns:p14="http://schemas.microsoft.com/office/powerpoint/2010/main" val="8681199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r>
              <a:rPr lang="en-US" baseline="0" dirty="0"/>
              <a:t> will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32</a:t>
            </a:fld>
            <a:endParaRPr lang="en-US"/>
          </a:p>
        </p:txBody>
      </p:sp>
    </p:spTree>
    <p:extLst>
      <p:ext uri="{BB962C8B-B14F-4D97-AF65-F5344CB8AC3E}">
        <p14:creationId xmlns:p14="http://schemas.microsoft.com/office/powerpoint/2010/main" val="11313491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r>
              <a:rPr lang="en-US" baseline="0" dirty="0"/>
              <a:t> will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33</a:t>
            </a:fld>
            <a:endParaRPr lang="en-US"/>
          </a:p>
        </p:txBody>
      </p:sp>
    </p:spTree>
    <p:extLst>
      <p:ext uri="{BB962C8B-B14F-4D97-AF65-F5344CB8AC3E}">
        <p14:creationId xmlns:p14="http://schemas.microsoft.com/office/powerpoint/2010/main" val="4516877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r>
              <a:rPr lang="en-US" baseline="0" dirty="0"/>
              <a:t> will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34</a:t>
            </a:fld>
            <a:endParaRPr lang="en-US"/>
          </a:p>
        </p:txBody>
      </p:sp>
    </p:spTree>
    <p:extLst>
      <p:ext uri="{BB962C8B-B14F-4D97-AF65-F5344CB8AC3E}">
        <p14:creationId xmlns:p14="http://schemas.microsoft.com/office/powerpoint/2010/main" val="37735917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35</a:t>
            </a:fld>
            <a:endParaRPr lang="en-US"/>
          </a:p>
        </p:txBody>
      </p:sp>
    </p:spTree>
    <p:extLst>
      <p:ext uri="{BB962C8B-B14F-4D97-AF65-F5344CB8AC3E}">
        <p14:creationId xmlns:p14="http://schemas.microsoft.com/office/powerpoint/2010/main" val="19652729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36</a:t>
            </a:fld>
            <a:endParaRPr lang="en-US"/>
          </a:p>
        </p:txBody>
      </p:sp>
    </p:spTree>
    <p:extLst>
      <p:ext uri="{BB962C8B-B14F-4D97-AF65-F5344CB8AC3E}">
        <p14:creationId xmlns:p14="http://schemas.microsoft.com/office/powerpoint/2010/main" val="140452645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37</a:t>
            </a:fld>
            <a:endParaRPr lang="en-US"/>
          </a:p>
        </p:txBody>
      </p:sp>
    </p:spTree>
    <p:extLst>
      <p:ext uri="{BB962C8B-B14F-4D97-AF65-F5344CB8AC3E}">
        <p14:creationId xmlns:p14="http://schemas.microsoft.com/office/powerpoint/2010/main" val="334859512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38</a:t>
            </a:fld>
            <a:endParaRPr lang="en-US"/>
          </a:p>
        </p:txBody>
      </p:sp>
    </p:spTree>
    <p:extLst>
      <p:ext uri="{BB962C8B-B14F-4D97-AF65-F5344CB8AC3E}">
        <p14:creationId xmlns:p14="http://schemas.microsoft.com/office/powerpoint/2010/main" val="33574330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39</a:t>
            </a:fld>
            <a:endParaRPr lang="en-US"/>
          </a:p>
        </p:txBody>
      </p:sp>
    </p:spTree>
    <p:extLst>
      <p:ext uri="{BB962C8B-B14F-4D97-AF65-F5344CB8AC3E}">
        <p14:creationId xmlns:p14="http://schemas.microsoft.com/office/powerpoint/2010/main" val="1636154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a:t>
            </a:r>
          </a:p>
        </p:txBody>
      </p:sp>
      <p:sp>
        <p:nvSpPr>
          <p:cNvPr id="4" name="Slide Number Placeholder 3"/>
          <p:cNvSpPr>
            <a:spLocks noGrp="1"/>
          </p:cNvSpPr>
          <p:nvPr>
            <p:ph type="sldNum" sz="quarter" idx="10"/>
          </p:nvPr>
        </p:nvSpPr>
        <p:spPr/>
        <p:txBody>
          <a:bodyPr/>
          <a:lstStyle/>
          <a:p>
            <a:fld id="{D05D3A21-28F3-4BA4-93E4-E31A7097CAD4}" type="slidenum">
              <a:rPr lang="en-US" smtClean="0"/>
              <a:pPr/>
              <a:t>4</a:t>
            </a:fld>
            <a:endParaRPr lang="en-US"/>
          </a:p>
        </p:txBody>
      </p:sp>
    </p:spTree>
    <p:extLst>
      <p:ext uri="{BB962C8B-B14F-4D97-AF65-F5344CB8AC3E}">
        <p14:creationId xmlns:p14="http://schemas.microsoft.com/office/powerpoint/2010/main" val="38597096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40</a:t>
            </a:fld>
            <a:endParaRPr lang="en-US"/>
          </a:p>
        </p:txBody>
      </p:sp>
    </p:spTree>
    <p:extLst>
      <p:ext uri="{BB962C8B-B14F-4D97-AF65-F5344CB8AC3E}">
        <p14:creationId xmlns:p14="http://schemas.microsoft.com/office/powerpoint/2010/main" val="12418307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slide-Section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41</a:t>
            </a:fld>
            <a:endParaRPr lang="en-US"/>
          </a:p>
        </p:txBody>
      </p:sp>
    </p:spTree>
    <p:extLst>
      <p:ext uri="{BB962C8B-B14F-4D97-AF65-F5344CB8AC3E}">
        <p14:creationId xmlns:p14="http://schemas.microsoft.com/office/powerpoint/2010/main" val="248330520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42</a:t>
            </a:fld>
            <a:endParaRPr lang="en-US"/>
          </a:p>
        </p:txBody>
      </p:sp>
    </p:spTree>
    <p:extLst>
      <p:ext uri="{BB962C8B-B14F-4D97-AF65-F5344CB8AC3E}">
        <p14:creationId xmlns:p14="http://schemas.microsoft.com/office/powerpoint/2010/main" val="41731994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43</a:t>
            </a:fld>
            <a:endParaRPr lang="en-US"/>
          </a:p>
        </p:txBody>
      </p:sp>
    </p:spTree>
    <p:extLst>
      <p:ext uri="{BB962C8B-B14F-4D97-AF65-F5344CB8AC3E}">
        <p14:creationId xmlns:p14="http://schemas.microsoft.com/office/powerpoint/2010/main" val="3435866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44</a:t>
            </a:fld>
            <a:endParaRPr lang="en-US"/>
          </a:p>
        </p:txBody>
      </p:sp>
    </p:spTree>
    <p:extLst>
      <p:ext uri="{BB962C8B-B14F-4D97-AF65-F5344CB8AC3E}">
        <p14:creationId xmlns:p14="http://schemas.microsoft.com/office/powerpoint/2010/main" val="374074637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r>
              <a:rPr lang="en-US" baseline="0" dirty="0"/>
              <a:t> will do this Section</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45</a:t>
            </a:fld>
            <a:endParaRPr lang="en-US"/>
          </a:p>
        </p:txBody>
      </p:sp>
    </p:spTree>
    <p:extLst>
      <p:ext uri="{BB962C8B-B14F-4D97-AF65-F5344CB8AC3E}">
        <p14:creationId xmlns:p14="http://schemas.microsoft.com/office/powerpoint/2010/main" val="346495077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r>
              <a:rPr lang="en-US" baseline="0" dirty="0"/>
              <a:t> will do</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46</a:t>
            </a:fld>
            <a:endParaRPr lang="en-US"/>
          </a:p>
        </p:txBody>
      </p:sp>
    </p:spTree>
    <p:extLst>
      <p:ext uri="{BB962C8B-B14F-4D97-AF65-F5344CB8AC3E}">
        <p14:creationId xmlns:p14="http://schemas.microsoft.com/office/powerpoint/2010/main" val="297225484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47</a:t>
            </a:fld>
            <a:endParaRPr lang="en-US"/>
          </a:p>
        </p:txBody>
      </p:sp>
    </p:spTree>
    <p:extLst>
      <p:ext uri="{BB962C8B-B14F-4D97-AF65-F5344CB8AC3E}">
        <p14:creationId xmlns:p14="http://schemas.microsoft.com/office/powerpoint/2010/main" val="22735289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48</a:t>
            </a:fld>
            <a:endParaRPr lang="en-US"/>
          </a:p>
        </p:txBody>
      </p:sp>
    </p:spTree>
    <p:extLst>
      <p:ext uri="{BB962C8B-B14F-4D97-AF65-F5344CB8AC3E}">
        <p14:creationId xmlns:p14="http://schemas.microsoft.com/office/powerpoint/2010/main" val="206447356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49</a:t>
            </a:fld>
            <a:endParaRPr lang="en-US"/>
          </a:p>
        </p:txBody>
      </p:sp>
    </p:spTree>
    <p:extLst>
      <p:ext uri="{BB962C8B-B14F-4D97-AF65-F5344CB8AC3E}">
        <p14:creationId xmlns:p14="http://schemas.microsoft.com/office/powerpoint/2010/main" val="2254646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5</a:t>
            </a:fld>
            <a:endParaRPr lang="en-US"/>
          </a:p>
        </p:txBody>
      </p:sp>
    </p:spTree>
    <p:extLst>
      <p:ext uri="{BB962C8B-B14F-4D97-AF65-F5344CB8AC3E}">
        <p14:creationId xmlns:p14="http://schemas.microsoft.com/office/powerpoint/2010/main" val="31648167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50</a:t>
            </a:fld>
            <a:endParaRPr lang="en-US"/>
          </a:p>
        </p:txBody>
      </p:sp>
    </p:spTree>
    <p:extLst>
      <p:ext uri="{BB962C8B-B14F-4D97-AF65-F5344CB8AC3E}">
        <p14:creationId xmlns:p14="http://schemas.microsoft.com/office/powerpoint/2010/main" val="294647533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51</a:t>
            </a:fld>
            <a:endParaRPr lang="en-US"/>
          </a:p>
        </p:txBody>
      </p:sp>
    </p:spTree>
    <p:extLst>
      <p:ext uri="{BB962C8B-B14F-4D97-AF65-F5344CB8AC3E}">
        <p14:creationId xmlns:p14="http://schemas.microsoft.com/office/powerpoint/2010/main" val="100450107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52</a:t>
            </a:fld>
            <a:endParaRPr lang="en-US"/>
          </a:p>
        </p:txBody>
      </p:sp>
    </p:spTree>
    <p:extLst>
      <p:ext uri="{BB962C8B-B14F-4D97-AF65-F5344CB8AC3E}">
        <p14:creationId xmlns:p14="http://schemas.microsoft.com/office/powerpoint/2010/main" val="280937148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4C5318-450F-4B7A-8173-74D274DB95A6}" type="slidenum">
              <a:rPr lang="en-US"/>
              <a:pPr/>
              <a:t>53</a:t>
            </a:fld>
            <a:endParaRPr lang="en-US"/>
          </a:p>
        </p:txBody>
      </p:sp>
      <p:sp>
        <p:nvSpPr>
          <p:cNvPr id="257026" name="Rectangle 2"/>
          <p:cNvSpPr>
            <a:spLocks noGrp="1" noRot="1" noChangeAspect="1" noChangeArrowheads="1" noTextEdit="1"/>
          </p:cNvSpPr>
          <p:nvPr>
            <p:ph type="sldImg"/>
          </p:nvPr>
        </p:nvSpPr>
        <p:spPr>
          <a:ln/>
        </p:spPr>
      </p:sp>
      <p:sp>
        <p:nvSpPr>
          <p:cNvPr id="257027" name="Rectangle 3"/>
          <p:cNvSpPr>
            <a:spLocks noGrp="1" noChangeArrowheads="1"/>
          </p:cNvSpPr>
          <p:nvPr>
            <p:ph type="body" idx="1"/>
          </p:nvPr>
        </p:nvSpPr>
        <p:spPr/>
        <p:txBody>
          <a:bodyPr/>
          <a:lstStyle/>
          <a:p>
            <a:r>
              <a:rPr lang="en-US" dirty="0"/>
              <a:t> KSS &amp; Cynthia</a:t>
            </a:r>
            <a:r>
              <a:rPr lang="en-US" baseline="0" dirty="0"/>
              <a:t> will go back &amp; forth, specifics sections TBD</a:t>
            </a:r>
            <a:endParaRPr lang="en-US" dirty="0"/>
          </a:p>
        </p:txBody>
      </p:sp>
    </p:spTree>
    <p:extLst>
      <p:ext uri="{BB962C8B-B14F-4D97-AF65-F5344CB8AC3E}">
        <p14:creationId xmlns:p14="http://schemas.microsoft.com/office/powerpoint/2010/main" val="349200298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54</a:t>
            </a:fld>
            <a:endParaRPr lang="en-US"/>
          </a:p>
        </p:txBody>
      </p:sp>
    </p:spTree>
    <p:extLst>
      <p:ext uri="{BB962C8B-B14F-4D97-AF65-F5344CB8AC3E}">
        <p14:creationId xmlns:p14="http://schemas.microsoft.com/office/powerpoint/2010/main" val="314360854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BUT THIS ONE KSS</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55</a:t>
            </a:fld>
            <a:endParaRPr lang="en-US"/>
          </a:p>
        </p:txBody>
      </p:sp>
    </p:spTree>
    <p:extLst>
      <p:ext uri="{BB962C8B-B14F-4D97-AF65-F5344CB8AC3E}">
        <p14:creationId xmlns:p14="http://schemas.microsoft.com/office/powerpoint/2010/main" val="376843305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56</a:t>
            </a:fld>
            <a:endParaRPr lang="en-US"/>
          </a:p>
        </p:txBody>
      </p:sp>
    </p:spTree>
    <p:extLst>
      <p:ext uri="{BB962C8B-B14F-4D97-AF65-F5344CB8AC3E}">
        <p14:creationId xmlns:p14="http://schemas.microsoft.com/office/powerpoint/2010/main" val="199594656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57</a:t>
            </a:fld>
            <a:endParaRPr lang="en-US"/>
          </a:p>
        </p:txBody>
      </p:sp>
    </p:spTree>
    <p:extLst>
      <p:ext uri="{BB962C8B-B14F-4D97-AF65-F5344CB8AC3E}">
        <p14:creationId xmlns:p14="http://schemas.microsoft.com/office/powerpoint/2010/main" val="37279728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58</a:t>
            </a:fld>
            <a:endParaRPr lang="en-US"/>
          </a:p>
        </p:txBody>
      </p:sp>
    </p:spTree>
    <p:extLst>
      <p:ext uri="{BB962C8B-B14F-4D97-AF65-F5344CB8AC3E}">
        <p14:creationId xmlns:p14="http://schemas.microsoft.com/office/powerpoint/2010/main" val="105840778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59</a:t>
            </a:fld>
            <a:endParaRPr lang="en-US"/>
          </a:p>
        </p:txBody>
      </p:sp>
    </p:spTree>
    <p:extLst>
      <p:ext uri="{BB962C8B-B14F-4D97-AF65-F5344CB8AC3E}">
        <p14:creationId xmlns:p14="http://schemas.microsoft.com/office/powerpoint/2010/main" val="140631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6</a:t>
            </a:fld>
            <a:endParaRPr lang="en-US"/>
          </a:p>
        </p:txBody>
      </p:sp>
    </p:spTree>
    <p:extLst>
      <p:ext uri="{BB962C8B-B14F-4D97-AF65-F5344CB8AC3E}">
        <p14:creationId xmlns:p14="http://schemas.microsoft.com/office/powerpoint/2010/main" val="103550820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60</a:t>
            </a:fld>
            <a:endParaRPr lang="en-US"/>
          </a:p>
        </p:txBody>
      </p:sp>
    </p:spTree>
    <p:extLst>
      <p:ext uri="{BB962C8B-B14F-4D97-AF65-F5344CB8AC3E}">
        <p14:creationId xmlns:p14="http://schemas.microsoft.com/office/powerpoint/2010/main" val="26576729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3AA438-E20B-458C-9FC7-E95DBCFB9681}" type="slidenum">
              <a:rPr lang="en-US"/>
              <a:pPr/>
              <a:t>61</a:t>
            </a:fld>
            <a:endParaRPr lang="en-US"/>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r>
              <a:rPr lang="en-US" dirty="0"/>
              <a:t>KSS &amp; Cynthia</a:t>
            </a:r>
            <a:r>
              <a:rPr lang="en-US" baseline="0" dirty="0"/>
              <a:t> will go back &amp; forth, specifics sections TBD</a:t>
            </a:r>
            <a:endParaRPr lang="en-US" dirty="0"/>
          </a:p>
        </p:txBody>
      </p:sp>
    </p:spTree>
    <p:extLst>
      <p:ext uri="{BB962C8B-B14F-4D97-AF65-F5344CB8AC3E}">
        <p14:creationId xmlns:p14="http://schemas.microsoft.com/office/powerpoint/2010/main" val="406561450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62</a:t>
            </a:fld>
            <a:endParaRPr lang="en-US"/>
          </a:p>
        </p:txBody>
      </p:sp>
    </p:spTree>
    <p:extLst>
      <p:ext uri="{BB962C8B-B14F-4D97-AF65-F5344CB8AC3E}">
        <p14:creationId xmlns:p14="http://schemas.microsoft.com/office/powerpoint/2010/main" val="162479633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 sections KSS PROBABLY WILL DO THIS</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63</a:t>
            </a:fld>
            <a:endParaRPr lang="en-US"/>
          </a:p>
        </p:txBody>
      </p:sp>
    </p:spTree>
    <p:extLst>
      <p:ext uri="{BB962C8B-B14F-4D97-AF65-F5344CB8AC3E}">
        <p14:creationId xmlns:p14="http://schemas.microsoft.com/office/powerpoint/2010/main" val="271486090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&amp; Cynthia</a:t>
            </a:r>
            <a:r>
              <a:rPr lang="en-US" baseline="0" dirty="0"/>
              <a:t> will go back &amp; forth, specifics sections TBD KSS PROBABLY DO THIS</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64</a:t>
            </a:fld>
            <a:endParaRPr lang="en-US"/>
          </a:p>
        </p:txBody>
      </p:sp>
    </p:spTree>
    <p:extLst>
      <p:ext uri="{BB962C8B-B14F-4D97-AF65-F5344CB8AC3E}">
        <p14:creationId xmlns:p14="http://schemas.microsoft.com/office/powerpoint/2010/main" val="273218283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421E512-E56D-48F5-A5A6-A182AEC50AC2}" type="slidenum">
              <a:rPr lang="en-US" altLang="en-US" smtClean="0"/>
              <a:pPr>
                <a:spcBef>
                  <a:spcPct val="0"/>
                </a:spcBef>
              </a:pPr>
              <a:t>65</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aseline="0" dirty="0"/>
              <a:t>AMY will do this slide</a:t>
            </a:r>
            <a:endParaRPr lang="en-US" altLang="en-US" dirty="0">
              <a:latin typeface="Arial" panose="020B0604020202020204" pitchFamily="34" charset="0"/>
            </a:endParaRPr>
          </a:p>
        </p:txBody>
      </p:sp>
    </p:spTree>
    <p:extLst>
      <p:ext uri="{BB962C8B-B14F-4D97-AF65-F5344CB8AC3E}">
        <p14:creationId xmlns:p14="http://schemas.microsoft.com/office/powerpoint/2010/main" val="311510574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baseline="0" dirty="0"/>
              <a:t>AMY will do this slide</a:t>
            </a:r>
            <a:endParaRPr lang="en-US" dirty="0"/>
          </a:p>
          <a:p>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66</a:t>
            </a:fld>
            <a:endParaRPr lang="en-US"/>
          </a:p>
        </p:txBody>
      </p:sp>
    </p:spTree>
    <p:extLst>
      <p:ext uri="{BB962C8B-B14F-4D97-AF65-F5344CB8AC3E}">
        <p14:creationId xmlns:p14="http://schemas.microsoft.com/office/powerpoint/2010/main" val="115985463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AMY will do this slide</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67</a:t>
            </a:fld>
            <a:endParaRPr lang="en-US"/>
          </a:p>
        </p:txBody>
      </p:sp>
    </p:spTree>
    <p:extLst>
      <p:ext uri="{BB962C8B-B14F-4D97-AF65-F5344CB8AC3E}">
        <p14:creationId xmlns:p14="http://schemas.microsoft.com/office/powerpoint/2010/main" val="107730936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KSS &amp; Cynthia</a:t>
            </a:r>
            <a:r>
              <a:rPr lang="en-US" baseline="0" dirty="0"/>
              <a:t> will go back &amp; forth, specifics sections TBD</a:t>
            </a:r>
            <a:endParaRPr lang="en-US" dirty="0"/>
          </a:p>
          <a:p>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68</a:t>
            </a:fld>
            <a:endParaRPr lang="en-US"/>
          </a:p>
        </p:txBody>
      </p:sp>
    </p:spTree>
    <p:extLst>
      <p:ext uri="{BB962C8B-B14F-4D97-AF65-F5344CB8AC3E}">
        <p14:creationId xmlns:p14="http://schemas.microsoft.com/office/powerpoint/2010/main" val="346433747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KSS &amp; Cynthia</a:t>
            </a:r>
            <a:r>
              <a:rPr lang="en-US" baseline="0" dirty="0"/>
              <a:t> will go back &amp; forth, specifics sections TBD</a:t>
            </a:r>
            <a:endParaRPr lang="en-US" dirty="0"/>
          </a:p>
          <a:p>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69</a:t>
            </a:fld>
            <a:endParaRPr lang="en-US"/>
          </a:p>
        </p:txBody>
      </p:sp>
    </p:spTree>
    <p:extLst>
      <p:ext uri="{BB962C8B-B14F-4D97-AF65-F5344CB8AC3E}">
        <p14:creationId xmlns:p14="http://schemas.microsoft.com/office/powerpoint/2010/main" val="1497146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FFB8FF-DA4B-4C00-B837-0DE35374B5AC}" type="slidenum">
              <a:rPr lang="en-US"/>
              <a:pPr/>
              <a:t>7</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r>
              <a:rPr lang="en-US" dirty="0"/>
              <a:t>KSS will do this Section</a:t>
            </a:r>
          </a:p>
          <a:p>
            <a:endParaRPr lang="en-US" dirty="0"/>
          </a:p>
          <a:p>
            <a:r>
              <a:rPr lang="en-US" dirty="0"/>
              <a:t>42 U.S.C. 12101(b)(1)(2)</a:t>
            </a:r>
          </a:p>
        </p:txBody>
      </p:sp>
    </p:spTree>
    <p:extLst>
      <p:ext uri="{BB962C8B-B14F-4D97-AF65-F5344CB8AC3E}">
        <p14:creationId xmlns:p14="http://schemas.microsoft.com/office/powerpoint/2010/main" val="248891139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70</a:t>
            </a:fld>
            <a:endParaRPr lang="en-US"/>
          </a:p>
        </p:txBody>
      </p:sp>
    </p:spTree>
    <p:extLst>
      <p:ext uri="{BB962C8B-B14F-4D97-AF65-F5344CB8AC3E}">
        <p14:creationId xmlns:p14="http://schemas.microsoft.com/office/powerpoint/2010/main" val="422421805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71</a:t>
            </a:fld>
            <a:endParaRPr lang="en-US"/>
          </a:p>
        </p:txBody>
      </p:sp>
    </p:spTree>
    <p:extLst>
      <p:ext uri="{BB962C8B-B14F-4D97-AF65-F5344CB8AC3E}">
        <p14:creationId xmlns:p14="http://schemas.microsoft.com/office/powerpoint/2010/main" val="82406158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Ken</a:t>
            </a:r>
            <a:r>
              <a:rPr lang="en-US" baseline="0" dirty="0"/>
              <a:t> will do this slide</a:t>
            </a:r>
            <a:endParaRPr lang="en-US" dirty="0"/>
          </a:p>
        </p:txBody>
      </p:sp>
      <p:sp>
        <p:nvSpPr>
          <p:cNvPr id="4" name="Slide Number Placeholder 3"/>
          <p:cNvSpPr>
            <a:spLocks noGrp="1"/>
          </p:cNvSpPr>
          <p:nvPr>
            <p:ph type="sldNum" sz="quarter" idx="10"/>
          </p:nvPr>
        </p:nvSpPr>
        <p:spPr/>
        <p:txBody>
          <a:bodyPr/>
          <a:lstStyle/>
          <a:p>
            <a:fld id="{D05D3A21-28F3-4BA4-93E4-E31A7097CAD4}" type="slidenum">
              <a:rPr lang="en-US" smtClean="0"/>
              <a:pPr/>
              <a:t>72</a:t>
            </a:fld>
            <a:endParaRPr lang="en-US"/>
          </a:p>
        </p:txBody>
      </p:sp>
    </p:spTree>
    <p:extLst>
      <p:ext uri="{BB962C8B-B14F-4D97-AF65-F5344CB8AC3E}">
        <p14:creationId xmlns:p14="http://schemas.microsoft.com/office/powerpoint/2010/main" val="355946761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r>
              <a:rPr lang="en-US" baseline="0" dirty="0"/>
              <a:t> &amp; Amy </a:t>
            </a:r>
            <a:r>
              <a:rPr lang="en-US" baseline="0"/>
              <a:t>do wrap up </a:t>
            </a:r>
            <a:endParaRPr lang="en-US"/>
          </a:p>
        </p:txBody>
      </p:sp>
      <p:sp>
        <p:nvSpPr>
          <p:cNvPr id="4" name="Slide Number Placeholder 3"/>
          <p:cNvSpPr>
            <a:spLocks noGrp="1"/>
          </p:cNvSpPr>
          <p:nvPr>
            <p:ph type="sldNum" sz="quarter" idx="10"/>
          </p:nvPr>
        </p:nvSpPr>
        <p:spPr/>
        <p:txBody>
          <a:bodyPr/>
          <a:lstStyle/>
          <a:p>
            <a:fld id="{D05D3A21-28F3-4BA4-93E4-E31A7097CAD4}" type="slidenum">
              <a:rPr lang="en-US" smtClean="0"/>
              <a:pPr/>
              <a:t>73</a:t>
            </a:fld>
            <a:endParaRPr lang="en-US"/>
          </a:p>
        </p:txBody>
      </p:sp>
    </p:spTree>
    <p:extLst>
      <p:ext uri="{BB962C8B-B14F-4D97-AF65-F5344CB8AC3E}">
        <p14:creationId xmlns:p14="http://schemas.microsoft.com/office/powerpoint/2010/main" val="928720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8</a:t>
            </a:fld>
            <a:endParaRPr lang="en-US"/>
          </a:p>
        </p:txBody>
      </p:sp>
    </p:spTree>
    <p:extLst>
      <p:ext uri="{BB962C8B-B14F-4D97-AF65-F5344CB8AC3E}">
        <p14:creationId xmlns:p14="http://schemas.microsoft.com/office/powerpoint/2010/main" val="1831097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KSS will do this Section</a:t>
            </a:r>
          </a:p>
        </p:txBody>
      </p:sp>
      <p:sp>
        <p:nvSpPr>
          <p:cNvPr id="4" name="Slide Number Placeholder 3"/>
          <p:cNvSpPr>
            <a:spLocks noGrp="1"/>
          </p:cNvSpPr>
          <p:nvPr>
            <p:ph type="sldNum" sz="quarter" idx="10"/>
          </p:nvPr>
        </p:nvSpPr>
        <p:spPr/>
        <p:txBody>
          <a:bodyPr/>
          <a:lstStyle/>
          <a:p>
            <a:fld id="{D05D3A21-28F3-4BA4-93E4-E31A7097CAD4}" type="slidenum">
              <a:rPr lang="en-US" smtClean="0"/>
              <a:pPr/>
              <a:t>9</a:t>
            </a:fld>
            <a:endParaRPr lang="en-US"/>
          </a:p>
        </p:txBody>
      </p:sp>
    </p:spTree>
    <p:extLst>
      <p:ext uri="{BB962C8B-B14F-4D97-AF65-F5344CB8AC3E}">
        <p14:creationId xmlns:p14="http://schemas.microsoft.com/office/powerpoint/2010/main" val="2453860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0" y="0"/>
            <a:ext cx="4572000" cy="6858000"/>
          </a:xfrm>
          <a:prstGeom prst="rect">
            <a:avLst/>
          </a:prstGeom>
          <a:solidFill>
            <a:schemeClr val="accent1"/>
          </a:solidFill>
          <a:ln w="9525">
            <a:noFill/>
            <a:miter lim="800000"/>
            <a:headEnd/>
            <a:tailEnd/>
          </a:ln>
          <a:effectLst/>
        </p:spPr>
        <p:txBody>
          <a:bodyPr wrap="none" anchor="ctr"/>
          <a:lstStyle/>
          <a:p>
            <a:pPr algn="ctr"/>
            <a:endParaRPr kumimoji="1" lang="en-US"/>
          </a:p>
        </p:txBody>
      </p:sp>
      <p:sp>
        <p:nvSpPr>
          <p:cNvPr id="84995" name="AutoShape 3"/>
          <p:cNvSpPr>
            <a:spLocks noChangeArrowheads="1"/>
          </p:cNvSpPr>
          <p:nvPr/>
        </p:nvSpPr>
        <p:spPr bwMode="auto">
          <a:xfrm>
            <a:off x="685800" y="990600"/>
            <a:ext cx="5181600" cy="1905000"/>
          </a:xfrm>
          <a:prstGeom prst="roundRect">
            <a:avLst>
              <a:gd name="adj" fmla="val 50000"/>
            </a:avLst>
          </a:prstGeom>
          <a:solidFill>
            <a:schemeClr val="bg1"/>
          </a:solidFill>
          <a:ln w="9525">
            <a:noFill/>
            <a:round/>
            <a:headEnd/>
            <a:tailEnd/>
          </a:ln>
          <a:effectLst/>
        </p:spPr>
        <p:txBody>
          <a:bodyPr wrap="none" anchor="ctr"/>
          <a:lstStyle/>
          <a:p>
            <a:pPr algn="ctr"/>
            <a:endParaRPr kumimoji="1" lang="en-US"/>
          </a:p>
        </p:txBody>
      </p:sp>
      <p:sp>
        <p:nvSpPr>
          <p:cNvPr id="84996" name="Rectangle 4"/>
          <p:cNvSpPr>
            <a:spLocks noGrp="1" noChangeArrowheads="1"/>
          </p:cNvSpPr>
          <p:nvPr>
            <p:ph type="subTitle" idx="1"/>
          </p:nvPr>
        </p:nvSpPr>
        <p:spPr>
          <a:xfrm>
            <a:off x="4673600" y="2927350"/>
            <a:ext cx="36576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grpSp>
        <p:nvGrpSpPr>
          <p:cNvPr id="84997" name="Group 5"/>
          <p:cNvGrpSpPr>
            <a:grpSpLocks/>
          </p:cNvGrpSpPr>
          <p:nvPr/>
        </p:nvGrpSpPr>
        <p:grpSpPr bwMode="auto">
          <a:xfrm>
            <a:off x="3632200" y="4889500"/>
            <a:ext cx="4876800" cy="319088"/>
            <a:chOff x="2288" y="3080"/>
            <a:chExt cx="3072" cy="201"/>
          </a:xfrm>
        </p:grpSpPr>
        <p:sp>
          <p:nvSpPr>
            <p:cNvPr id="84998" name="AutoShape 6"/>
            <p:cNvSpPr>
              <a:spLocks noChangeArrowheads="1"/>
            </p:cNvSpPr>
            <p:nvPr/>
          </p:nvSpPr>
          <p:spPr bwMode="auto">
            <a:xfrm flipH="1">
              <a:off x="2288" y="3080"/>
              <a:ext cx="2914" cy="200"/>
            </a:xfrm>
            <a:prstGeom prst="roundRect">
              <a:avLst>
                <a:gd name="adj" fmla="val 0"/>
              </a:avLst>
            </a:prstGeom>
            <a:solidFill>
              <a:schemeClr val="bg2"/>
            </a:solidFill>
            <a:ln w="9525">
              <a:noFill/>
              <a:round/>
              <a:headEnd/>
              <a:tailEnd/>
            </a:ln>
            <a:effectLst/>
          </p:spPr>
          <p:txBody>
            <a:bodyPr wrap="none" anchor="ctr"/>
            <a:lstStyle/>
            <a:p>
              <a:endParaRPr lang="en-US"/>
            </a:p>
          </p:txBody>
        </p:sp>
        <p:sp>
          <p:nvSpPr>
            <p:cNvPr id="84999" name="AutoShape 7"/>
            <p:cNvSpPr>
              <a:spLocks noChangeArrowheads="1"/>
            </p:cNvSpPr>
            <p:nvPr/>
          </p:nvSpPr>
          <p:spPr bwMode="auto">
            <a:xfrm>
              <a:off x="5196" y="3080"/>
              <a:ext cx="164" cy="201"/>
            </a:xfrm>
            <a:prstGeom prst="flowChartDelay">
              <a:avLst/>
            </a:prstGeom>
            <a:solidFill>
              <a:schemeClr val="bg2"/>
            </a:solidFill>
            <a:ln w="9525">
              <a:noFill/>
              <a:miter lim="800000"/>
              <a:headEnd/>
              <a:tailEnd/>
            </a:ln>
            <a:effectLst/>
          </p:spPr>
          <p:txBody>
            <a:bodyPr wrap="none" anchor="ctr"/>
            <a:lstStyle/>
            <a:p>
              <a:endParaRPr lang="en-US"/>
            </a:p>
          </p:txBody>
        </p:sp>
      </p:grpSp>
      <p:sp>
        <p:nvSpPr>
          <p:cNvPr id="85000" name="Rectangle 8"/>
          <p:cNvSpPr>
            <a:spLocks noGrp="1" noChangeArrowheads="1"/>
          </p:cNvSpPr>
          <p:nvPr>
            <p:ph type="dt" sz="quarter" idx="2"/>
          </p:nvPr>
        </p:nvSpPr>
        <p:spPr>
          <a:xfrm>
            <a:off x="2667000" y="6553200"/>
            <a:ext cx="1905000" cy="304800"/>
          </a:xfrm>
        </p:spPr>
        <p:txBody>
          <a:bodyPr/>
          <a:lstStyle>
            <a:lvl1pPr>
              <a:defRPr>
                <a:solidFill>
                  <a:schemeClr val="bg1"/>
                </a:solidFill>
              </a:defRPr>
            </a:lvl1pPr>
          </a:lstStyle>
          <a:p>
            <a:endParaRPr lang="en-US"/>
          </a:p>
        </p:txBody>
      </p:sp>
      <p:sp>
        <p:nvSpPr>
          <p:cNvPr id="85001" name="Rectangle 9"/>
          <p:cNvSpPr>
            <a:spLocks noGrp="1" noChangeArrowheads="1"/>
          </p:cNvSpPr>
          <p:nvPr>
            <p:ph type="ftr" sz="quarter" idx="3"/>
          </p:nvPr>
        </p:nvSpPr>
        <p:spPr>
          <a:xfrm>
            <a:off x="5195888" y="6553200"/>
            <a:ext cx="3279775" cy="304800"/>
          </a:xfrm>
        </p:spPr>
        <p:txBody>
          <a:bodyPr/>
          <a:lstStyle>
            <a:lvl1pPr algn="r">
              <a:defRPr/>
            </a:lvl1pPr>
          </a:lstStyle>
          <a:p>
            <a:endParaRPr lang="en-US"/>
          </a:p>
        </p:txBody>
      </p:sp>
      <p:sp>
        <p:nvSpPr>
          <p:cNvPr id="85002" name="Rectangle 10"/>
          <p:cNvSpPr>
            <a:spLocks noGrp="1" noChangeArrowheads="1"/>
          </p:cNvSpPr>
          <p:nvPr>
            <p:ph type="sldNum" sz="quarter" idx="4"/>
          </p:nvPr>
        </p:nvSpPr>
        <p:spPr>
          <a:xfrm>
            <a:off x="9525" y="6359525"/>
            <a:ext cx="587375" cy="488950"/>
          </a:xfrm>
        </p:spPr>
        <p:txBody>
          <a:bodyPr anchorCtr="0"/>
          <a:lstStyle>
            <a:lvl1pPr>
              <a:defRPr/>
            </a:lvl1pPr>
          </a:lstStyle>
          <a:p>
            <a:fld id="{4802C0ED-BB2F-45F5-9252-E293F0872E1A}" type="slidenum">
              <a:rPr lang="en-US"/>
              <a:pPr/>
              <a:t>‹#›</a:t>
            </a:fld>
            <a:endParaRPr lang="en-US"/>
          </a:p>
        </p:txBody>
      </p:sp>
      <p:sp>
        <p:nvSpPr>
          <p:cNvPr id="85003" name="Rectangle 11"/>
          <p:cNvSpPr>
            <a:spLocks noGrp="1" noChangeArrowheads="1"/>
          </p:cNvSpPr>
          <p:nvPr>
            <p:ph type="ctrTitle" sz="quarter"/>
          </p:nvPr>
        </p:nvSpPr>
        <p:spPr>
          <a:xfrm>
            <a:off x="936625" y="1425575"/>
            <a:ext cx="7772400" cy="1143000"/>
          </a:xfrm>
        </p:spPr>
        <p:txBody>
          <a:bodyPr anchor="ctr"/>
          <a:lstStyle>
            <a:lvl1pPr algn="ctr">
              <a:defRPr>
                <a:solidFill>
                  <a:schemeClr val="tx1"/>
                </a:solidFill>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4D541C-7D02-4DC3-A646-DDB1CEE2AD3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762000"/>
            <a:ext cx="200025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762000"/>
            <a:ext cx="584835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69DF30-C281-4FA9-BD60-8676A49180F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21F5E62-15C1-4111-BB1B-03427AABEBF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42E30EC-981A-4D57-875B-DDD638D05B5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911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4F96A56-8B7A-445F-879B-04FBF3A6F4C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77E7986-0BEC-4832-86D7-9DF9986359E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06B7397-FB8F-46B5-B32C-F1D1A609EF1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EE0A473-D1F2-4CA6-884D-A6875063E4F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2642A94-A95C-4FBC-A868-A99E30223E3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AE67441-E981-4D72-9993-C19576CA4A6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3970" name="Group 2"/>
          <p:cNvGrpSpPr>
            <a:grpSpLocks/>
          </p:cNvGrpSpPr>
          <p:nvPr/>
        </p:nvGrpSpPr>
        <p:grpSpPr bwMode="auto">
          <a:xfrm>
            <a:off x="0" y="0"/>
            <a:ext cx="3200400" cy="6858000"/>
            <a:chOff x="0" y="0"/>
            <a:chExt cx="2016" cy="4320"/>
          </a:xfrm>
        </p:grpSpPr>
        <p:sp>
          <p:nvSpPr>
            <p:cNvPr id="83971" name="Rectangle 3"/>
            <p:cNvSpPr>
              <a:spLocks noChangeArrowheads="1"/>
            </p:cNvSpPr>
            <p:nvPr/>
          </p:nvSpPr>
          <p:spPr bwMode="auto">
            <a:xfrm>
              <a:off x="0" y="0"/>
              <a:ext cx="480" cy="4320"/>
            </a:xfrm>
            <a:prstGeom prst="rect">
              <a:avLst/>
            </a:prstGeom>
            <a:solidFill>
              <a:schemeClr val="accent1"/>
            </a:solidFill>
            <a:ln w="9525">
              <a:noFill/>
              <a:miter lim="800000"/>
              <a:headEnd/>
              <a:tailEnd/>
            </a:ln>
            <a:effectLst/>
          </p:spPr>
          <p:txBody>
            <a:bodyPr wrap="none" anchor="ctr"/>
            <a:lstStyle/>
            <a:p>
              <a:endParaRPr lang="en-US"/>
            </a:p>
          </p:txBody>
        </p:sp>
        <p:sp>
          <p:nvSpPr>
            <p:cNvPr id="83972" name="Rectangle 4"/>
            <p:cNvSpPr>
              <a:spLocks noChangeArrowheads="1"/>
            </p:cNvSpPr>
            <p:nvPr/>
          </p:nvSpPr>
          <p:spPr bwMode="auto">
            <a:xfrm>
              <a:off x="432" y="0"/>
              <a:ext cx="1584" cy="672"/>
            </a:xfrm>
            <a:prstGeom prst="rect">
              <a:avLst/>
            </a:prstGeom>
            <a:solidFill>
              <a:schemeClr val="accent1"/>
            </a:solidFill>
            <a:ln w="9525">
              <a:noFill/>
              <a:miter lim="800000"/>
              <a:headEnd/>
              <a:tailEnd/>
            </a:ln>
            <a:effectLst/>
          </p:spPr>
          <p:txBody>
            <a:bodyPr wrap="none" anchor="ctr"/>
            <a:lstStyle/>
            <a:p>
              <a:endParaRPr lang="en-US"/>
            </a:p>
          </p:txBody>
        </p:sp>
      </p:grpSp>
      <p:sp>
        <p:nvSpPr>
          <p:cNvPr id="83973" name="AutoShape 5"/>
          <p:cNvSpPr>
            <a:spLocks noChangeArrowheads="1"/>
          </p:cNvSpPr>
          <p:nvPr/>
        </p:nvSpPr>
        <p:spPr bwMode="auto">
          <a:xfrm>
            <a:off x="762000" y="762000"/>
            <a:ext cx="5105400" cy="609600"/>
          </a:xfrm>
          <a:prstGeom prst="roundRect">
            <a:avLst>
              <a:gd name="adj" fmla="val 50000"/>
            </a:avLst>
          </a:prstGeom>
          <a:solidFill>
            <a:schemeClr val="bg1"/>
          </a:solidFill>
          <a:ln w="9525">
            <a:noFill/>
            <a:round/>
            <a:headEnd/>
            <a:tailEnd/>
          </a:ln>
          <a:effectLst/>
        </p:spPr>
        <p:txBody>
          <a:bodyPr wrap="none" anchor="ctr"/>
          <a:lstStyle/>
          <a:p>
            <a:pPr algn="ctr"/>
            <a:endParaRPr kumimoji="1" lang="en-US"/>
          </a:p>
        </p:txBody>
      </p:sp>
      <p:sp>
        <p:nvSpPr>
          <p:cNvPr id="83974" name="Rectangle 6"/>
          <p:cNvSpPr>
            <a:spLocks noGrp="1" noChangeArrowheads="1"/>
          </p:cNvSpPr>
          <p:nvPr>
            <p:ph type="title"/>
          </p:nvPr>
        </p:nvSpPr>
        <p:spPr bwMode="auto">
          <a:xfrm>
            <a:off x="914400" y="762000"/>
            <a:ext cx="80010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83975" name="Rectangle 7"/>
          <p:cNvSpPr>
            <a:spLocks noGrp="1" noChangeArrowheads="1"/>
          </p:cNvSpPr>
          <p:nvPr>
            <p:ph type="body" idx="1"/>
          </p:nvPr>
        </p:nvSpPr>
        <p:spPr bwMode="auto">
          <a:xfrm>
            <a:off x="914400" y="2362200"/>
            <a:ext cx="8001000" cy="3733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3976" name="Rectangle 8"/>
          <p:cNvSpPr>
            <a:spLocks noGrp="1" noChangeArrowheads="1"/>
          </p:cNvSpPr>
          <p:nvPr>
            <p:ph type="dt" sz="half" idx="2"/>
          </p:nvPr>
        </p:nvSpPr>
        <p:spPr bwMode="auto">
          <a:xfrm>
            <a:off x="7010400" y="6553200"/>
            <a:ext cx="1905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a:defRPr sz="1400">
                <a:latin typeface="+mn-lt"/>
              </a:defRPr>
            </a:lvl1pPr>
          </a:lstStyle>
          <a:p>
            <a:endParaRPr lang="en-US"/>
          </a:p>
        </p:txBody>
      </p:sp>
      <p:sp>
        <p:nvSpPr>
          <p:cNvPr id="83977" name="Rectangle 9"/>
          <p:cNvSpPr>
            <a:spLocks noGrp="1" noChangeArrowheads="1"/>
          </p:cNvSpPr>
          <p:nvPr>
            <p:ph type="ftr" sz="quarter" idx="3"/>
          </p:nvPr>
        </p:nvSpPr>
        <p:spPr bwMode="auto">
          <a:xfrm>
            <a:off x="2936875" y="6529388"/>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ctr">
              <a:defRPr sz="1400">
                <a:latin typeface="+mn-lt"/>
              </a:defRPr>
            </a:lvl1pPr>
          </a:lstStyle>
          <a:p>
            <a:endParaRPr lang="en-US"/>
          </a:p>
        </p:txBody>
      </p:sp>
      <p:sp>
        <p:nvSpPr>
          <p:cNvPr id="83978" name="Rectangle 10"/>
          <p:cNvSpPr>
            <a:spLocks noGrp="1" noChangeArrowheads="1"/>
          </p:cNvSpPr>
          <p:nvPr>
            <p:ph type="sldNum" sz="quarter" idx="4"/>
          </p:nvPr>
        </p:nvSpPr>
        <p:spPr bwMode="auto">
          <a:xfrm>
            <a:off x="84138" y="63436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spAutoFit/>
          </a:bodyPr>
          <a:lstStyle>
            <a:lvl1pPr>
              <a:defRPr sz="2600" b="1">
                <a:solidFill>
                  <a:schemeClr val="bg1"/>
                </a:solidFill>
                <a:latin typeface="+mn-lt"/>
              </a:defRPr>
            </a:lvl1pPr>
          </a:lstStyle>
          <a:p>
            <a:fld id="{7E207B5C-B1A7-4980-89FE-4367EECED310}" type="slidenum">
              <a:rPr lang="en-US"/>
              <a:pPr/>
              <a:t>‹#›</a:t>
            </a:fld>
            <a:endParaRPr lang="en-US"/>
          </a:p>
        </p:txBody>
      </p:sp>
      <p:grpSp>
        <p:nvGrpSpPr>
          <p:cNvPr id="83979" name="Group 11"/>
          <p:cNvGrpSpPr>
            <a:grpSpLocks/>
          </p:cNvGrpSpPr>
          <p:nvPr/>
        </p:nvGrpSpPr>
        <p:grpSpPr bwMode="auto">
          <a:xfrm>
            <a:off x="228600" y="1981200"/>
            <a:ext cx="7391400" cy="319088"/>
            <a:chOff x="144" y="1248"/>
            <a:chExt cx="4656" cy="201"/>
          </a:xfrm>
        </p:grpSpPr>
        <p:sp>
          <p:nvSpPr>
            <p:cNvPr id="83980" name="AutoShape 12"/>
            <p:cNvSpPr>
              <a:spLocks noChangeArrowheads="1"/>
            </p:cNvSpPr>
            <p:nvPr/>
          </p:nvSpPr>
          <p:spPr bwMode="auto">
            <a:xfrm>
              <a:off x="384" y="1248"/>
              <a:ext cx="4416" cy="200"/>
            </a:xfrm>
            <a:prstGeom prst="roundRect">
              <a:avLst>
                <a:gd name="adj" fmla="val 0"/>
              </a:avLst>
            </a:prstGeom>
            <a:solidFill>
              <a:schemeClr val="bg2"/>
            </a:solidFill>
            <a:ln w="9525">
              <a:noFill/>
              <a:round/>
              <a:headEnd/>
              <a:tailEnd/>
            </a:ln>
            <a:effectLst/>
          </p:spPr>
          <p:txBody>
            <a:bodyPr wrap="none" anchor="ctr"/>
            <a:lstStyle/>
            <a:p>
              <a:endParaRPr lang="en-US"/>
            </a:p>
          </p:txBody>
        </p:sp>
        <p:sp>
          <p:nvSpPr>
            <p:cNvPr id="83981" name="AutoShape 13"/>
            <p:cNvSpPr>
              <a:spLocks noChangeArrowheads="1"/>
            </p:cNvSpPr>
            <p:nvPr/>
          </p:nvSpPr>
          <p:spPr bwMode="auto">
            <a:xfrm flipH="1">
              <a:off x="144" y="1248"/>
              <a:ext cx="248" cy="201"/>
            </a:xfrm>
            <a:prstGeom prst="flowChartDelay">
              <a:avLst/>
            </a:prstGeom>
            <a:solidFill>
              <a:schemeClr val="bg2"/>
            </a:solidFill>
            <a:ln w="9525">
              <a:noFill/>
              <a:miter lim="800000"/>
              <a:headEnd/>
              <a:tailEnd/>
            </a:ln>
            <a:effec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hdr="0" ftr="0" dt="0"/>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askjan.org/" TargetMode="External"/><Relationship Id="rId2" Type="http://schemas.openxmlformats.org/officeDocument/2006/relationships/notesSlide" Target="../notesSlides/notesSlide72.xml"/><Relationship Id="rId1" Type="http://schemas.openxmlformats.org/officeDocument/2006/relationships/slideLayout" Target="../slideLayouts/slideLayout2.xml"/><Relationship Id="rId5" Type="http://schemas.openxmlformats.org/officeDocument/2006/relationships/hyperlink" Target="https://www.eeoc.gov/policy/docs/accommodation.html" TargetMode="External"/><Relationship Id="rId4" Type="http://schemas.openxmlformats.org/officeDocument/2006/relationships/hyperlink" Target="https://eeoc.gov/"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mailto:Kenneth.Shiotani@ndrn.org" TargetMode="External"/><Relationship Id="rId2" Type="http://schemas.openxmlformats.org/officeDocument/2006/relationships/notesSlide" Target="../notesSlides/notesSlide73.xml"/><Relationship Id="rId1" Type="http://schemas.openxmlformats.org/officeDocument/2006/relationships/slideLayout" Target="../slideLayouts/slideLayout2.xml"/><Relationship Id="rId5" Type="http://schemas.openxmlformats.org/officeDocument/2006/relationships/hyperlink" Target="mailto:Amy.Scherer@ndrn.org" TargetMode="External"/><Relationship Id="rId4" Type="http://schemas.openxmlformats.org/officeDocument/2006/relationships/hyperlink" Target="mailto:cynthia.elliott@ky.gov"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Rectangle 10"/>
          <p:cNvSpPr>
            <a:spLocks noGrp="1" noChangeArrowheads="1"/>
          </p:cNvSpPr>
          <p:nvPr>
            <p:ph type="ctrTitle"/>
          </p:nvPr>
        </p:nvSpPr>
        <p:spPr>
          <a:xfrm>
            <a:off x="914400" y="914400"/>
            <a:ext cx="7620000" cy="1828800"/>
          </a:xfrm>
        </p:spPr>
        <p:txBody>
          <a:bodyPr/>
          <a:lstStyle/>
          <a:p>
            <a:r>
              <a:rPr lang="en-US" dirty="0"/>
              <a:t>ADA Employment Rights for People with Disabilities</a:t>
            </a:r>
          </a:p>
        </p:txBody>
      </p:sp>
      <p:sp>
        <p:nvSpPr>
          <p:cNvPr id="2059" name="Rectangle 11"/>
          <p:cNvSpPr>
            <a:spLocks noGrp="1" noChangeArrowheads="1"/>
          </p:cNvSpPr>
          <p:nvPr>
            <p:ph type="subTitle" idx="1"/>
          </p:nvPr>
        </p:nvSpPr>
        <p:spPr>
          <a:xfrm>
            <a:off x="4572000" y="2819400"/>
            <a:ext cx="4495800" cy="1930400"/>
          </a:xfrm>
        </p:spPr>
        <p:txBody>
          <a:bodyPr/>
          <a:lstStyle/>
          <a:p>
            <a:endParaRPr lang="en-US" sz="2400" dirty="0"/>
          </a:p>
          <a:p>
            <a:r>
              <a:rPr lang="en-US" dirty="0"/>
              <a:t> </a:t>
            </a:r>
          </a:p>
          <a:p>
            <a:endParaRPr lang="en-US" sz="1800" dirty="0"/>
          </a:p>
          <a:p>
            <a:endParaRPr lang="en-US" sz="1800" dirty="0"/>
          </a:p>
          <a:p>
            <a:endParaRPr lang="en-US" sz="1800" dirty="0"/>
          </a:p>
          <a:p>
            <a:endParaRPr lang="en-US" sz="1800" dirty="0"/>
          </a:p>
          <a:p>
            <a:r>
              <a:rPr lang="en-US" sz="1800" dirty="0"/>
              <a:t>Kenneth Shiotani</a:t>
            </a:r>
          </a:p>
          <a:p>
            <a:r>
              <a:rPr lang="en-US" sz="1800" dirty="0"/>
              <a:t>National Disability Rights Network</a:t>
            </a:r>
          </a:p>
          <a:p>
            <a:r>
              <a:rPr lang="en-US" sz="1800" dirty="0"/>
              <a:t>Cynthia Elliott</a:t>
            </a:r>
          </a:p>
          <a:p>
            <a:r>
              <a:rPr lang="en-US" sz="1800" dirty="0"/>
              <a:t>Kentucky Client Assistance Program</a:t>
            </a:r>
          </a:p>
          <a:p>
            <a:r>
              <a:rPr lang="en-US" sz="1800" dirty="0"/>
              <a:t>Amy Scherer</a:t>
            </a:r>
          </a:p>
          <a:p>
            <a:r>
              <a:rPr lang="en-US" sz="1800" dirty="0"/>
              <a:t>National Disability Rights Network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3074"/>
          <p:cNvSpPr>
            <a:spLocks noGrp="1" noChangeArrowheads="1"/>
          </p:cNvSpPr>
          <p:nvPr>
            <p:ph type="title"/>
          </p:nvPr>
        </p:nvSpPr>
        <p:spPr/>
        <p:txBody>
          <a:bodyPr/>
          <a:lstStyle/>
          <a:p>
            <a:br>
              <a:rPr lang="en-US" dirty="0"/>
            </a:br>
            <a:br>
              <a:rPr lang="en-US" dirty="0"/>
            </a:br>
            <a:r>
              <a:rPr lang="en-US" dirty="0"/>
              <a:t>Definition of Disability: </a:t>
            </a:r>
            <a:br>
              <a:rPr lang="en-US" dirty="0"/>
            </a:br>
            <a:r>
              <a:rPr lang="en-US" dirty="0"/>
              <a:t>First Part or Prong  </a:t>
            </a:r>
          </a:p>
        </p:txBody>
      </p:sp>
      <p:sp>
        <p:nvSpPr>
          <p:cNvPr id="339971" name="Rectangle 3075"/>
          <p:cNvSpPr>
            <a:spLocks noGrp="1" noChangeArrowheads="1"/>
          </p:cNvSpPr>
          <p:nvPr>
            <p:ph type="body" idx="1"/>
          </p:nvPr>
        </p:nvSpPr>
        <p:spPr/>
        <p:txBody>
          <a:bodyPr/>
          <a:lstStyle/>
          <a:p>
            <a:pPr>
              <a:buFont typeface="Wingdings" pitchFamily="2" charset="2"/>
              <a:buNone/>
            </a:pPr>
            <a:r>
              <a:rPr lang="en-US" dirty="0"/>
              <a:t>An individual who:</a:t>
            </a:r>
          </a:p>
          <a:p>
            <a:pPr>
              <a:buFont typeface="Wingdings" pitchFamily="2" charset="2"/>
              <a:buNone/>
            </a:pPr>
            <a:endParaRPr lang="en-US" dirty="0"/>
          </a:p>
          <a:p>
            <a:r>
              <a:rPr lang="en-US" dirty="0"/>
              <a:t>Has a physical or mental impairment that substantially limits a major life activity</a:t>
            </a:r>
          </a:p>
        </p:txBody>
      </p:sp>
      <p:sp>
        <p:nvSpPr>
          <p:cNvPr id="2" name="Slide Number Placeholder 1"/>
          <p:cNvSpPr>
            <a:spLocks noGrp="1"/>
          </p:cNvSpPr>
          <p:nvPr>
            <p:ph type="sldNum" sz="quarter" idx="12"/>
          </p:nvPr>
        </p:nvSpPr>
        <p:spPr/>
        <p:txBody>
          <a:bodyPr/>
          <a:lstStyle/>
          <a:p>
            <a:fld id="{621F5E62-15C1-4111-BB1B-03427AABEBF9}"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dirty="0"/>
              <a:t>Examples of Major Life Activities </a:t>
            </a:r>
          </a:p>
        </p:txBody>
      </p:sp>
      <p:sp>
        <p:nvSpPr>
          <p:cNvPr id="144387" name="Rectangle 3"/>
          <p:cNvSpPr>
            <a:spLocks noGrp="1" noChangeArrowheads="1"/>
          </p:cNvSpPr>
          <p:nvPr>
            <p:ph type="body" sz="half" idx="1"/>
          </p:nvPr>
        </p:nvSpPr>
        <p:spPr/>
        <p:txBody>
          <a:bodyPr/>
          <a:lstStyle/>
          <a:p>
            <a:pPr>
              <a:lnSpc>
                <a:spcPct val="90000"/>
              </a:lnSpc>
            </a:pPr>
            <a:r>
              <a:rPr lang="en-US" sz="2400" dirty="0"/>
              <a:t>caring for oneself</a:t>
            </a:r>
          </a:p>
          <a:p>
            <a:pPr>
              <a:lnSpc>
                <a:spcPct val="90000"/>
              </a:lnSpc>
            </a:pPr>
            <a:r>
              <a:rPr lang="en-US" sz="2400" dirty="0"/>
              <a:t>performing manual tasks</a:t>
            </a:r>
          </a:p>
          <a:p>
            <a:pPr>
              <a:lnSpc>
                <a:spcPct val="90000"/>
              </a:lnSpc>
            </a:pPr>
            <a:r>
              <a:rPr lang="en-US" sz="2400" dirty="0"/>
              <a:t>seeing</a:t>
            </a:r>
          </a:p>
          <a:p>
            <a:pPr>
              <a:lnSpc>
                <a:spcPct val="90000"/>
              </a:lnSpc>
            </a:pPr>
            <a:r>
              <a:rPr lang="en-US" sz="2400" dirty="0"/>
              <a:t>hearing</a:t>
            </a:r>
          </a:p>
          <a:p>
            <a:pPr>
              <a:lnSpc>
                <a:spcPct val="90000"/>
              </a:lnSpc>
            </a:pPr>
            <a:r>
              <a:rPr lang="en-US" sz="2400" dirty="0"/>
              <a:t>eating</a:t>
            </a:r>
          </a:p>
          <a:p>
            <a:pPr>
              <a:lnSpc>
                <a:spcPct val="90000"/>
              </a:lnSpc>
            </a:pPr>
            <a:r>
              <a:rPr lang="en-US" sz="2400" dirty="0"/>
              <a:t>sleeping</a:t>
            </a:r>
          </a:p>
          <a:p>
            <a:pPr>
              <a:lnSpc>
                <a:spcPct val="90000"/>
              </a:lnSpc>
            </a:pPr>
            <a:r>
              <a:rPr lang="en-US" sz="2400" dirty="0"/>
              <a:t>walking</a:t>
            </a:r>
          </a:p>
          <a:p>
            <a:pPr>
              <a:lnSpc>
                <a:spcPct val="90000"/>
              </a:lnSpc>
            </a:pPr>
            <a:r>
              <a:rPr lang="en-US" sz="2400" dirty="0"/>
              <a:t>standing</a:t>
            </a:r>
          </a:p>
          <a:p>
            <a:pPr>
              <a:lnSpc>
                <a:spcPct val="90000"/>
              </a:lnSpc>
            </a:pPr>
            <a:r>
              <a:rPr lang="en-US" sz="2400" dirty="0"/>
              <a:t>lifting</a:t>
            </a:r>
          </a:p>
        </p:txBody>
      </p:sp>
      <p:sp>
        <p:nvSpPr>
          <p:cNvPr id="144388" name="Rectangle 4"/>
          <p:cNvSpPr>
            <a:spLocks noGrp="1" noChangeArrowheads="1"/>
          </p:cNvSpPr>
          <p:nvPr>
            <p:ph type="body" sz="half" idx="2"/>
          </p:nvPr>
        </p:nvSpPr>
        <p:spPr/>
        <p:txBody>
          <a:bodyPr/>
          <a:lstStyle/>
          <a:p>
            <a:pPr>
              <a:lnSpc>
                <a:spcPct val="90000"/>
              </a:lnSpc>
            </a:pPr>
            <a:r>
              <a:rPr lang="en-US" sz="2400" dirty="0"/>
              <a:t>bending</a:t>
            </a:r>
          </a:p>
          <a:p>
            <a:pPr>
              <a:lnSpc>
                <a:spcPct val="90000"/>
              </a:lnSpc>
            </a:pPr>
            <a:r>
              <a:rPr lang="en-US" sz="2400" dirty="0"/>
              <a:t>speaking</a:t>
            </a:r>
          </a:p>
          <a:p>
            <a:pPr>
              <a:lnSpc>
                <a:spcPct val="90000"/>
              </a:lnSpc>
            </a:pPr>
            <a:r>
              <a:rPr lang="en-US" sz="2400" dirty="0"/>
              <a:t>breathing</a:t>
            </a:r>
          </a:p>
          <a:p>
            <a:pPr>
              <a:lnSpc>
                <a:spcPct val="90000"/>
              </a:lnSpc>
            </a:pPr>
            <a:r>
              <a:rPr lang="en-US" sz="2400" dirty="0"/>
              <a:t>learning</a:t>
            </a:r>
          </a:p>
          <a:p>
            <a:pPr>
              <a:lnSpc>
                <a:spcPct val="90000"/>
              </a:lnSpc>
            </a:pPr>
            <a:r>
              <a:rPr lang="en-US" sz="2400" dirty="0"/>
              <a:t>reading</a:t>
            </a:r>
          </a:p>
          <a:p>
            <a:pPr>
              <a:lnSpc>
                <a:spcPct val="90000"/>
              </a:lnSpc>
            </a:pPr>
            <a:r>
              <a:rPr lang="en-US" sz="2400" dirty="0"/>
              <a:t>concentrating</a:t>
            </a:r>
          </a:p>
          <a:p>
            <a:pPr>
              <a:lnSpc>
                <a:spcPct val="90000"/>
              </a:lnSpc>
            </a:pPr>
            <a:r>
              <a:rPr lang="en-US" sz="2400" dirty="0"/>
              <a:t>thinking</a:t>
            </a:r>
          </a:p>
          <a:p>
            <a:pPr>
              <a:lnSpc>
                <a:spcPct val="90000"/>
              </a:lnSpc>
            </a:pPr>
            <a:r>
              <a:rPr lang="en-US" sz="2400" dirty="0"/>
              <a:t>communicating</a:t>
            </a:r>
          </a:p>
          <a:p>
            <a:pPr>
              <a:lnSpc>
                <a:spcPct val="90000"/>
              </a:lnSpc>
            </a:pPr>
            <a:r>
              <a:rPr lang="en-US" sz="2400" dirty="0"/>
              <a:t>working</a:t>
            </a:r>
          </a:p>
          <a:p>
            <a:pPr>
              <a:lnSpc>
                <a:spcPct val="90000"/>
              </a:lnSpc>
            </a:pPr>
            <a:endParaRPr lang="en-US" sz="2400" dirty="0"/>
          </a:p>
          <a:p>
            <a:pPr>
              <a:lnSpc>
                <a:spcPct val="90000"/>
              </a:lnSpc>
            </a:pPr>
            <a:endParaRPr lang="en-US" sz="2400" dirty="0"/>
          </a:p>
        </p:txBody>
      </p:sp>
      <p:sp>
        <p:nvSpPr>
          <p:cNvPr id="2" name="Slide Number Placeholder 1"/>
          <p:cNvSpPr>
            <a:spLocks noGrp="1"/>
          </p:cNvSpPr>
          <p:nvPr>
            <p:ph type="sldNum" sz="quarter" idx="12"/>
          </p:nvPr>
        </p:nvSpPr>
        <p:spPr/>
        <p:txBody>
          <a:bodyPr/>
          <a:lstStyle/>
          <a:p>
            <a:fld id="{84F96A56-8B7A-445F-879B-04FBF3A6F4C4}"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050"/>
          <p:cNvSpPr>
            <a:spLocks noGrp="1" noChangeArrowheads="1"/>
          </p:cNvSpPr>
          <p:nvPr>
            <p:ph type="title"/>
          </p:nvPr>
        </p:nvSpPr>
        <p:spPr/>
        <p:txBody>
          <a:bodyPr/>
          <a:lstStyle/>
          <a:p>
            <a:r>
              <a:rPr lang="en-US" dirty="0"/>
              <a:t>Major Life Activities</a:t>
            </a:r>
          </a:p>
        </p:txBody>
      </p:sp>
      <p:sp>
        <p:nvSpPr>
          <p:cNvPr id="340995" name="Rectangle 2051"/>
          <p:cNvSpPr>
            <a:spLocks noGrp="1" noChangeArrowheads="1"/>
          </p:cNvSpPr>
          <p:nvPr>
            <p:ph type="body" idx="1"/>
          </p:nvPr>
        </p:nvSpPr>
        <p:spPr/>
        <p:txBody>
          <a:bodyPr/>
          <a:lstStyle/>
          <a:p>
            <a:pPr>
              <a:buFont typeface="Wingdings" pitchFamily="2" charset="2"/>
              <a:buNone/>
            </a:pPr>
            <a:r>
              <a:rPr lang="en-US" dirty="0"/>
              <a:t>Also includes Major Bodily Functions</a:t>
            </a:r>
          </a:p>
          <a:p>
            <a:r>
              <a:rPr lang="en-US" dirty="0"/>
              <a:t>Functions of the immune system</a:t>
            </a:r>
          </a:p>
          <a:p>
            <a:r>
              <a:rPr lang="en-US" dirty="0"/>
              <a:t>Normal cell growth</a:t>
            </a:r>
          </a:p>
          <a:p>
            <a:r>
              <a:rPr lang="en-US" dirty="0"/>
              <a:t>Digestive, bowel, bladder, neurological, brain, respiratory, circulatory, endocrine, and reproductive functions</a:t>
            </a:r>
          </a:p>
          <a:p>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050"/>
          <p:cNvSpPr>
            <a:spLocks noGrp="1" noChangeArrowheads="1"/>
          </p:cNvSpPr>
          <p:nvPr>
            <p:ph type="title"/>
          </p:nvPr>
        </p:nvSpPr>
        <p:spPr/>
        <p:txBody>
          <a:bodyPr/>
          <a:lstStyle/>
          <a:p>
            <a:r>
              <a:rPr lang="en-US"/>
              <a:t>Substantial Limitation of a Major Life Activity</a:t>
            </a:r>
          </a:p>
        </p:txBody>
      </p:sp>
      <p:sp>
        <p:nvSpPr>
          <p:cNvPr id="345091" name="Rectangle 2051"/>
          <p:cNvSpPr>
            <a:spLocks noGrp="1" noChangeArrowheads="1"/>
          </p:cNvSpPr>
          <p:nvPr>
            <p:ph type="body" idx="1"/>
          </p:nvPr>
        </p:nvSpPr>
        <p:spPr>
          <a:xfrm>
            <a:off x="914400" y="2362200"/>
            <a:ext cx="8001000" cy="3810000"/>
          </a:xfrm>
        </p:spPr>
        <p:txBody>
          <a:bodyPr/>
          <a:lstStyle/>
          <a:p>
            <a:pPr>
              <a:buFont typeface="Wingdings" pitchFamily="2" charset="2"/>
              <a:buNone/>
            </a:pPr>
            <a:r>
              <a:rPr lang="en-US" dirty="0"/>
              <a:t>Is the major life activity substantially limiting?</a:t>
            </a:r>
          </a:p>
          <a:p>
            <a:r>
              <a:rPr lang="en-US" dirty="0"/>
              <a:t>Compare to “most people”</a:t>
            </a:r>
          </a:p>
          <a:p>
            <a:r>
              <a:rPr lang="en-US" dirty="0"/>
              <a:t>Should not require extensive analysis</a:t>
            </a:r>
          </a:p>
          <a:p>
            <a:r>
              <a:rPr lang="en-US" dirty="0"/>
              <a:t>Broad coverage intended by Congress</a:t>
            </a:r>
          </a:p>
          <a:p>
            <a:r>
              <a:rPr lang="en-US" dirty="0"/>
              <a:t>Need not severely restrict or significantly restrict a major life activity but must be more than a temporary, non-chronic impairment with little or no residual effects</a:t>
            </a:r>
          </a:p>
          <a:p>
            <a:endParaRPr lang="en-US" dirty="0"/>
          </a:p>
          <a:p>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050"/>
          <p:cNvSpPr>
            <a:spLocks noGrp="1" noChangeArrowheads="1"/>
          </p:cNvSpPr>
          <p:nvPr>
            <p:ph type="title"/>
          </p:nvPr>
        </p:nvSpPr>
        <p:spPr/>
        <p:txBody>
          <a:bodyPr/>
          <a:lstStyle/>
          <a:p>
            <a:r>
              <a:rPr lang="en-US" dirty="0"/>
              <a:t>Mitigating Measures Not Considered</a:t>
            </a:r>
          </a:p>
        </p:txBody>
      </p:sp>
      <p:sp>
        <p:nvSpPr>
          <p:cNvPr id="347139" name="Rectangle 2051"/>
          <p:cNvSpPr>
            <a:spLocks noGrp="1" noChangeArrowheads="1"/>
          </p:cNvSpPr>
          <p:nvPr>
            <p:ph type="body" idx="1"/>
          </p:nvPr>
        </p:nvSpPr>
        <p:spPr/>
        <p:txBody>
          <a:bodyPr/>
          <a:lstStyle/>
          <a:p>
            <a:r>
              <a:rPr lang="en-US" dirty="0"/>
              <a:t>Must not evaluate condition with mitigating measures, e.g., medications, hearing aids, prosthesis, mobility devices</a:t>
            </a:r>
          </a:p>
          <a:p>
            <a:pPr>
              <a:buFont typeface="Wingdings" pitchFamily="2" charset="2"/>
              <a:buNone/>
            </a:pPr>
            <a:endParaRPr lang="en-US" dirty="0"/>
          </a:p>
          <a:p>
            <a:r>
              <a:rPr lang="en-US" dirty="0"/>
              <a:t>Excludes ordinary glasses and contact lenses</a:t>
            </a:r>
          </a:p>
        </p:txBody>
      </p:sp>
      <p:sp>
        <p:nvSpPr>
          <p:cNvPr id="2" name="Slide Number Placeholder 1"/>
          <p:cNvSpPr>
            <a:spLocks noGrp="1"/>
          </p:cNvSpPr>
          <p:nvPr>
            <p:ph type="sldNum" sz="quarter" idx="12"/>
          </p:nvPr>
        </p:nvSpPr>
        <p:spPr/>
        <p:txBody>
          <a:bodyPr/>
          <a:lstStyle/>
          <a:p>
            <a:fld id="{621F5E62-15C1-4111-BB1B-03427AABEBF9}"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en-US" dirty="0"/>
              <a:t>Case Example 1</a:t>
            </a:r>
          </a:p>
        </p:txBody>
      </p:sp>
      <p:sp>
        <p:nvSpPr>
          <p:cNvPr id="352261" name="Rectangle 5"/>
          <p:cNvSpPr>
            <a:spLocks noGrp="1" noChangeArrowheads="1"/>
          </p:cNvSpPr>
          <p:nvPr>
            <p:ph type="body" idx="1"/>
          </p:nvPr>
        </p:nvSpPr>
        <p:spPr/>
        <p:txBody>
          <a:bodyPr/>
          <a:lstStyle/>
          <a:p>
            <a:r>
              <a:rPr lang="en-US" dirty="0"/>
              <a:t>Sam has muscular dystrophy.</a:t>
            </a:r>
          </a:p>
          <a:p>
            <a:r>
              <a:rPr lang="en-US" dirty="0"/>
              <a:t>It takes him about two hours to walk a mile.</a:t>
            </a:r>
          </a:p>
          <a:p>
            <a:r>
              <a:rPr lang="en-US" dirty="0"/>
              <a:t>He is able to walk with no pain.</a:t>
            </a:r>
          </a:p>
          <a:p>
            <a:pPr>
              <a:buFont typeface="Wingdings" pitchFamily="2" charset="2"/>
              <a:buNone/>
            </a:pPr>
            <a:endParaRPr lang="en-US" dirty="0"/>
          </a:p>
          <a:p>
            <a:pPr>
              <a:buFont typeface="Wingdings" pitchFamily="2" charset="2"/>
              <a:buNone/>
            </a:pPr>
            <a:endParaRPr lang="en-US" dirty="0"/>
          </a:p>
          <a:p>
            <a:r>
              <a:rPr lang="en-US" dirty="0"/>
              <a:t>Does Sam have a disability under the ADAAA?</a:t>
            </a:r>
          </a:p>
        </p:txBody>
      </p:sp>
      <p:sp>
        <p:nvSpPr>
          <p:cNvPr id="2" name="Slide Number Placeholder 1"/>
          <p:cNvSpPr>
            <a:spLocks noGrp="1"/>
          </p:cNvSpPr>
          <p:nvPr>
            <p:ph type="sldNum" sz="quarter" idx="12"/>
          </p:nvPr>
        </p:nvSpPr>
        <p:spPr/>
        <p:txBody>
          <a:bodyPr/>
          <a:lstStyle/>
          <a:p>
            <a:fld id="{621F5E62-15C1-4111-BB1B-03427AABEBF9}"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r>
              <a:rPr lang="en-US" dirty="0"/>
              <a:t>Case Example 2</a:t>
            </a:r>
          </a:p>
        </p:txBody>
      </p:sp>
      <p:sp>
        <p:nvSpPr>
          <p:cNvPr id="357379" name="Rectangle 3"/>
          <p:cNvSpPr>
            <a:spLocks noGrp="1" noChangeArrowheads="1"/>
          </p:cNvSpPr>
          <p:nvPr>
            <p:ph type="body" idx="1"/>
          </p:nvPr>
        </p:nvSpPr>
        <p:spPr/>
        <p:txBody>
          <a:bodyPr/>
          <a:lstStyle/>
          <a:p>
            <a:r>
              <a:rPr lang="en-US" dirty="0"/>
              <a:t>Lisa has a bad back.</a:t>
            </a:r>
          </a:p>
          <a:p>
            <a:endParaRPr lang="en-US" dirty="0"/>
          </a:p>
          <a:p>
            <a:pPr>
              <a:buFont typeface="Wingdings" pitchFamily="2" charset="2"/>
              <a:buNone/>
            </a:pPr>
            <a:endParaRPr lang="en-US" dirty="0"/>
          </a:p>
          <a:p>
            <a:r>
              <a:rPr lang="en-US" dirty="0"/>
              <a:t>Does Lisa have a disability under the ADAAA?</a:t>
            </a:r>
          </a:p>
        </p:txBody>
      </p:sp>
      <p:sp>
        <p:nvSpPr>
          <p:cNvPr id="2" name="Slide Number Placeholder 1"/>
          <p:cNvSpPr>
            <a:spLocks noGrp="1"/>
          </p:cNvSpPr>
          <p:nvPr>
            <p:ph type="sldNum" sz="quarter" idx="12"/>
          </p:nvPr>
        </p:nvSpPr>
        <p:spPr/>
        <p:txBody>
          <a:bodyPr/>
          <a:lstStyle/>
          <a:p>
            <a:fld id="{621F5E62-15C1-4111-BB1B-03427AABEBF9}"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r>
              <a:rPr lang="en-US" dirty="0"/>
              <a:t>Case Example 3</a:t>
            </a:r>
          </a:p>
        </p:txBody>
      </p:sp>
      <p:sp>
        <p:nvSpPr>
          <p:cNvPr id="360451" name="Rectangle 3"/>
          <p:cNvSpPr>
            <a:spLocks noGrp="1" noChangeArrowheads="1"/>
          </p:cNvSpPr>
          <p:nvPr>
            <p:ph type="body" idx="1"/>
          </p:nvPr>
        </p:nvSpPr>
        <p:spPr/>
        <p:txBody>
          <a:bodyPr/>
          <a:lstStyle/>
          <a:p>
            <a:r>
              <a:rPr lang="en-US" dirty="0"/>
              <a:t>Scott has epilepsy.</a:t>
            </a:r>
          </a:p>
          <a:p>
            <a:r>
              <a:rPr lang="en-US" dirty="0"/>
              <a:t>He has seizures once a week, which are brief but cause him to be unaware of his surroundings.  His condition also interferes with sleep and memory.</a:t>
            </a:r>
          </a:p>
          <a:p>
            <a:endParaRPr lang="en-US" dirty="0"/>
          </a:p>
          <a:p>
            <a:r>
              <a:rPr lang="en-US" dirty="0"/>
              <a:t>Does Scott have a disability under the ADAAA?</a:t>
            </a:r>
          </a:p>
          <a:p>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050"/>
          <p:cNvSpPr>
            <a:spLocks noGrp="1" noChangeArrowheads="1"/>
          </p:cNvSpPr>
          <p:nvPr>
            <p:ph type="title"/>
          </p:nvPr>
        </p:nvSpPr>
        <p:spPr/>
        <p:txBody>
          <a:bodyPr/>
          <a:lstStyle/>
          <a:p>
            <a:r>
              <a:rPr lang="en-US" dirty="0"/>
              <a:t>Case Example 4</a:t>
            </a:r>
          </a:p>
        </p:txBody>
      </p:sp>
      <p:sp>
        <p:nvSpPr>
          <p:cNvPr id="369667" name="Rectangle 2051"/>
          <p:cNvSpPr>
            <a:spLocks noGrp="1" noChangeArrowheads="1"/>
          </p:cNvSpPr>
          <p:nvPr>
            <p:ph type="body" idx="1"/>
          </p:nvPr>
        </p:nvSpPr>
        <p:spPr/>
        <p:txBody>
          <a:bodyPr/>
          <a:lstStyle/>
          <a:p>
            <a:pPr>
              <a:lnSpc>
                <a:spcPct val="90000"/>
              </a:lnSpc>
            </a:pPr>
            <a:r>
              <a:rPr lang="en-US" dirty="0"/>
              <a:t>Earle has been diagnosed with bipolar disorder.</a:t>
            </a:r>
          </a:p>
          <a:p>
            <a:pPr>
              <a:lnSpc>
                <a:spcPct val="90000"/>
              </a:lnSpc>
            </a:pPr>
            <a:r>
              <a:rPr lang="en-US" dirty="0"/>
              <a:t>He is fine for a few months but a few times a year he becomes severely depressed and has difficulty sleeping and taking care of himself.  </a:t>
            </a:r>
          </a:p>
          <a:p>
            <a:pPr>
              <a:lnSpc>
                <a:spcPct val="90000"/>
              </a:lnSpc>
            </a:pPr>
            <a:r>
              <a:rPr lang="en-US" dirty="0"/>
              <a:t>The depression usually lasts about a week.</a:t>
            </a:r>
          </a:p>
          <a:p>
            <a:pPr>
              <a:lnSpc>
                <a:spcPct val="90000"/>
              </a:lnSpc>
            </a:pPr>
            <a:endParaRPr lang="en-US" dirty="0"/>
          </a:p>
          <a:p>
            <a:pPr>
              <a:lnSpc>
                <a:spcPct val="90000"/>
              </a:lnSpc>
            </a:pPr>
            <a:r>
              <a:rPr lang="en-US" dirty="0"/>
              <a:t>Does Earle have a disability under the ADAAA?</a:t>
            </a:r>
          </a:p>
        </p:txBody>
      </p:sp>
      <p:sp>
        <p:nvSpPr>
          <p:cNvPr id="2" name="Slide Number Placeholder 1"/>
          <p:cNvSpPr>
            <a:spLocks noGrp="1"/>
          </p:cNvSpPr>
          <p:nvPr>
            <p:ph type="sldNum" sz="quarter" idx="12"/>
          </p:nvPr>
        </p:nvSpPr>
        <p:spPr/>
        <p:txBody>
          <a:bodyPr/>
          <a:lstStyle/>
          <a:p>
            <a:fld id="{621F5E62-15C1-4111-BB1B-03427AABEBF9}"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r>
              <a:rPr lang="en-US" dirty="0"/>
              <a:t>Definition of Disability:  Second Part or Prong</a:t>
            </a:r>
          </a:p>
        </p:txBody>
      </p:sp>
      <p:sp>
        <p:nvSpPr>
          <p:cNvPr id="368643" name="Rectangle 3"/>
          <p:cNvSpPr>
            <a:spLocks noGrp="1" noChangeArrowheads="1"/>
          </p:cNvSpPr>
          <p:nvPr>
            <p:ph type="body" idx="1"/>
          </p:nvPr>
        </p:nvSpPr>
        <p:spPr/>
        <p:txBody>
          <a:bodyPr/>
          <a:lstStyle/>
          <a:p>
            <a:pPr marL="0" indent="0">
              <a:buNone/>
            </a:pPr>
            <a:r>
              <a:rPr lang="en-US" dirty="0"/>
              <a:t>An individual who:</a:t>
            </a:r>
          </a:p>
          <a:p>
            <a:pPr marL="0" indent="0">
              <a:buNone/>
            </a:pPr>
            <a:endParaRPr lang="en-US" dirty="0"/>
          </a:p>
          <a:p>
            <a:r>
              <a:rPr lang="en-US" dirty="0"/>
              <a:t>Has a record of a physical or mental impairment that substantially limits a major life activity</a:t>
            </a:r>
          </a:p>
        </p:txBody>
      </p:sp>
      <p:sp>
        <p:nvSpPr>
          <p:cNvPr id="2" name="Slide Number Placeholder 1"/>
          <p:cNvSpPr>
            <a:spLocks noGrp="1"/>
          </p:cNvSpPr>
          <p:nvPr>
            <p:ph type="sldNum" sz="quarter" idx="12"/>
          </p:nvPr>
        </p:nvSpPr>
        <p:spPr/>
        <p:txBody>
          <a:bodyPr/>
          <a:lstStyle/>
          <a:p>
            <a:fld id="{621F5E62-15C1-4111-BB1B-03427AABEBF9}"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en-US" dirty="0"/>
              <a:t>Topics</a:t>
            </a:r>
          </a:p>
        </p:txBody>
      </p:sp>
      <p:sp>
        <p:nvSpPr>
          <p:cNvPr id="172035" name="Rectangle 3"/>
          <p:cNvSpPr>
            <a:spLocks noGrp="1" noChangeArrowheads="1"/>
          </p:cNvSpPr>
          <p:nvPr>
            <p:ph type="body" idx="1"/>
          </p:nvPr>
        </p:nvSpPr>
        <p:spPr/>
        <p:txBody>
          <a:bodyPr/>
          <a:lstStyle/>
          <a:p>
            <a:pPr>
              <a:lnSpc>
                <a:spcPct val="90000"/>
              </a:lnSpc>
            </a:pPr>
            <a:r>
              <a:rPr lang="en-US" dirty="0"/>
              <a:t>Overview of ADA and coverage</a:t>
            </a:r>
          </a:p>
          <a:p>
            <a:pPr>
              <a:lnSpc>
                <a:spcPct val="90000"/>
              </a:lnSpc>
            </a:pPr>
            <a:r>
              <a:rPr lang="en-US" dirty="0"/>
              <a:t>Definition of Disability</a:t>
            </a:r>
          </a:p>
          <a:p>
            <a:pPr>
              <a:lnSpc>
                <a:spcPct val="90000"/>
              </a:lnSpc>
            </a:pPr>
            <a:r>
              <a:rPr lang="en-US" dirty="0"/>
              <a:t>General Prohibitions Against Discrimination</a:t>
            </a:r>
          </a:p>
          <a:p>
            <a:pPr>
              <a:lnSpc>
                <a:spcPct val="90000"/>
              </a:lnSpc>
            </a:pPr>
            <a:r>
              <a:rPr lang="en-US" dirty="0"/>
              <a:t>Disability Related Inquiries</a:t>
            </a:r>
          </a:p>
          <a:p>
            <a:pPr>
              <a:lnSpc>
                <a:spcPct val="90000"/>
              </a:lnSpc>
            </a:pPr>
            <a:r>
              <a:rPr lang="en-US" dirty="0"/>
              <a:t>Reasonable Accommodations</a:t>
            </a:r>
          </a:p>
          <a:p>
            <a:pPr>
              <a:lnSpc>
                <a:spcPct val="90000"/>
              </a:lnSpc>
            </a:pPr>
            <a:r>
              <a:rPr lang="en-US" dirty="0"/>
              <a:t>Resources</a:t>
            </a:r>
            <a:r>
              <a:rPr lang="en-US" sz="2400" dirty="0"/>
              <a:t> </a:t>
            </a:r>
          </a:p>
          <a:p>
            <a:pPr>
              <a:lnSpc>
                <a:spcPct val="90000"/>
              </a:lnSpc>
              <a:buFont typeface="Wingdings" pitchFamily="2" charset="2"/>
              <a:buNone/>
            </a:pPr>
            <a:endParaRPr lang="en-US" sz="2400" dirty="0"/>
          </a:p>
          <a:p>
            <a:pPr>
              <a:lnSpc>
                <a:spcPct val="90000"/>
              </a:lnSpc>
            </a:pPr>
            <a:endParaRPr lang="en-US" sz="2400"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p:txBody>
          <a:bodyPr/>
          <a:lstStyle/>
          <a:p>
            <a:r>
              <a:rPr lang="en-US" dirty="0"/>
              <a:t>Case Example</a:t>
            </a:r>
          </a:p>
        </p:txBody>
      </p:sp>
      <p:sp>
        <p:nvSpPr>
          <p:cNvPr id="370691" name="Rectangle 3"/>
          <p:cNvSpPr>
            <a:spLocks noGrp="1" noChangeArrowheads="1"/>
          </p:cNvSpPr>
          <p:nvPr>
            <p:ph type="body" idx="1"/>
          </p:nvPr>
        </p:nvSpPr>
        <p:spPr/>
        <p:txBody>
          <a:bodyPr/>
          <a:lstStyle/>
          <a:p>
            <a:r>
              <a:rPr lang="en-US" dirty="0"/>
              <a:t>Dan has alcoholism. </a:t>
            </a:r>
          </a:p>
          <a:p>
            <a:r>
              <a:rPr lang="en-US" dirty="0"/>
              <a:t>He has not had a drink in 7 years and is fully functioning.  </a:t>
            </a:r>
          </a:p>
          <a:p>
            <a:r>
              <a:rPr lang="en-US" dirty="0"/>
              <a:t>When he was actively drinking, he was unable to care for himself.</a:t>
            </a:r>
          </a:p>
          <a:p>
            <a:pPr>
              <a:buFont typeface="Wingdings" pitchFamily="2" charset="2"/>
              <a:buNone/>
            </a:pPr>
            <a:endParaRPr lang="en-US" dirty="0"/>
          </a:p>
          <a:p>
            <a:r>
              <a:rPr lang="en-US" dirty="0"/>
              <a:t>Does Dan have a disability under the ADAAA?</a:t>
            </a:r>
          </a:p>
        </p:txBody>
      </p:sp>
      <p:sp>
        <p:nvSpPr>
          <p:cNvPr id="2" name="Slide Number Placeholder 1"/>
          <p:cNvSpPr>
            <a:spLocks noGrp="1"/>
          </p:cNvSpPr>
          <p:nvPr>
            <p:ph type="sldNum" sz="quarter" idx="12"/>
          </p:nvPr>
        </p:nvSpPr>
        <p:spPr/>
        <p:txBody>
          <a:bodyPr/>
          <a:lstStyle/>
          <a:p>
            <a:fld id="{621F5E62-15C1-4111-BB1B-03427AABEBF9}"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p:txBody>
          <a:bodyPr/>
          <a:lstStyle/>
          <a:p>
            <a:r>
              <a:rPr lang="en-US" dirty="0"/>
              <a:t>Definition of Disability:  Third Part or Prong</a:t>
            </a:r>
          </a:p>
        </p:txBody>
      </p:sp>
      <p:sp>
        <p:nvSpPr>
          <p:cNvPr id="371715" name="Rectangle 3"/>
          <p:cNvSpPr>
            <a:spLocks noGrp="1" noChangeArrowheads="1"/>
          </p:cNvSpPr>
          <p:nvPr>
            <p:ph type="body" idx="1"/>
          </p:nvPr>
        </p:nvSpPr>
        <p:spPr/>
        <p:txBody>
          <a:bodyPr/>
          <a:lstStyle/>
          <a:p>
            <a:pPr marL="0" indent="0">
              <a:buNone/>
            </a:pPr>
            <a:r>
              <a:rPr lang="en-US" dirty="0"/>
              <a:t>An individual who:</a:t>
            </a:r>
          </a:p>
          <a:p>
            <a:r>
              <a:rPr lang="en-US" dirty="0"/>
              <a:t> is “regarded as” having a physical or mental impairment</a:t>
            </a:r>
          </a:p>
          <a:p>
            <a:endParaRPr lang="en-US" dirty="0"/>
          </a:p>
          <a:p>
            <a:pPr>
              <a:buFont typeface="Wingdings" pitchFamily="2" charset="2"/>
              <a:buNone/>
            </a:pPr>
            <a:r>
              <a:rPr lang="en-US" dirty="0"/>
              <a:t> </a:t>
            </a:r>
          </a:p>
          <a:p>
            <a:pPr>
              <a:buFont typeface="Wingdings" pitchFamily="2" charset="2"/>
              <a:buNone/>
            </a:pPr>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3074"/>
          <p:cNvSpPr>
            <a:spLocks noGrp="1" noChangeArrowheads="1"/>
          </p:cNvSpPr>
          <p:nvPr>
            <p:ph type="title"/>
          </p:nvPr>
        </p:nvSpPr>
        <p:spPr/>
        <p:txBody>
          <a:bodyPr/>
          <a:lstStyle/>
          <a:p>
            <a:r>
              <a:rPr lang="en-US" dirty="0"/>
              <a:t>“Regarded As” Disabled</a:t>
            </a:r>
          </a:p>
        </p:txBody>
      </p:sp>
      <p:sp>
        <p:nvSpPr>
          <p:cNvPr id="372739" name="Rectangle 3075"/>
          <p:cNvSpPr>
            <a:spLocks noGrp="1" noChangeArrowheads="1"/>
          </p:cNvSpPr>
          <p:nvPr>
            <p:ph type="body" idx="1"/>
          </p:nvPr>
        </p:nvSpPr>
        <p:spPr/>
        <p:txBody>
          <a:bodyPr/>
          <a:lstStyle/>
          <a:p>
            <a:r>
              <a:rPr lang="en-US" sz="2400" dirty="0"/>
              <a:t>Individual is covered under third part of definition if employer takes an adverse employment action based on a real or perceived physical or mental impairment</a:t>
            </a:r>
          </a:p>
          <a:p>
            <a:r>
              <a:rPr lang="en-US" sz="2400" dirty="0"/>
              <a:t>It is not necessary to show that the employer perceived the impairment to be “substantially limiting”</a:t>
            </a:r>
          </a:p>
          <a:p>
            <a:r>
              <a:rPr lang="en-US" sz="2400" dirty="0"/>
              <a:t>“Regarded as” disabled does not apply to impairments that are transitory and minor </a:t>
            </a:r>
          </a:p>
          <a:p>
            <a:r>
              <a:rPr lang="en-US" sz="2400" dirty="0"/>
              <a:t>Transitory impairment is an impairment with an actual or expected duration of six months or less</a:t>
            </a:r>
          </a:p>
          <a:p>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1026"/>
          <p:cNvSpPr>
            <a:spLocks noGrp="1" noChangeArrowheads="1"/>
          </p:cNvSpPr>
          <p:nvPr>
            <p:ph type="title"/>
          </p:nvPr>
        </p:nvSpPr>
        <p:spPr/>
        <p:txBody>
          <a:bodyPr/>
          <a:lstStyle/>
          <a:p>
            <a:r>
              <a:rPr lang="en-US" dirty="0"/>
              <a:t>Case Example 5</a:t>
            </a:r>
          </a:p>
        </p:txBody>
      </p:sp>
      <p:sp>
        <p:nvSpPr>
          <p:cNvPr id="373763" name="Rectangle 1027"/>
          <p:cNvSpPr>
            <a:spLocks noGrp="1" noChangeArrowheads="1"/>
          </p:cNvSpPr>
          <p:nvPr>
            <p:ph type="body" idx="1"/>
          </p:nvPr>
        </p:nvSpPr>
        <p:spPr/>
        <p:txBody>
          <a:bodyPr/>
          <a:lstStyle/>
          <a:p>
            <a:r>
              <a:rPr lang="en-US" dirty="0"/>
              <a:t>Amanda has high blood pressure which does not limit her work activities. Her manager finds out Amanda has high blood pressure and reassigns her to a less stressful and lower paying job because of concerns that she would suffer a heart attack if she continues in her job. </a:t>
            </a:r>
          </a:p>
          <a:p>
            <a:pPr>
              <a:buFont typeface="Wingdings" pitchFamily="2" charset="2"/>
              <a:buNone/>
            </a:pPr>
            <a:endParaRPr lang="en-US" dirty="0"/>
          </a:p>
          <a:p>
            <a:r>
              <a:rPr lang="en-US" dirty="0"/>
              <a:t>Is Amanda protected under the ADAAA?   </a:t>
            </a:r>
          </a:p>
        </p:txBody>
      </p:sp>
      <p:sp>
        <p:nvSpPr>
          <p:cNvPr id="2" name="Slide Number Placeholder 1"/>
          <p:cNvSpPr>
            <a:spLocks noGrp="1"/>
          </p:cNvSpPr>
          <p:nvPr>
            <p:ph type="sldNum" sz="quarter" idx="12"/>
          </p:nvPr>
        </p:nvSpPr>
        <p:spPr/>
        <p:txBody>
          <a:bodyPr/>
          <a:lstStyle/>
          <a:p>
            <a:fld id="{621F5E62-15C1-4111-BB1B-03427AABEBF9}"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1026"/>
          <p:cNvSpPr>
            <a:spLocks noGrp="1" noChangeArrowheads="1"/>
          </p:cNvSpPr>
          <p:nvPr>
            <p:ph type="title"/>
          </p:nvPr>
        </p:nvSpPr>
        <p:spPr/>
        <p:txBody>
          <a:bodyPr/>
          <a:lstStyle/>
          <a:p>
            <a:r>
              <a:rPr lang="en-US" dirty="0"/>
              <a:t>Not a Disability</a:t>
            </a:r>
          </a:p>
        </p:txBody>
      </p:sp>
      <p:sp>
        <p:nvSpPr>
          <p:cNvPr id="158723" name="Rectangle 1027"/>
          <p:cNvSpPr>
            <a:spLocks noGrp="1" noChangeArrowheads="1"/>
          </p:cNvSpPr>
          <p:nvPr>
            <p:ph type="body" idx="1"/>
          </p:nvPr>
        </p:nvSpPr>
        <p:spPr/>
        <p:txBody>
          <a:bodyPr/>
          <a:lstStyle/>
          <a:p>
            <a:r>
              <a:rPr lang="en-US" dirty="0"/>
              <a:t>Temporary, non-chronic impairments of short duration with little or no residual effects usually will not be considered disabilities.</a:t>
            </a:r>
          </a:p>
          <a:p>
            <a:pPr>
              <a:buFont typeface="Wingdings" pitchFamily="2" charset="2"/>
              <a:buNone/>
            </a:pPr>
            <a:endParaRPr lang="en-US" dirty="0"/>
          </a:p>
          <a:p>
            <a:r>
              <a:rPr lang="en-US" dirty="0"/>
              <a:t>Examples include a broken leg expected to heal normally, seasonal influenza, a common cold. </a:t>
            </a:r>
          </a:p>
        </p:txBody>
      </p:sp>
      <p:sp>
        <p:nvSpPr>
          <p:cNvPr id="2" name="Slide Number Placeholder 1"/>
          <p:cNvSpPr>
            <a:spLocks noGrp="1"/>
          </p:cNvSpPr>
          <p:nvPr>
            <p:ph type="sldNum" sz="quarter" idx="12"/>
          </p:nvPr>
        </p:nvSpPr>
        <p:spPr/>
        <p:txBody>
          <a:bodyPr/>
          <a:lstStyle/>
          <a:p>
            <a:fld id="{621F5E62-15C1-4111-BB1B-03427AABEBF9}"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1026"/>
          <p:cNvSpPr>
            <a:spLocks noGrp="1" noChangeArrowheads="1"/>
          </p:cNvSpPr>
          <p:nvPr>
            <p:ph type="title"/>
          </p:nvPr>
        </p:nvSpPr>
        <p:spPr/>
        <p:txBody>
          <a:bodyPr/>
          <a:lstStyle/>
          <a:p>
            <a:r>
              <a:rPr lang="en-US" dirty="0"/>
              <a:t>Not a Disability (specific exclusions named in statute)</a:t>
            </a:r>
          </a:p>
        </p:txBody>
      </p:sp>
      <p:sp>
        <p:nvSpPr>
          <p:cNvPr id="349187" name="Rectangle 1027"/>
          <p:cNvSpPr>
            <a:spLocks noGrp="1" noChangeArrowheads="1"/>
          </p:cNvSpPr>
          <p:nvPr>
            <p:ph type="body" idx="1"/>
          </p:nvPr>
        </p:nvSpPr>
        <p:spPr>
          <a:xfrm>
            <a:off x="914400" y="2362200"/>
            <a:ext cx="8001000" cy="3981450"/>
          </a:xfrm>
        </p:spPr>
        <p:txBody>
          <a:bodyPr/>
          <a:lstStyle/>
          <a:p>
            <a:r>
              <a:rPr lang="en-US" dirty="0" err="1"/>
              <a:t>Transvestism</a:t>
            </a:r>
            <a:endParaRPr lang="en-US" dirty="0"/>
          </a:p>
          <a:p>
            <a:r>
              <a:rPr lang="en-US" dirty="0"/>
              <a:t>Exhibitionism</a:t>
            </a:r>
          </a:p>
          <a:p>
            <a:r>
              <a:rPr lang="en-US" dirty="0"/>
              <a:t>Compulsive Gambling</a:t>
            </a:r>
          </a:p>
          <a:p>
            <a:r>
              <a:rPr lang="en-US" dirty="0"/>
              <a:t>Pedophilia</a:t>
            </a:r>
          </a:p>
          <a:p>
            <a:r>
              <a:rPr lang="en-US" dirty="0"/>
              <a:t>Kleptomania</a:t>
            </a:r>
          </a:p>
          <a:p>
            <a:r>
              <a:rPr lang="en-US" u="sng" dirty="0"/>
              <a:t>Current</a:t>
            </a:r>
            <a:r>
              <a:rPr lang="en-US" dirty="0"/>
              <a:t> use of illegal drugs</a:t>
            </a:r>
          </a:p>
          <a:p>
            <a:pPr lvl="1"/>
            <a:r>
              <a:rPr lang="en-US" dirty="0"/>
              <a:t>Note: this is in contrast to the criteria related to VR eligibility surrounding current use of illegal drugs.</a:t>
            </a:r>
          </a:p>
          <a:p>
            <a:endParaRPr lang="en-US" dirty="0"/>
          </a:p>
          <a:p>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050"/>
          <p:cNvSpPr>
            <a:spLocks noGrp="1" noChangeArrowheads="1"/>
          </p:cNvSpPr>
          <p:nvPr>
            <p:ph type="title"/>
          </p:nvPr>
        </p:nvSpPr>
        <p:spPr/>
        <p:txBody>
          <a:bodyPr/>
          <a:lstStyle/>
          <a:p>
            <a:r>
              <a:rPr lang="en-US" dirty="0"/>
              <a:t>General ADA Protections</a:t>
            </a:r>
          </a:p>
        </p:txBody>
      </p:sp>
      <p:sp>
        <p:nvSpPr>
          <p:cNvPr id="269315" name="Rectangle 2051"/>
          <p:cNvSpPr>
            <a:spLocks noGrp="1" noChangeArrowheads="1"/>
          </p:cNvSpPr>
          <p:nvPr>
            <p:ph type="body" idx="1"/>
          </p:nvPr>
        </p:nvSpPr>
        <p:spPr>
          <a:xfrm>
            <a:off x="685800" y="2743200"/>
            <a:ext cx="8153400" cy="3429000"/>
          </a:xfrm>
        </p:spPr>
        <p:txBody>
          <a:bodyPr/>
          <a:lstStyle/>
          <a:p>
            <a:pPr>
              <a:buFont typeface="Wingdings" pitchFamily="2" charset="2"/>
              <a:buNone/>
            </a:pPr>
            <a:r>
              <a:rPr lang="en-US" dirty="0">
                <a:cs typeface="Times New Roman" charset="0"/>
              </a:rPr>
              <a:t>	An employer shall not </a:t>
            </a:r>
            <a:r>
              <a:rPr lang="en-US" b="1" dirty="0">
                <a:cs typeface="Times New Roman" charset="0"/>
              </a:rPr>
              <a:t>discriminate</a:t>
            </a:r>
            <a:r>
              <a:rPr lang="en-US" dirty="0">
                <a:cs typeface="Times New Roman" charset="0"/>
              </a:rPr>
              <a:t> against a </a:t>
            </a:r>
            <a:r>
              <a:rPr lang="en-US" b="1" dirty="0">
                <a:cs typeface="Times New Roman" charset="0"/>
              </a:rPr>
              <a:t>qualified individual</a:t>
            </a:r>
            <a:r>
              <a:rPr lang="en-US" dirty="0">
                <a:cs typeface="Times New Roman" charset="0"/>
              </a:rPr>
              <a:t> </a:t>
            </a:r>
            <a:r>
              <a:rPr lang="en-US" b="1" dirty="0">
                <a:cs typeface="Times New Roman" charset="0"/>
              </a:rPr>
              <a:t>on the basis of disability</a:t>
            </a:r>
            <a:r>
              <a:rPr lang="en-US" dirty="0">
                <a:cs typeface="Times New Roman" charset="0"/>
              </a:rPr>
              <a:t>  </a:t>
            </a:r>
          </a:p>
        </p:txBody>
      </p:sp>
      <p:sp>
        <p:nvSpPr>
          <p:cNvPr id="2" name="Slide Number Placeholder 1"/>
          <p:cNvSpPr>
            <a:spLocks noGrp="1"/>
          </p:cNvSpPr>
          <p:nvPr>
            <p:ph type="sldNum" sz="quarter" idx="12"/>
          </p:nvPr>
        </p:nvSpPr>
        <p:spPr/>
        <p:txBody>
          <a:bodyPr/>
          <a:lstStyle/>
          <a:p>
            <a:fld id="{621F5E62-15C1-4111-BB1B-03427AABEBF9}"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p:txBody>
          <a:bodyPr/>
          <a:lstStyle/>
          <a:p>
            <a:r>
              <a:rPr lang="en-US" dirty="0"/>
              <a:t>Discrimination is prohibited in</a:t>
            </a:r>
          </a:p>
        </p:txBody>
      </p:sp>
      <p:sp>
        <p:nvSpPr>
          <p:cNvPr id="385027" name="Rectangle 3"/>
          <p:cNvSpPr>
            <a:spLocks noGrp="1" noChangeArrowheads="1"/>
          </p:cNvSpPr>
          <p:nvPr>
            <p:ph type="body" idx="1"/>
          </p:nvPr>
        </p:nvSpPr>
        <p:spPr/>
        <p:txBody>
          <a:bodyPr/>
          <a:lstStyle/>
          <a:p>
            <a:pPr>
              <a:lnSpc>
                <a:spcPct val="90000"/>
              </a:lnSpc>
            </a:pPr>
            <a:r>
              <a:rPr lang="en-US" dirty="0"/>
              <a:t>Job application procedures</a:t>
            </a:r>
          </a:p>
          <a:p>
            <a:pPr>
              <a:lnSpc>
                <a:spcPct val="90000"/>
              </a:lnSpc>
            </a:pPr>
            <a:r>
              <a:rPr lang="en-US" dirty="0"/>
              <a:t>Hiring</a:t>
            </a:r>
          </a:p>
          <a:p>
            <a:pPr>
              <a:lnSpc>
                <a:spcPct val="90000"/>
              </a:lnSpc>
            </a:pPr>
            <a:r>
              <a:rPr lang="en-US" dirty="0"/>
              <a:t>Compensation/pay and benefits</a:t>
            </a:r>
          </a:p>
          <a:p>
            <a:pPr>
              <a:lnSpc>
                <a:spcPct val="90000"/>
              </a:lnSpc>
            </a:pPr>
            <a:r>
              <a:rPr lang="en-US" dirty="0"/>
              <a:t>Advancement/promotion</a:t>
            </a:r>
          </a:p>
          <a:p>
            <a:pPr>
              <a:lnSpc>
                <a:spcPct val="90000"/>
              </a:lnSpc>
            </a:pPr>
            <a:r>
              <a:rPr lang="en-US" dirty="0"/>
              <a:t>Training</a:t>
            </a:r>
          </a:p>
          <a:p>
            <a:pPr>
              <a:lnSpc>
                <a:spcPct val="90000"/>
              </a:lnSpc>
            </a:pPr>
            <a:r>
              <a:rPr lang="en-US" dirty="0"/>
              <a:t>Discharge</a:t>
            </a:r>
          </a:p>
          <a:p>
            <a:pPr>
              <a:lnSpc>
                <a:spcPct val="90000"/>
              </a:lnSpc>
            </a:pPr>
            <a:r>
              <a:rPr lang="en-US" dirty="0"/>
              <a:t>Other terms, conditions, privileges of employment</a:t>
            </a:r>
          </a:p>
        </p:txBody>
      </p:sp>
      <p:sp>
        <p:nvSpPr>
          <p:cNvPr id="2" name="Slide Number Placeholder 1"/>
          <p:cNvSpPr>
            <a:spLocks noGrp="1"/>
          </p:cNvSpPr>
          <p:nvPr>
            <p:ph type="sldNum" sz="quarter" idx="12"/>
          </p:nvPr>
        </p:nvSpPr>
        <p:spPr/>
        <p:txBody>
          <a:bodyPr/>
          <a:lstStyle/>
          <a:p>
            <a:fld id="{621F5E62-15C1-4111-BB1B-03427AABEBF9}"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1026"/>
          <p:cNvSpPr>
            <a:spLocks noGrp="1" noChangeArrowheads="1"/>
          </p:cNvSpPr>
          <p:nvPr>
            <p:ph type="title"/>
          </p:nvPr>
        </p:nvSpPr>
        <p:spPr/>
        <p:txBody>
          <a:bodyPr/>
          <a:lstStyle/>
          <a:p>
            <a:r>
              <a:rPr lang="en-US" dirty="0"/>
              <a:t>Who is a Qualified Individual?</a:t>
            </a:r>
          </a:p>
        </p:txBody>
      </p:sp>
      <p:sp>
        <p:nvSpPr>
          <p:cNvPr id="270339" name="Rectangle 1027"/>
          <p:cNvSpPr>
            <a:spLocks noGrp="1" noChangeArrowheads="1"/>
          </p:cNvSpPr>
          <p:nvPr>
            <p:ph type="body" idx="1"/>
          </p:nvPr>
        </p:nvSpPr>
        <p:spPr/>
        <p:txBody>
          <a:bodyPr/>
          <a:lstStyle/>
          <a:p>
            <a:pPr marL="0" indent="0">
              <a:buNone/>
            </a:pPr>
            <a:r>
              <a:rPr lang="en-US" b="1" dirty="0">
                <a:cs typeface="Arial" charset="0"/>
              </a:rPr>
              <a:t>A “qualified individual with a disability” means: </a:t>
            </a:r>
          </a:p>
          <a:p>
            <a:r>
              <a:rPr lang="en-US" dirty="0">
                <a:cs typeface="Arial" charset="0"/>
              </a:rPr>
              <a:t>an individual with a disability who, </a:t>
            </a:r>
          </a:p>
          <a:p>
            <a:r>
              <a:rPr lang="en-US" dirty="0">
                <a:cs typeface="Arial" charset="0"/>
              </a:rPr>
              <a:t>with or without reasonable accommodation, </a:t>
            </a:r>
          </a:p>
          <a:p>
            <a:r>
              <a:rPr lang="en-US" dirty="0">
                <a:cs typeface="Arial" charset="0"/>
              </a:rPr>
              <a:t>can perform the essential functions of the employment position that such individual seeks or holds.</a:t>
            </a:r>
            <a:r>
              <a:rPr lang="en-US" dirty="0"/>
              <a:t> </a:t>
            </a:r>
          </a:p>
        </p:txBody>
      </p:sp>
      <p:sp>
        <p:nvSpPr>
          <p:cNvPr id="2" name="Slide Number Placeholder 1"/>
          <p:cNvSpPr>
            <a:spLocks noGrp="1"/>
          </p:cNvSpPr>
          <p:nvPr>
            <p:ph type="sldNum" sz="quarter" idx="12"/>
          </p:nvPr>
        </p:nvSpPr>
        <p:spPr/>
        <p:txBody>
          <a:bodyPr/>
          <a:lstStyle/>
          <a:p>
            <a:fld id="{621F5E62-15C1-4111-BB1B-03427AABEBF9}"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Qualified Individual</a:t>
            </a:r>
          </a:p>
        </p:txBody>
      </p:sp>
      <p:sp>
        <p:nvSpPr>
          <p:cNvPr id="3" name="Content Placeholder 2"/>
          <p:cNvSpPr>
            <a:spLocks noGrp="1"/>
          </p:cNvSpPr>
          <p:nvPr>
            <p:ph idx="1"/>
          </p:nvPr>
        </p:nvSpPr>
        <p:spPr/>
        <p:txBody>
          <a:bodyPr/>
          <a:lstStyle/>
          <a:p>
            <a:pPr marL="0" indent="0">
              <a:buNone/>
            </a:pPr>
            <a:r>
              <a:rPr lang="en-US" dirty="0"/>
              <a:t>Must meet objective job requirements, e.g.,</a:t>
            </a:r>
          </a:p>
          <a:p>
            <a:r>
              <a:rPr lang="en-US" dirty="0"/>
              <a:t>education (e.g., a bachelor’s degree) </a:t>
            </a:r>
          </a:p>
          <a:p>
            <a:r>
              <a:rPr lang="en-US" dirty="0"/>
              <a:t>training (e.g., years of experience) </a:t>
            </a:r>
          </a:p>
          <a:p>
            <a:r>
              <a:rPr lang="en-US" dirty="0"/>
              <a:t>licensure or certification for specific jobs requiring such license or certification (Commercial Drivers License, Cosmetology License, Food Safety Certification, teaching certification, etc.)</a:t>
            </a:r>
          </a:p>
        </p:txBody>
      </p:sp>
      <p:sp>
        <p:nvSpPr>
          <p:cNvPr id="4" name="Slide Number Placeholder 3"/>
          <p:cNvSpPr>
            <a:spLocks noGrp="1"/>
          </p:cNvSpPr>
          <p:nvPr>
            <p:ph type="sldNum" sz="quarter" idx="12"/>
          </p:nvPr>
        </p:nvSpPr>
        <p:spPr/>
        <p:txBody>
          <a:bodyPr/>
          <a:lstStyle/>
          <a:p>
            <a:fld id="{621F5E62-15C1-4111-BB1B-03427AABEBF9}"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dirty="0"/>
              <a:t>Americans with Disabilities Act (ADA) signed into law in 1990</a:t>
            </a:r>
          </a:p>
        </p:txBody>
      </p:sp>
      <p:sp>
        <p:nvSpPr>
          <p:cNvPr id="188419" name="Rectangle 3"/>
          <p:cNvSpPr>
            <a:spLocks noGrp="1" noChangeArrowheads="1"/>
          </p:cNvSpPr>
          <p:nvPr>
            <p:ph type="body" idx="1"/>
          </p:nvPr>
        </p:nvSpPr>
        <p:spPr/>
        <p:txBody>
          <a:bodyPr/>
          <a:lstStyle/>
          <a:p>
            <a:pPr>
              <a:buFont typeface="Wingdings" pitchFamily="2" charset="2"/>
              <a:buNone/>
            </a:pPr>
            <a:r>
              <a:rPr lang="en-US" dirty="0"/>
              <a:t>	Promises equal opportunity for qualified individuals with disabilities </a:t>
            </a:r>
          </a:p>
          <a:p>
            <a:pPr lvl="1"/>
            <a:r>
              <a:rPr lang="en-US" dirty="0"/>
              <a:t>Title I – Employment</a:t>
            </a:r>
          </a:p>
          <a:p>
            <a:pPr lvl="1"/>
            <a:r>
              <a:rPr lang="en-US" dirty="0"/>
              <a:t>Title II – State and Local Governments</a:t>
            </a:r>
          </a:p>
          <a:p>
            <a:pPr lvl="1"/>
            <a:r>
              <a:rPr lang="en-US" dirty="0"/>
              <a:t>Title III – Private Entities Operating Public Accommodations</a:t>
            </a:r>
          </a:p>
          <a:p>
            <a:pPr lvl="1"/>
            <a:r>
              <a:rPr lang="en-US" dirty="0"/>
              <a:t>Title IV – Telecommunications</a:t>
            </a:r>
          </a:p>
          <a:p>
            <a:pPr lvl="1"/>
            <a:r>
              <a:rPr lang="en-US" dirty="0"/>
              <a:t>Title V – Miscellaneous Provisions</a:t>
            </a:r>
          </a:p>
          <a:p>
            <a:pPr>
              <a:buFont typeface="Wingdings" pitchFamily="2" charset="2"/>
              <a:buNone/>
            </a:pPr>
            <a:r>
              <a:rPr lang="en-US" dirty="0"/>
              <a:t> </a:t>
            </a:r>
          </a:p>
        </p:txBody>
      </p:sp>
      <p:sp>
        <p:nvSpPr>
          <p:cNvPr id="2" name="Slide Number Placeholder 1"/>
          <p:cNvSpPr>
            <a:spLocks noGrp="1"/>
          </p:cNvSpPr>
          <p:nvPr>
            <p:ph type="sldNum" sz="quarter" idx="12"/>
          </p:nvPr>
        </p:nvSpPr>
        <p:spPr/>
        <p:txBody>
          <a:bodyPr/>
          <a:lstStyle/>
          <a:p>
            <a:fld id="{621F5E62-15C1-4111-BB1B-03427AABEBF9}"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Essential Job Functions?</a:t>
            </a:r>
          </a:p>
        </p:txBody>
      </p:sp>
      <p:sp>
        <p:nvSpPr>
          <p:cNvPr id="3" name="Content Placeholder 2"/>
          <p:cNvSpPr>
            <a:spLocks noGrp="1"/>
          </p:cNvSpPr>
          <p:nvPr>
            <p:ph idx="1"/>
          </p:nvPr>
        </p:nvSpPr>
        <p:spPr/>
        <p:txBody>
          <a:bodyPr/>
          <a:lstStyle/>
          <a:p>
            <a:r>
              <a:rPr lang="en-US" dirty="0"/>
              <a:t>Essential functions are the “fundamental job duties of the position”</a:t>
            </a:r>
          </a:p>
          <a:p>
            <a:r>
              <a:rPr lang="en-US" dirty="0"/>
              <a:t>Factors to determine if duties are essential may include:</a:t>
            </a:r>
          </a:p>
          <a:p>
            <a:pPr lvl="1"/>
            <a:r>
              <a:rPr lang="en-US" dirty="0"/>
              <a:t> employer’s judgment; written description, time spent performing the function; consequences of not performing the function; terms of collective bargaining agreement; the work of others in same or similar jobs</a:t>
            </a:r>
          </a:p>
          <a:p>
            <a:pPr>
              <a:buNone/>
            </a:pPr>
            <a:endParaRPr lang="en-US" dirty="0"/>
          </a:p>
          <a:p>
            <a:pPr>
              <a:buNone/>
            </a:pPr>
            <a:endParaRPr lang="en-US" dirty="0"/>
          </a:p>
        </p:txBody>
      </p:sp>
      <p:sp>
        <p:nvSpPr>
          <p:cNvPr id="4" name="Slide Number Placeholder 3"/>
          <p:cNvSpPr>
            <a:spLocks noGrp="1"/>
          </p:cNvSpPr>
          <p:nvPr>
            <p:ph type="sldNum" sz="quarter" idx="12"/>
          </p:nvPr>
        </p:nvSpPr>
        <p:spPr/>
        <p:txBody>
          <a:bodyPr/>
          <a:lstStyle/>
          <a:p>
            <a:fld id="{621F5E62-15C1-4111-BB1B-03427AABEBF9}" type="slidenum">
              <a:rPr lang="en-US" smtClean="0"/>
              <a:pPr/>
              <a:t>30</a:t>
            </a:fld>
            <a:endParaRPr lang="en-US"/>
          </a:p>
        </p:txBody>
      </p:sp>
    </p:spTree>
    <p:extLst>
      <p:ext uri="{BB962C8B-B14F-4D97-AF65-F5344CB8AC3E}">
        <p14:creationId xmlns:p14="http://schemas.microsoft.com/office/powerpoint/2010/main" val="21651964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r>
              <a:rPr lang="en-US" dirty="0"/>
              <a:t>What makes a Job Function “Essential?”</a:t>
            </a:r>
          </a:p>
        </p:txBody>
      </p:sp>
      <p:sp>
        <p:nvSpPr>
          <p:cNvPr id="420867" name="Rectangle 3"/>
          <p:cNvSpPr>
            <a:spLocks noGrp="1" noChangeArrowheads="1"/>
          </p:cNvSpPr>
          <p:nvPr>
            <p:ph type="body" idx="1"/>
          </p:nvPr>
        </p:nvSpPr>
        <p:spPr/>
        <p:txBody>
          <a:bodyPr/>
          <a:lstStyle/>
          <a:p>
            <a:pPr>
              <a:buNone/>
            </a:pPr>
            <a:r>
              <a:rPr lang="en-US" dirty="0"/>
              <a:t>Factors to consider:</a:t>
            </a:r>
          </a:p>
          <a:p>
            <a:r>
              <a:rPr lang="en-US" dirty="0"/>
              <a:t>Was the person hired to perform the task?</a:t>
            </a:r>
          </a:p>
          <a:p>
            <a:r>
              <a:rPr lang="en-US" dirty="0"/>
              <a:t>Number of employees available who could do the task?</a:t>
            </a:r>
          </a:p>
          <a:p>
            <a:r>
              <a:rPr lang="en-US" dirty="0"/>
              <a:t>Amount of time it takes to do the task?</a:t>
            </a:r>
          </a:p>
          <a:p>
            <a:r>
              <a:rPr lang="en-US" dirty="0"/>
              <a:t>How often is the task is performed?</a:t>
            </a:r>
          </a:p>
          <a:p>
            <a:r>
              <a:rPr lang="en-US" dirty="0"/>
              <a:t>Consequences of person not doing the task?</a:t>
            </a:r>
          </a:p>
          <a:p>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31</a:t>
            </a:fld>
            <a:endParaRPr lang="en-US"/>
          </a:p>
        </p:txBody>
      </p:sp>
    </p:spTree>
    <p:extLst>
      <p:ext uri="{BB962C8B-B14F-4D97-AF65-F5344CB8AC3E}">
        <p14:creationId xmlns:p14="http://schemas.microsoft.com/office/powerpoint/2010/main" val="25957378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1026"/>
          <p:cNvSpPr>
            <a:spLocks noGrp="1" noChangeArrowheads="1"/>
          </p:cNvSpPr>
          <p:nvPr>
            <p:ph type="title"/>
          </p:nvPr>
        </p:nvSpPr>
        <p:spPr/>
        <p:txBody>
          <a:bodyPr/>
          <a:lstStyle/>
          <a:p>
            <a:r>
              <a:rPr lang="en-US" dirty="0"/>
              <a:t>Other Examples of Discrimination</a:t>
            </a:r>
          </a:p>
        </p:txBody>
      </p:sp>
      <p:sp>
        <p:nvSpPr>
          <p:cNvPr id="273411" name="Rectangle 1027"/>
          <p:cNvSpPr>
            <a:spLocks noGrp="1" noChangeArrowheads="1"/>
          </p:cNvSpPr>
          <p:nvPr>
            <p:ph type="body" idx="1"/>
          </p:nvPr>
        </p:nvSpPr>
        <p:spPr/>
        <p:txBody>
          <a:bodyPr/>
          <a:lstStyle/>
          <a:p>
            <a:endParaRPr lang="en-US"/>
          </a:p>
          <a:p>
            <a:r>
              <a:rPr lang="en-US"/>
              <a:t>Failure to hire</a:t>
            </a:r>
          </a:p>
          <a:p>
            <a:r>
              <a:rPr lang="en-US"/>
              <a:t>Termination because of disability</a:t>
            </a:r>
          </a:p>
          <a:p>
            <a:r>
              <a:rPr lang="en-US"/>
              <a:t>Denial of reasonable accommodation</a:t>
            </a:r>
          </a:p>
        </p:txBody>
      </p:sp>
      <p:sp>
        <p:nvSpPr>
          <p:cNvPr id="2" name="Slide Number Placeholder 1"/>
          <p:cNvSpPr>
            <a:spLocks noGrp="1"/>
          </p:cNvSpPr>
          <p:nvPr>
            <p:ph type="sldNum" sz="quarter" idx="12"/>
          </p:nvPr>
        </p:nvSpPr>
        <p:spPr/>
        <p:txBody>
          <a:bodyPr/>
          <a:lstStyle/>
          <a:p>
            <a:fld id="{621F5E62-15C1-4111-BB1B-03427AABEBF9}" type="slidenum">
              <a:rPr lang="en-US" smtClean="0"/>
              <a:pPr/>
              <a:t>32</a:t>
            </a:fld>
            <a:endParaRPr lang="en-US"/>
          </a:p>
        </p:txBody>
      </p:sp>
    </p:spTree>
    <p:extLst>
      <p:ext uri="{BB962C8B-B14F-4D97-AF65-F5344CB8AC3E}">
        <p14:creationId xmlns:p14="http://schemas.microsoft.com/office/powerpoint/2010/main" val="42439810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1026"/>
          <p:cNvSpPr>
            <a:spLocks noGrp="1" noChangeArrowheads="1"/>
          </p:cNvSpPr>
          <p:nvPr>
            <p:ph type="title"/>
          </p:nvPr>
        </p:nvSpPr>
        <p:spPr/>
        <p:txBody>
          <a:bodyPr/>
          <a:lstStyle/>
          <a:p>
            <a:r>
              <a:rPr lang="en-US" dirty="0"/>
              <a:t>Failure to Hire</a:t>
            </a:r>
          </a:p>
        </p:txBody>
      </p:sp>
      <p:sp>
        <p:nvSpPr>
          <p:cNvPr id="274435" name="Rectangle 1027"/>
          <p:cNvSpPr>
            <a:spLocks noGrp="1" noChangeArrowheads="1"/>
          </p:cNvSpPr>
          <p:nvPr>
            <p:ph type="body" idx="1"/>
          </p:nvPr>
        </p:nvSpPr>
        <p:spPr/>
        <p:txBody>
          <a:bodyPr/>
          <a:lstStyle/>
          <a:p>
            <a:pPr>
              <a:buFont typeface="Wingdings" pitchFamily="2" charset="2"/>
              <a:buNone/>
            </a:pPr>
            <a:r>
              <a:rPr lang="en-US"/>
              <a:t>	</a:t>
            </a:r>
          </a:p>
          <a:p>
            <a:pPr>
              <a:buFont typeface="Wingdings" pitchFamily="2" charset="2"/>
              <a:buNone/>
            </a:pPr>
            <a:r>
              <a:rPr lang="en-US"/>
              <a:t>	“Your disability may be a problem for you and us during our crazy opening process….  Call back in December after the dust has settled.”</a:t>
            </a:r>
          </a:p>
          <a:p>
            <a:endParaRPr lang="en-US"/>
          </a:p>
        </p:txBody>
      </p:sp>
      <p:sp>
        <p:nvSpPr>
          <p:cNvPr id="2" name="Slide Number Placeholder 1"/>
          <p:cNvSpPr>
            <a:spLocks noGrp="1"/>
          </p:cNvSpPr>
          <p:nvPr>
            <p:ph type="sldNum" sz="quarter" idx="12"/>
          </p:nvPr>
        </p:nvSpPr>
        <p:spPr/>
        <p:txBody>
          <a:bodyPr/>
          <a:lstStyle/>
          <a:p>
            <a:fld id="{621F5E62-15C1-4111-BB1B-03427AABEBF9}" type="slidenum">
              <a:rPr lang="en-US" smtClean="0"/>
              <a:pPr/>
              <a:t>33</a:t>
            </a:fld>
            <a:endParaRPr lang="en-US"/>
          </a:p>
        </p:txBody>
      </p:sp>
    </p:spTree>
    <p:extLst>
      <p:ext uri="{BB962C8B-B14F-4D97-AF65-F5344CB8AC3E}">
        <p14:creationId xmlns:p14="http://schemas.microsoft.com/office/powerpoint/2010/main" val="30717000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r>
              <a:rPr lang="en-US" dirty="0"/>
              <a:t>Termination Because of Disability</a:t>
            </a:r>
          </a:p>
        </p:txBody>
      </p:sp>
      <p:sp>
        <p:nvSpPr>
          <p:cNvPr id="275459" name="Rectangle 3"/>
          <p:cNvSpPr>
            <a:spLocks noGrp="1" noChangeArrowheads="1"/>
          </p:cNvSpPr>
          <p:nvPr>
            <p:ph type="body" idx="1"/>
          </p:nvPr>
        </p:nvSpPr>
        <p:spPr/>
        <p:txBody>
          <a:bodyPr/>
          <a:lstStyle/>
          <a:p>
            <a:pPr>
              <a:buFont typeface="Wingdings" pitchFamily="2" charset="2"/>
              <a:buNone/>
            </a:pPr>
            <a:r>
              <a:rPr lang="en-US" dirty="0"/>
              <a:t>Steve, a veteran of the war in Afghanistan, is hired as an accountant in January.  On February 1, he informs his supervisor that he has post traumatic stress disorder as a result of his service.  </a:t>
            </a:r>
          </a:p>
          <a:p>
            <a:pPr>
              <a:buFont typeface="Wingdings" pitchFamily="2" charset="2"/>
              <a:buNone/>
            </a:pPr>
            <a:r>
              <a:rPr lang="en-US" dirty="0"/>
              <a:t>On February 2, his employer terminates his position, saying that there is no longer enough work for him. </a:t>
            </a:r>
          </a:p>
          <a:p>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34</a:t>
            </a:fld>
            <a:endParaRPr lang="en-US"/>
          </a:p>
        </p:txBody>
      </p:sp>
    </p:spTree>
    <p:extLst>
      <p:ext uri="{BB962C8B-B14F-4D97-AF65-F5344CB8AC3E}">
        <p14:creationId xmlns:p14="http://schemas.microsoft.com/office/powerpoint/2010/main" val="37543339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ctrTitle"/>
          </p:nvPr>
        </p:nvSpPr>
        <p:spPr/>
        <p:txBody>
          <a:bodyPr/>
          <a:lstStyle/>
          <a:p>
            <a:r>
              <a:rPr lang="en-US"/>
              <a:t>Disability-Related Inquiries and Medical Exams</a:t>
            </a:r>
          </a:p>
        </p:txBody>
      </p:sp>
      <p:sp>
        <p:nvSpPr>
          <p:cNvPr id="277507" name="Rectangle 3"/>
          <p:cNvSpPr>
            <a:spLocks noGrp="1" noChangeArrowheads="1"/>
          </p:cNvSpPr>
          <p:nvPr>
            <p:ph type="subTitle" idx="1"/>
          </p:nvPr>
        </p:nvSpPr>
        <p:spPr/>
        <p:txBody>
          <a:bodyPr/>
          <a:lstStyle/>
          <a:p>
            <a:endParaRPr lang="en-US" dirty="0">
              <a:cs typeface="Times New Roman" charset="0"/>
            </a:endParaRPr>
          </a:p>
        </p:txBody>
      </p:sp>
    </p:spTree>
    <p:extLst>
      <p:ext uri="{BB962C8B-B14F-4D97-AF65-F5344CB8AC3E}">
        <p14:creationId xmlns:p14="http://schemas.microsoft.com/office/powerpoint/2010/main" val="33824962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r>
              <a:rPr lang="en-US" dirty="0"/>
              <a:t>Different Rules for Three Stages of Employment	</a:t>
            </a:r>
          </a:p>
        </p:txBody>
      </p:sp>
      <p:sp>
        <p:nvSpPr>
          <p:cNvPr id="278531" name="Rectangle 3"/>
          <p:cNvSpPr>
            <a:spLocks noGrp="1" noChangeArrowheads="1"/>
          </p:cNvSpPr>
          <p:nvPr>
            <p:ph type="body" idx="1"/>
          </p:nvPr>
        </p:nvSpPr>
        <p:spPr>
          <a:xfrm>
            <a:off x="914400" y="2819400"/>
            <a:ext cx="8001000" cy="3276600"/>
          </a:xfrm>
        </p:spPr>
        <p:txBody>
          <a:bodyPr/>
          <a:lstStyle/>
          <a:p>
            <a:r>
              <a:rPr lang="en-US" dirty="0"/>
              <a:t>Pre-Offer – Recruitment and Hiring</a:t>
            </a:r>
          </a:p>
          <a:p>
            <a:r>
              <a:rPr lang="en-US" dirty="0"/>
              <a:t>Post-Offer – After job offer is made</a:t>
            </a:r>
          </a:p>
          <a:p>
            <a:r>
              <a:rPr lang="en-US" dirty="0"/>
              <a:t>During Employment</a:t>
            </a:r>
          </a:p>
        </p:txBody>
      </p:sp>
      <p:sp>
        <p:nvSpPr>
          <p:cNvPr id="2" name="Slide Number Placeholder 1"/>
          <p:cNvSpPr>
            <a:spLocks noGrp="1"/>
          </p:cNvSpPr>
          <p:nvPr>
            <p:ph type="sldNum" sz="quarter" idx="12"/>
          </p:nvPr>
        </p:nvSpPr>
        <p:spPr/>
        <p:txBody>
          <a:bodyPr/>
          <a:lstStyle/>
          <a:p>
            <a:fld id="{621F5E62-15C1-4111-BB1B-03427AABEBF9}" type="slidenum">
              <a:rPr lang="en-US" smtClean="0"/>
              <a:pPr/>
              <a:t>36</a:t>
            </a:fld>
            <a:endParaRPr lang="en-US"/>
          </a:p>
        </p:txBody>
      </p:sp>
    </p:spTree>
    <p:extLst>
      <p:ext uri="{BB962C8B-B14F-4D97-AF65-F5344CB8AC3E}">
        <p14:creationId xmlns:p14="http://schemas.microsoft.com/office/powerpoint/2010/main" val="10717257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r>
              <a:rPr lang="en-US" dirty="0"/>
              <a:t>First Stage: </a:t>
            </a:r>
            <a:br>
              <a:rPr lang="en-US" dirty="0"/>
            </a:br>
            <a:r>
              <a:rPr lang="en-US" dirty="0"/>
              <a:t>Pre-Offer/Recruitment and Hiring</a:t>
            </a:r>
          </a:p>
        </p:txBody>
      </p:sp>
      <p:sp>
        <p:nvSpPr>
          <p:cNvPr id="2" name="Slide Number Placeholder 1"/>
          <p:cNvSpPr>
            <a:spLocks noGrp="1"/>
          </p:cNvSpPr>
          <p:nvPr>
            <p:ph type="sldNum" sz="quarter" idx="12"/>
          </p:nvPr>
        </p:nvSpPr>
        <p:spPr/>
        <p:txBody>
          <a:bodyPr/>
          <a:lstStyle/>
          <a:p>
            <a:fld id="{621F5E62-15C1-4111-BB1B-03427AABEBF9}" type="slidenum">
              <a:rPr lang="en-US" smtClean="0"/>
              <a:pPr/>
              <a:t>37</a:t>
            </a:fld>
            <a:endParaRPr lang="en-US"/>
          </a:p>
        </p:txBody>
      </p:sp>
      <p:sp>
        <p:nvSpPr>
          <p:cNvPr id="279555" name="Rectangle 3"/>
          <p:cNvSpPr>
            <a:spLocks noGrp="1" noChangeArrowheads="1"/>
          </p:cNvSpPr>
          <p:nvPr>
            <p:ph type="body" idx="1"/>
          </p:nvPr>
        </p:nvSpPr>
        <p:spPr>
          <a:xfrm>
            <a:off x="914400" y="2362200"/>
            <a:ext cx="8153400" cy="4495800"/>
          </a:xfrm>
        </p:spPr>
        <p:txBody>
          <a:bodyPr/>
          <a:lstStyle/>
          <a:p>
            <a:pPr>
              <a:buFont typeface="Wingdings" pitchFamily="2" charset="2"/>
              <a:buNone/>
            </a:pPr>
            <a:r>
              <a:rPr lang="en-US" sz="2400" dirty="0">
                <a:cs typeface="Times New Roman" charset="0"/>
              </a:rPr>
              <a:t>Disability related questions are prohibited:</a:t>
            </a:r>
          </a:p>
          <a:p>
            <a:r>
              <a:rPr lang="en-US" sz="2400" dirty="0">
                <a:cs typeface="Times New Roman" charset="0"/>
              </a:rPr>
              <a:t>On application forms</a:t>
            </a:r>
          </a:p>
          <a:p>
            <a:r>
              <a:rPr lang="en-US" sz="2400" dirty="0">
                <a:cs typeface="Times New Roman" charset="0"/>
              </a:rPr>
              <a:t>In job interviews</a:t>
            </a:r>
          </a:p>
          <a:p>
            <a:r>
              <a:rPr lang="en-US" sz="2400" dirty="0">
                <a:cs typeface="Times New Roman" charset="0"/>
              </a:rPr>
              <a:t>In background reference checks</a:t>
            </a:r>
          </a:p>
          <a:p>
            <a:pPr>
              <a:buNone/>
            </a:pPr>
            <a:r>
              <a:rPr lang="en-US" sz="2400" dirty="0"/>
              <a:t>Employer may not ask about:</a:t>
            </a:r>
          </a:p>
          <a:p>
            <a:r>
              <a:rPr lang="en-US" sz="2400" dirty="0"/>
              <a:t>Nature or severity of disability</a:t>
            </a:r>
          </a:p>
          <a:p>
            <a:r>
              <a:rPr lang="en-US" sz="2400" dirty="0"/>
              <a:t>Condition causing disability</a:t>
            </a:r>
          </a:p>
          <a:p>
            <a:r>
              <a:rPr lang="en-US" sz="2400" dirty="0"/>
              <a:t>Prognosis</a:t>
            </a:r>
          </a:p>
          <a:p>
            <a:r>
              <a:rPr lang="en-US" sz="2400" dirty="0"/>
              <a:t>Treatment</a:t>
            </a:r>
          </a:p>
          <a:p>
            <a:pPr marL="0" indent="0">
              <a:buNone/>
            </a:pPr>
            <a:r>
              <a:rPr lang="en-US" dirty="0"/>
              <a:t> </a:t>
            </a:r>
          </a:p>
        </p:txBody>
      </p:sp>
    </p:spTree>
    <p:extLst>
      <p:ext uri="{BB962C8B-B14F-4D97-AF65-F5344CB8AC3E}">
        <p14:creationId xmlns:p14="http://schemas.microsoft.com/office/powerpoint/2010/main" val="3493553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r>
              <a:rPr lang="en-US" dirty="0"/>
              <a:t>Interview Questions/Inquiries</a:t>
            </a:r>
          </a:p>
        </p:txBody>
      </p:sp>
      <p:sp>
        <p:nvSpPr>
          <p:cNvPr id="377859" name="Rectangle 3"/>
          <p:cNvSpPr>
            <a:spLocks noGrp="1" noChangeArrowheads="1"/>
          </p:cNvSpPr>
          <p:nvPr>
            <p:ph type="body" idx="1"/>
          </p:nvPr>
        </p:nvSpPr>
        <p:spPr/>
        <p:txBody>
          <a:bodyPr/>
          <a:lstStyle/>
          <a:p>
            <a:r>
              <a:rPr lang="en-US" sz="2400" dirty="0"/>
              <a:t>Can interviewer ask whether applicant can perform job functions with or without reasonable accommodations?</a:t>
            </a:r>
          </a:p>
          <a:p>
            <a:r>
              <a:rPr lang="en-US" sz="2400" dirty="0"/>
              <a:t>Answer:  Yes </a:t>
            </a:r>
          </a:p>
          <a:p>
            <a:r>
              <a:rPr lang="en-US" sz="2400" dirty="0"/>
              <a:t>Can interviewer ask a particular applicant to describe or demonstrate how she would perform a function?</a:t>
            </a:r>
          </a:p>
          <a:p>
            <a:r>
              <a:rPr lang="en-US" sz="2400" dirty="0"/>
              <a:t>It depends</a:t>
            </a:r>
          </a:p>
          <a:p>
            <a:r>
              <a:rPr lang="en-US" sz="2400" dirty="0"/>
              <a:t>Permissible if employer could reasonably believe that applicant will not be able to perform a job function because of an </a:t>
            </a:r>
            <a:r>
              <a:rPr lang="en-US" sz="2400" i="1" dirty="0"/>
              <a:t>obvious disability</a:t>
            </a:r>
          </a:p>
        </p:txBody>
      </p:sp>
      <p:sp>
        <p:nvSpPr>
          <p:cNvPr id="2" name="Slide Number Placeholder 1"/>
          <p:cNvSpPr>
            <a:spLocks noGrp="1"/>
          </p:cNvSpPr>
          <p:nvPr>
            <p:ph type="sldNum" sz="quarter" idx="12"/>
          </p:nvPr>
        </p:nvSpPr>
        <p:spPr/>
        <p:txBody>
          <a:bodyPr/>
          <a:lstStyle/>
          <a:p>
            <a:fld id="{621F5E62-15C1-4111-BB1B-03427AABEBF9}" type="slidenum">
              <a:rPr lang="en-US" smtClean="0"/>
              <a:pPr/>
              <a:t>38</a:t>
            </a:fld>
            <a:endParaRPr lang="en-US"/>
          </a:p>
        </p:txBody>
      </p:sp>
    </p:spTree>
    <p:extLst>
      <p:ext uri="{BB962C8B-B14F-4D97-AF65-F5344CB8AC3E}">
        <p14:creationId xmlns:p14="http://schemas.microsoft.com/office/powerpoint/2010/main" val="1156886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r>
              <a:rPr lang="en-US" dirty="0">
                <a:cs typeface="Times New Roman" charset="0"/>
              </a:rPr>
              <a:t>What is a "disability-related inquiry</a:t>
            </a:r>
            <a:r>
              <a:rPr lang="en-US" dirty="0"/>
              <a:t>?”</a:t>
            </a:r>
          </a:p>
        </p:txBody>
      </p:sp>
      <p:sp>
        <p:nvSpPr>
          <p:cNvPr id="285699" name="Rectangle 3"/>
          <p:cNvSpPr>
            <a:spLocks noGrp="1" noChangeArrowheads="1"/>
          </p:cNvSpPr>
          <p:nvPr>
            <p:ph type="body" idx="1"/>
          </p:nvPr>
        </p:nvSpPr>
        <p:spPr/>
        <p:txBody>
          <a:bodyPr/>
          <a:lstStyle/>
          <a:p>
            <a:pPr marL="0" indent="0">
              <a:buNone/>
            </a:pPr>
            <a:r>
              <a:rPr lang="en-US" sz="2400" dirty="0">
                <a:cs typeface="Times New Roman" charset="0"/>
              </a:rPr>
              <a:t>A "disability-related inquiry" is a question (or series of questions) that is likely to elicit information about a disability.</a:t>
            </a:r>
            <a:r>
              <a:rPr lang="en-US" sz="2400" dirty="0"/>
              <a:t> </a:t>
            </a:r>
          </a:p>
          <a:p>
            <a:r>
              <a:rPr lang="en-US" sz="2400" dirty="0">
                <a:cs typeface="Times New Roman" charset="0"/>
              </a:rPr>
              <a:t>Do you have a disability?</a:t>
            </a:r>
          </a:p>
          <a:p>
            <a:r>
              <a:rPr lang="en-US" sz="2400" dirty="0">
                <a:cs typeface="Times New Roman" charset="0"/>
              </a:rPr>
              <a:t>How did you become disabled? </a:t>
            </a:r>
          </a:p>
          <a:p>
            <a:r>
              <a:rPr lang="en-US" sz="2400" dirty="0">
                <a:cs typeface="Times New Roman" charset="0"/>
              </a:rPr>
              <a:t>What is the nature of your disability/how severe is it?  </a:t>
            </a:r>
          </a:p>
          <a:p>
            <a:r>
              <a:rPr lang="en-US" sz="2400" dirty="0">
                <a:cs typeface="Times New Roman" charset="0"/>
              </a:rPr>
              <a:t>What is your workers' compensation history?</a:t>
            </a:r>
          </a:p>
          <a:p>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39</a:t>
            </a:fld>
            <a:endParaRPr lang="en-US"/>
          </a:p>
        </p:txBody>
      </p:sp>
    </p:spTree>
    <p:extLst>
      <p:ext uri="{BB962C8B-B14F-4D97-AF65-F5344CB8AC3E}">
        <p14:creationId xmlns:p14="http://schemas.microsoft.com/office/powerpoint/2010/main" val="2782701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p:txBody>
          <a:bodyPr/>
          <a:lstStyle/>
          <a:p>
            <a:r>
              <a:rPr lang="en-US" dirty="0"/>
              <a:t>Who is Protected Under the ADA?</a:t>
            </a:r>
          </a:p>
        </p:txBody>
      </p:sp>
      <p:sp>
        <p:nvSpPr>
          <p:cNvPr id="338947" name="Rectangle 3"/>
          <p:cNvSpPr>
            <a:spLocks noGrp="1" noChangeArrowheads="1"/>
          </p:cNvSpPr>
          <p:nvPr>
            <p:ph type="body" idx="1"/>
          </p:nvPr>
        </p:nvSpPr>
        <p:spPr/>
        <p:txBody>
          <a:bodyPr/>
          <a:lstStyle/>
          <a:p>
            <a:pPr>
              <a:buFont typeface="Wingdings" pitchFamily="2" charset="2"/>
              <a:buNone/>
            </a:pPr>
            <a:r>
              <a:rPr lang="en-US" dirty="0"/>
              <a:t>An individual who</a:t>
            </a:r>
          </a:p>
          <a:p>
            <a:r>
              <a:rPr lang="en-US" dirty="0"/>
              <a:t>Has a disability</a:t>
            </a:r>
          </a:p>
          <a:p>
            <a:r>
              <a:rPr lang="en-US" dirty="0"/>
              <a:t>Has a record or history of disability</a:t>
            </a:r>
          </a:p>
          <a:p>
            <a:pPr>
              <a:buFont typeface="Wingdings" pitchFamily="2" charset="2"/>
              <a:buNone/>
            </a:pPr>
            <a:r>
              <a:rPr lang="en-US" dirty="0"/>
              <a:t>	or</a:t>
            </a:r>
          </a:p>
          <a:p>
            <a:r>
              <a:rPr lang="en-US" dirty="0"/>
              <a:t>Is regarded as having a disability</a:t>
            </a:r>
          </a:p>
          <a:p>
            <a:pPr>
              <a:buFont typeface="Wingdings" pitchFamily="2" charset="2"/>
              <a:buNone/>
            </a:pPr>
            <a:r>
              <a:rPr lang="en-US" dirty="0"/>
              <a:t> </a:t>
            </a:r>
          </a:p>
        </p:txBody>
      </p:sp>
      <p:sp>
        <p:nvSpPr>
          <p:cNvPr id="2" name="Slide Number Placeholder 1"/>
          <p:cNvSpPr>
            <a:spLocks noGrp="1"/>
          </p:cNvSpPr>
          <p:nvPr>
            <p:ph type="sldNum" sz="quarter" idx="12"/>
          </p:nvPr>
        </p:nvSpPr>
        <p:spPr/>
        <p:txBody>
          <a:bodyPr/>
          <a:lstStyle/>
          <a:p>
            <a:fld id="{621F5E62-15C1-4111-BB1B-03427AABEBF9}"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r>
              <a:rPr lang="en-US" dirty="0"/>
              <a:t>Second Stage:</a:t>
            </a:r>
            <a:br>
              <a:rPr lang="en-US" dirty="0"/>
            </a:br>
            <a:r>
              <a:rPr lang="en-US" dirty="0"/>
              <a:t>Post-Offer, Pre-Employment</a:t>
            </a:r>
          </a:p>
        </p:txBody>
      </p:sp>
      <p:sp>
        <p:nvSpPr>
          <p:cNvPr id="280579" name="Rectangle 3"/>
          <p:cNvSpPr>
            <a:spLocks noGrp="1" noChangeArrowheads="1"/>
          </p:cNvSpPr>
          <p:nvPr>
            <p:ph type="body" idx="1"/>
          </p:nvPr>
        </p:nvSpPr>
        <p:spPr>
          <a:xfrm>
            <a:off x="914400" y="2590800"/>
            <a:ext cx="8001000" cy="3505200"/>
          </a:xfrm>
        </p:spPr>
        <p:txBody>
          <a:bodyPr/>
          <a:lstStyle/>
          <a:p>
            <a:r>
              <a:rPr lang="en-US" dirty="0">
                <a:cs typeface="Times New Roman" charset="0"/>
              </a:rPr>
              <a:t>Employer may make disability-related inquiries and conduct medical examinations, regardless of whether they are related to the job, as long as the employer does so for </a:t>
            </a:r>
            <a:r>
              <a:rPr lang="en-US" i="1" dirty="0">
                <a:cs typeface="Times New Roman" charset="0"/>
              </a:rPr>
              <a:t>all entering employees in the same job category</a:t>
            </a:r>
            <a:r>
              <a:rPr lang="en-US" dirty="0">
                <a:cs typeface="Times New Roman" charset="0"/>
              </a:rPr>
              <a:t>. </a:t>
            </a:r>
          </a:p>
        </p:txBody>
      </p:sp>
      <p:sp>
        <p:nvSpPr>
          <p:cNvPr id="2" name="Slide Number Placeholder 1"/>
          <p:cNvSpPr>
            <a:spLocks noGrp="1"/>
          </p:cNvSpPr>
          <p:nvPr>
            <p:ph type="sldNum" sz="quarter" idx="12"/>
          </p:nvPr>
        </p:nvSpPr>
        <p:spPr/>
        <p:txBody>
          <a:bodyPr/>
          <a:lstStyle/>
          <a:p>
            <a:fld id="{621F5E62-15C1-4111-BB1B-03427AABEBF9}" type="slidenum">
              <a:rPr lang="en-US" smtClean="0"/>
              <a:pPr/>
              <a:t>40</a:t>
            </a:fld>
            <a:endParaRPr lang="en-US"/>
          </a:p>
        </p:txBody>
      </p:sp>
    </p:spTree>
    <p:extLst>
      <p:ext uri="{BB962C8B-B14F-4D97-AF65-F5344CB8AC3E}">
        <p14:creationId xmlns:p14="http://schemas.microsoft.com/office/powerpoint/2010/main" val="37660949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r>
              <a:rPr lang="en-US" dirty="0"/>
              <a:t>Third Stage: During Employment</a:t>
            </a:r>
          </a:p>
        </p:txBody>
      </p:sp>
      <p:sp>
        <p:nvSpPr>
          <p:cNvPr id="281603" name="Rectangle 3"/>
          <p:cNvSpPr>
            <a:spLocks noGrp="1" noChangeArrowheads="1"/>
          </p:cNvSpPr>
          <p:nvPr>
            <p:ph type="body" idx="1"/>
          </p:nvPr>
        </p:nvSpPr>
        <p:spPr>
          <a:xfrm>
            <a:off x="914400" y="2514600"/>
            <a:ext cx="8001000" cy="3733800"/>
          </a:xfrm>
        </p:spPr>
        <p:txBody>
          <a:bodyPr/>
          <a:lstStyle/>
          <a:p>
            <a:r>
              <a:rPr lang="en-US" dirty="0">
                <a:cs typeface="Times New Roman" charset="0"/>
              </a:rPr>
              <a:t>At the third stage (after employment begins), an employer may make disability-related inquiries and require medical examinations only if they are </a:t>
            </a:r>
            <a:r>
              <a:rPr lang="en-US" i="1" dirty="0">
                <a:cs typeface="Times New Roman" charset="0"/>
              </a:rPr>
              <a:t>job-related and consistent with business necessity</a:t>
            </a:r>
            <a:r>
              <a:rPr lang="en-US" dirty="0">
                <a:cs typeface="Times New Roman" charset="0"/>
              </a:rPr>
              <a:t>.</a:t>
            </a:r>
            <a:r>
              <a:rPr lang="en-US" dirty="0"/>
              <a:t> </a:t>
            </a:r>
          </a:p>
        </p:txBody>
      </p:sp>
      <p:sp>
        <p:nvSpPr>
          <p:cNvPr id="2" name="Slide Number Placeholder 1"/>
          <p:cNvSpPr>
            <a:spLocks noGrp="1"/>
          </p:cNvSpPr>
          <p:nvPr>
            <p:ph type="sldNum" sz="quarter" idx="12"/>
          </p:nvPr>
        </p:nvSpPr>
        <p:spPr/>
        <p:txBody>
          <a:bodyPr/>
          <a:lstStyle/>
          <a:p>
            <a:fld id="{621F5E62-15C1-4111-BB1B-03427AABEBF9}" type="slidenum">
              <a:rPr lang="en-US" smtClean="0"/>
              <a:pPr/>
              <a:t>41</a:t>
            </a:fld>
            <a:endParaRPr lang="en-US"/>
          </a:p>
        </p:txBody>
      </p:sp>
    </p:spTree>
    <p:extLst>
      <p:ext uri="{BB962C8B-B14F-4D97-AF65-F5344CB8AC3E}">
        <p14:creationId xmlns:p14="http://schemas.microsoft.com/office/powerpoint/2010/main" val="2582180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r>
              <a:rPr lang="en-US" dirty="0">
                <a:cs typeface="Times New Roman" charset="0"/>
              </a:rPr>
              <a:t>What is a “Medical Examination?”</a:t>
            </a:r>
            <a:r>
              <a:rPr lang="en-US" dirty="0"/>
              <a:t> </a:t>
            </a:r>
          </a:p>
        </p:txBody>
      </p:sp>
      <p:sp>
        <p:nvSpPr>
          <p:cNvPr id="288771" name="Rectangle 3"/>
          <p:cNvSpPr>
            <a:spLocks noGrp="1" noChangeArrowheads="1"/>
          </p:cNvSpPr>
          <p:nvPr>
            <p:ph type="body" idx="1"/>
          </p:nvPr>
        </p:nvSpPr>
        <p:spPr>
          <a:xfrm>
            <a:off x="914400" y="2362200"/>
            <a:ext cx="8001000" cy="4114800"/>
          </a:xfrm>
        </p:spPr>
        <p:txBody>
          <a:bodyPr/>
          <a:lstStyle/>
          <a:p>
            <a:pPr marL="0" indent="0">
              <a:buNone/>
            </a:pPr>
            <a:r>
              <a:rPr lang="en-US" sz="2400" dirty="0">
                <a:cs typeface="Times New Roman" charset="0"/>
              </a:rPr>
              <a:t>A "medical examination" is a procedure or test that seeks information about an individual's physical or mental impairments or health.</a:t>
            </a:r>
            <a:r>
              <a:rPr lang="en-US" sz="2400" dirty="0"/>
              <a:t> </a:t>
            </a:r>
          </a:p>
          <a:p>
            <a:pPr marL="0" indent="0">
              <a:buNone/>
            </a:pPr>
            <a:r>
              <a:rPr lang="en-US" sz="2400" dirty="0"/>
              <a:t>Examples:</a:t>
            </a:r>
          </a:p>
          <a:p>
            <a:r>
              <a:rPr lang="en-US" sz="2400" dirty="0">
                <a:cs typeface="Times New Roman" charset="0"/>
              </a:rPr>
              <a:t>blood pressure screening and cholesterol testing;</a:t>
            </a:r>
            <a:r>
              <a:rPr lang="en-US" sz="2400" dirty="0"/>
              <a:t> </a:t>
            </a:r>
          </a:p>
          <a:p>
            <a:r>
              <a:rPr lang="en-US" sz="2400" dirty="0">
                <a:cs typeface="Times New Roman" charset="0"/>
              </a:rPr>
              <a:t>vision tests conducted and analyzed by an ophthalmologist or optometrist;</a:t>
            </a:r>
          </a:p>
          <a:p>
            <a:r>
              <a:rPr lang="en-US" sz="2400" dirty="0">
                <a:cs typeface="Times New Roman" charset="0"/>
              </a:rPr>
              <a:t>diagnostic procedures such as X-rays, Computerized Axial Tomography (CAT) scans, and Magnetic Resonance Imaging (MRI) </a:t>
            </a:r>
          </a:p>
          <a:p>
            <a:pPr marL="0" indent="0">
              <a:buNone/>
            </a:pPr>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42</a:t>
            </a:fld>
            <a:endParaRPr lang="en-US"/>
          </a:p>
        </p:txBody>
      </p:sp>
    </p:spTree>
    <p:extLst>
      <p:ext uri="{BB962C8B-B14F-4D97-AF65-F5344CB8AC3E}">
        <p14:creationId xmlns:p14="http://schemas.microsoft.com/office/powerpoint/2010/main" val="1405479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dirty="0">
                <a:cs typeface="Times New Roman" charset="0"/>
              </a:rPr>
              <a:t>What is NOT a “Medical Examination?”</a:t>
            </a:r>
            <a:r>
              <a:rPr lang="en-US" dirty="0"/>
              <a:t> </a:t>
            </a:r>
          </a:p>
        </p:txBody>
      </p:sp>
      <p:sp>
        <p:nvSpPr>
          <p:cNvPr id="290819" name="Rectangle 3"/>
          <p:cNvSpPr>
            <a:spLocks noGrp="1" noChangeArrowheads="1"/>
          </p:cNvSpPr>
          <p:nvPr>
            <p:ph type="body" idx="1"/>
          </p:nvPr>
        </p:nvSpPr>
        <p:spPr/>
        <p:txBody>
          <a:bodyPr/>
          <a:lstStyle/>
          <a:p>
            <a:r>
              <a:rPr lang="en-US" sz="2400" dirty="0">
                <a:cs typeface="Times New Roman" charset="0"/>
              </a:rPr>
              <a:t>tests to determine the </a:t>
            </a:r>
            <a:r>
              <a:rPr lang="en-US" sz="2400" i="1" dirty="0">
                <a:cs typeface="Times New Roman" charset="0"/>
              </a:rPr>
              <a:t>current use</a:t>
            </a:r>
            <a:r>
              <a:rPr lang="en-US" sz="2400" dirty="0">
                <a:cs typeface="Times New Roman" charset="0"/>
              </a:rPr>
              <a:t> of </a:t>
            </a:r>
            <a:r>
              <a:rPr lang="en-US" sz="2400" i="1" dirty="0">
                <a:cs typeface="Times New Roman" charset="0"/>
              </a:rPr>
              <a:t>illegal drugs</a:t>
            </a:r>
            <a:r>
              <a:rPr lang="en-US" sz="2400" dirty="0">
                <a:cs typeface="Times New Roman" charset="0"/>
              </a:rPr>
              <a:t>;</a:t>
            </a:r>
          </a:p>
          <a:p>
            <a:r>
              <a:rPr lang="en-US" sz="2400" dirty="0">
                <a:cs typeface="Times New Roman" charset="0"/>
              </a:rPr>
              <a:t>physical agility tests, which measure an employee's ability to perform actual or simulated job tasks</a:t>
            </a:r>
          </a:p>
          <a:p>
            <a:r>
              <a:rPr lang="en-US" sz="2400" dirty="0">
                <a:cs typeface="Times New Roman" charset="0"/>
              </a:rPr>
              <a:t>physical fitness tests, which measure an employee's performance of physical tasks, such as running or lifting, as long as these tests do not include examinations that could be considered medical (e.g., measuring heart rate or blood pressure);</a:t>
            </a:r>
            <a:r>
              <a:rPr lang="en-US" sz="2400" dirty="0"/>
              <a:t> </a:t>
            </a:r>
          </a:p>
          <a:p>
            <a:r>
              <a:rPr lang="en-US" sz="2400" dirty="0">
                <a:cs typeface="Times New Roman" charset="0"/>
              </a:rPr>
              <a:t>polygraph examinations</a:t>
            </a:r>
            <a:r>
              <a:rPr lang="en-US" sz="2400" dirty="0"/>
              <a:t> </a:t>
            </a:r>
          </a:p>
        </p:txBody>
      </p:sp>
      <p:sp>
        <p:nvSpPr>
          <p:cNvPr id="2" name="Slide Number Placeholder 1"/>
          <p:cNvSpPr>
            <a:spLocks noGrp="1"/>
          </p:cNvSpPr>
          <p:nvPr>
            <p:ph type="sldNum" sz="quarter" idx="12"/>
          </p:nvPr>
        </p:nvSpPr>
        <p:spPr/>
        <p:txBody>
          <a:bodyPr/>
          <a:lstStyle/>
          <a:p>
            <a:fld id="{621F5E62-15C1-4111-BB1B-03427AABEBF9}" type="slidenum">
              <a:rPr lang="en-US" smtClean="0"/>
              <a:pPr/>
              <a:t>43</a:t>
            </a:fld>
            <a:endParaRPr lang="en-US"/>
          </a:p>
        </p:txBody>
      </p:sp>
    </p:spTree>
    <p:extLst>
      <p:ext uri="{BB962C8B-B14F-4D97-AF65-F5344CB8AC3E}">
        <p14:creationId xmlns:p14="http://schemas.microsoft.com/office/powerpoint/2010/main" val="26364976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1026"/>
          <p:cNvSpPr>
            <a:spLocks noGrp="1" noChangeArrowheads="1"/>
          </p:cNvSpPr>
          <p:nvPr>
            <p:ph type="title"/>
          </p:nvPr>
        </p:nvSpPr>
        <p:spPr/>
        <p:txBody>
          <a:bodyPr/>
          <a:lstStyle/>
          <a:p>
            <a:r>
              <a:rPr lang="en-US" dirty="0"/>
              <a:t>When is a Disability Inquiry or Medical Exam Permitted?</a:t>
            </a:r>
          </a:p>
        </p:txBody>
      </p:sp>
      <p:sp>
        <p:nvSpPr>
          <p:cNvPr id="292867" name="Rectangle 1027"/>
          <p:cNvSpPr>
            <a:spLocks noGrp="1" noChangeArrowheads="1"/>
          </p:cNvSpPr>
          <p:nvPr>
            <p:ph type="body" idx="1"/>
          </p:nvPr>
        </p:nvSpPr>
        <p:spPr/>
        <p:txBody>
          <a:bodyPr/>
          <a:lstStyle/>
          <a:p>
            <a:pPr marL="0" indent="0">
              <a:buNone/>
            </a:pPr>
            <a:r>
              <a:rPr lang="en-US" sz="2400" dirty="0"/>
              <a:t>Even if an employer’s request constitutes a disability-related inquiry or a medical examination, it may be permissible if it is </a:t>
            </a:r>
            <a:r>
              <a:rPr lang="en-US" sz="2400" i="1" dirty="0"/>
              <a:t>“</a:t>
            </a:r>
            <a:r>
              <a:rPr lang="en-US" sz="2400" b="1" i="1" dirty="0"/>
              <a:t>job related and consistent with business necessity</a:t>
            </a:r>
            <a:r>
              <a:rPr lang="en-US" sz="2400" i="1" dirty="0"/>
              <a:t>.” </a:t>
            </a:r>
          </a:p>
          <a:p>
            <a:pPr marL="0" indent="0">
              <a:buNone/>
            </a:pPr>
            <a:r>
              <a:rPr lang="en-US" sz="2400" dirty="0">
                <a:cs typeface="Times New Roman" charset="0"/>
              </a:rPr>
              <a:t>If an employer "has a reasonable belief, based on objective evidence, that: (1) an employee's ability to perform essential job functions will be impaired by a medical condition; or (2) an employee will pose a direct threat due to a medical condition."</a:t>
            </a:r>
            <a:r>
              <a:rPr lang="en-US" sz="2400" dirty="0"/>
              <a:t> </a:t>
            </a:r>
          </a:p>
          <a:p>
            <a:pPr marL="0" indent="0">
              <a:buNone/>
            </a:pPr>
            <a:endParaRPr lang="en-US" b="1"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44</a:t>
            </a:fld>
            <a:endParaRPr lang="en-US"/>
          </a:p>
        </p:txBody>
      </p:sp>
    </p:spTree>
    <p:extLst>
      <p:ext uri="{BB962C8B-B14F-4D97-AF65-F5344CB8AC3E}">
        <p14:creationId xmlns:p14="http://schemas.microsoft.com/office/powerpoint/2010/main" val="33812047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050"/>
          <p:cNvSpPr>
            <a:spLocks noGrp="1" noChangeArrowheads="1"/>
          </p:cNvSpPr>
          <p:nvPr>
            <p:ph type="title"/>
          </p:nvPr>
        </p:nvSpPr>
        <p:spPr/>
        <p:txBody>
          <a:bodyPr/>
          <a:lstStyle/>
          <a:p>
            <a:r>
              <a:rPr lang="en-US" dirty="0"/>
              <a:t>Discrimination Also Includes</a:t>
            </a:r>
          </a:p>
        </p:txBody>
      </p:sp>
      <p:sp>
        <p:nvSpPr>
          <p:cNvPr id="271363" name="Rectangle 2051"/>
          <p:cNvSpPr>
            <a:spLocks noGrp="1" noChangeArrowheads="1"/>
          </p:cNvSpPr>
          <p:nvPr>
            <p:ph type="body" idx="1"/>
          </p:nvPr>
        </p:nvSpPr>
        <p:spPr>
          <a:xfrm>
            <a:off x="914400" y="2590800"/>
            <a:ext cx="8001000" cy="3886200"/>
          </a:xfrm>
        </p:spPr>
        <p:txBody>
          <a:bodyPr/>
          <a:lstStyle/>
          <a:p>
            <a:pPr>
              <a:buFont typeface="Wingdings" pitchFamily="2" charset="2"/>
              <a:buNone/>
            </a:pPr>
            <a:r>
              <a:rPr lang="en-US" dirty="0">
                <a:cs typeface="Times New Roman" charset="0"/>
              </a:rPr>
              <a:t>	“limiting, segregating, or classifying [an] … employee in a way that adversely affects the opportunities or status of such … employee because of the disability of such … employee.”</a:t>
            </a:r>
          </a:p>
          <a:p>
            <a:pPr>
              <a:buFont typeface="Wingdings" pitchFamily="2" charset="2"/>
              <a:buNone/>
            </a:pPr>
            <a:endParaRPr lang="en-US" dirty="0">
              <a:cs typeface="Times New Roman" charset="0"/>
            </a:endParaRPr>
          </a:p>
          <a:p>
            <a:pPr>
              <a:buFont typeface="Wingdings" pitchFamily="2" charset="2"/>
              <a:buNone/>
            </a:pPr>
            <a:r>
              <a:rPr lang="en-US" dirty="0">
                <a:cs typeface="Times New Roman" charset="0"/>
              </a:rPr>
              <a:t>	Individuals with disabilities are steered to certain jobs or are not allowed to apply for certain jobs because of their disability.</a:t>
            </a:r>
            <a:r>
              <a:rPr lang="en-US" dirty="0"/>
              <a:t> </a:t>
            </a:r>
          </a:p>
          <a:p>
            <a:pPr>
              <a:buFont typeface="Wingdings" pitchFamily="2" charset="2"/>
              <a:buNone/>
            </a:pPr>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1026"/>
          <p:cNvSpPr>
            <a:spLocks noGrp="1" noChangeArrowheads="1"/>
          </p:cNvSpPr>
          <p:nvPr>
            <p:ph type="title"/>
          </p:nvPr>
        </p:nvSpPr>
        <p:spPr>
          <a:xfrm>
            <a:off x="762000" y="762000"/>
            <a:ext cx="8382000" cy="1143000"/>
          </a:xfrm>
        </p:spPr>
        <p:txBody>
          <a:bodyPr/>
          <a:lstStyle/>
          <a:p>
            <a:r>
              <a:rPr lang="en-US" sz="3200" dirty="0"/>
              <a:t>Discrimination also Includes: Denying a Reasonable Accommodation</a:t>
            </a:r>
          </a:p>
        </p:txBody>
      </p:sp>
      <p:sp>
        <p:nvSpPr>
          <p:cNvPr id="272387" name="Rectangle 1027"/>
          <p:cNvSpPr>
            <a:spLocks noGrp="1" noChangeArrowheads="1"/>
          </p:cNvSpPr>
          <p:nvPr>
            <p:ph type="body" idx="1"/>
          </p:nvPr>
        </p:nvSpPr>
        <p:spPr>
          <a:xfrm>
            <a:off x="609600" y="2667000"/>
            <a:ext cx="8077200" cy="3429000"/>
          </a:xfrm>
        </p:spPr>
        <p:txBody>
          <a:bodyPr/>
          <a:lstStyle/>
          <a:p>
            <a:pPr>
              <a:buFont typeface="Wingdings" pitchFamily="2" charset="2"/>
              <a:buNone/>
            </a:pPr>
            <a:r>
              <a:rPr lang="en-US" dirty="0">
                <a:cs typeface="Times New Roman" charset="0"/>
              </a:rPr>
              <a:t>	Discrimination includes “not making </a:t>
            </a:r>
            <a:r>
              <a:rPr lang="en-US" b="1" dirty="0">
                <a:cs typeface="Times New Roman" charset="0"/>
              </a:rPr>
              <a:t>reasonable accommodations</a:t>
            </a:r>
            <a:r>
              <a:rPr lang="en-US" dirty="0">
                <a:cs typeface="Times New Roman" charset="0"/>
              </a:rPr>
              <a:t> to the known physical or mental limitations of” an employee with a disability</a:t>
            </a:r>
            <a:r>
              <a:rPr lang="en-US" dirty="0"/>
              <a:t> </a:t>
            </a:r>
          </a:p>
          <a:p>
            <a:pPr>
              <a:buFont typeface="Wingdings" pitchFamily="2" charset="2"/>
              <a:buNone/>
            </a:pPr>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5" name="Rectangle 1029"/>
          <p:cNvSpPr>
            <a:spLocks noGrp="1" noChangeArrowheads="1"/>
          </p:cNvSpPr>
          <p:nvPr>
            <p:ph type="ctrTitle"/>
          </p:nvPr>
        </p:nvSpPr>
        <p:spPr/>
        <p:txBody>
          <a:bodyPr/>
          <a:lstStyle/>
          <a:p>
            <a:r>
              <a:rPr lang="en-US" dirty="0"/>
              <a:t>Reasonable Accommodations</a:t>
            </a:r>
          </a:p>
        </p:txBody>
      </p:sp>
      <p:sp>
        <p:nvSpPr>
          <p:cNvPr id="245766" name="Rectangle 1030"/>
          <p:cNvSpPr>
            <a:spLocks noGrp="1" noChangeArrowheads="1"/>
          </p:cNvSpPr>
          <p:nvPr>
            <p:ph type="subTitle" idx="1"/>
          </p:nvPr>
        </p:nvSpPr>
        <p:spPr/>
        <p:txBody>
          <a:bodyPr/>
          <a:lstStyle/>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6" name="Rectangle 4"/>
          <p:cNvSpPr>
            <a:spLocks noGrp="1" noChangeArrowheads="1"/>
          </p:cNvSpPr>
          <p:nvPr>
            <p:ph type="title"/>
          </p:nvPr>
        </p:nvSpPr>
        <p:spPr/>
        <p:txBody>
          <a:bodyPr/>
          <a:lstStyle/>
          <a:p>
            <a:r>
              <a:rPr lang="en-US" dirty="0"/>
              <a:t>What is a Reasonable Accommodation?</a:t>
            </a:r>
          </a:p>
        </p:txBody>
      </p:sp>
      <p:sp>
        <p:nvSpPr>
          <p:cNvPr id="187397" name="Rectangle 5"/>
          <p:cNvSpPr>
            <a:spLocks noGrp="1" noChangeArrowheads="1"/>
          </p:cNvSpPr>
          <p:nvPr>
            <p:ph type="body" idx="1"/>
          </p:nvPr>
        </p:nvSpPr>
        <p:spPr/>
        <p:txBody>
          <a:bodyPr/>
          <a:lstStyle/>
          <a:p>
            <a:r>
              <a:rPr lang="en-US" dirty="0"/>
              <a:t>Any modification or adjustment to a job, the work environment, or the way things are done that enables a qualified individual with a disability to enjoy equal employment opportunity</a:t>
            </a:r>
          </a:p>
          <a:p>
            <a:pPr marL="0" indent="0">
              <a:buNone/>
            </a:pPr>
            <a:endParaRPr lang="en-US" dirty="0"/>
          </a:p>
          <a:p>
            <a:r>
              <a:rPr lang="en-US" dirty="0"/>
              <a:t>Removes barriers for people with disabilities in the workplace</a:t>
            </a:r>
          </a:p>
          <a:p>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p:txBody>
          <a:bodyPr/>
          <a:lstStyle/>
          <a:p>
            <a:r>
              <a:rPr lang="en-US" dirty="0"/>
              <a:t>Examples of Reasonable Accommodations</a:t>
            </a:r>
          </a:p>
        </p:txBody>
      </p:sp>
      <p:sp>
        <p:nvSpPr>
          <p:cNvPr id="418819" name="Rectangle 3"/>
          <p:cNvSpPr>
            <a:spLocks noGrp="1" noChangeArrowheads="1"/>
          </p:cNvSpPr>
          <p:nvPr>
            <p:ph type="body" idx="1"/>
          </p:nvPr>
        </p:nvSpPr>
        <p:spPr>
          <a:xfrm>
            <a:off x="914400" y="2362200"/>
            <a:ext cx="8001000" cy="3962400"/>
          </a:xfrm>
        </p:spPr>
        <p:txBody>
          <a:bodyPr/>
          <a:lstStyle/>
          <a:p>
            <a:pPr>
              <a:lnSpc>
                <a:spcPct val="90000"/>
              </a:lnSpc>
            </a:pPr>
            <a:r>
              <a:rPr lang="en-US" dirty="0"/>
              <a:t>Make facilities accessible</a:t>
            </a:r>
          </a:p>
          <a:p>
            <a:pPr>
              <a:lnSpc>
                <a:spcPct val="90000"/>
              </a:lnSpc>
            </a:pPr>
            <a:r>
              <a:rPr lang="en-US" dirty="0"/>
              <a:t>Modify policies or practices</a:t>
            </a:r>
          </a:p>
          <a:p>
            <a:pPr>
              <a:lnSpc>
                <a:spcPct val="90000"/>
              </a:lnSpc>
            </a:pPr>
            <a:r>
              <a:rPr lang="en-US" dirty="0"/>
              <a:t>Reassign marginal job functions</a:t>
            </a:r>
          </a:p>
          <a:p>
            <a:pPr>
              <a:lnSpc>
                <a:spcPct val="90000"/>
              </a:lnSpc>
            </a:pPr>
            <a:r>
              <a:rPr lang="en-US" dirty="0"/>
              <a:t>Part-time or modified work schedules</a:t>
            </a:r>
          </a:p>
          <a:p>
            <a:pPr>
              <a:lnSpc>
                <a:spcPct val="90000"/>
              </a:lnSpc>
            </a:pPr>
            <a:r>
              <a:rPr lang="en-US" dirty="0"/>
              <a:t>Leave – paid or unpaid</a:t>
            </a:r>
          </a:p>
          <a:p>
            <a:pPr>
              <a:lnSpc>
                <a:spcPct val="90000"/>
              </a:lnSpc>
            </a:pPr>
            <a:r>
              <a:rPr lang="en-US" dirty="0"/>
              <a:t>Reassignment to vacant or lower position (if does not violate Collective Bargaining Agreement and/or of no Reasonable Accommodation exists)</a:t>
            </a:r>
          </a:p>
          <a:p>
            <a:pPr>
              <a:lnSpc>
                <a:spcPct val="90000"/>
              </a:lnSpc>
            </a:pPr>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“Covered Entities” under Title I of the ADA?</a:t>
            </a:r>
          </a:p>
        </p:txBody>
      </p:sp>
      <p:sp>
        <p:nvSpPr>
          <p:cNvPr id="3" name="Content Placeholder 2"/>
          <p:cNvSpPr>
            <a:spLocks noGrp="1"/>
          </p:cNvSpPr>
          <p:nvPr>
            <p:ph idx="1"/>
          </p:nvPr>
        </p:nvSpPr>
        <p:spPr/>
        <p:txBody>
          <a:bodyPr/>
          <a:lstStyle/>
          <a:p>
            <a:r>
              <a:rPr lang="en-US" dirty="0"/>
              <a:t>Employers who are engaged in commerce with 15 or more employees for 20 or more weeks a year</a:t>
            </a:r>
          </a:p>
          <a:p>
            <a:r>
              <a:rPr lang="en-US" dirty="0"/>
              <a:t>Employment Agencies</a:t>
            </a:r>
          </a:p>
          <a:p>
            <a:r>
              <a:rPr lang="en-US" dirty="0"/>
              <a:t>Labor Unions</a:t>
            </a:r>
          </a:p>
          <a:p>
            <a:r>
              <a:rPr lang="en-US" dirty="0"/>
              <a:t>Joint Labor Management Committees</a:t>
            </a:r>
          </a:p>
        </p:txBody>
      </p:sp>
      <p:sp>
        <p:nvSpPr>
          <p:cNvPr id="4" name="Slide Number Placeholder 3"/>
          <p:cNvSpPr>
            <a:spLocks noGrp="1"/>
          </p:cNvSpPr>
          <p:nvPr>
            <p:ph type="sldNum" sz="quarter" idx="12"/>
          </p:nvPr>
        </p:nvSpPr>
        <p:spPr/>
        <p:txBody>
          <a:bodyPr/>
          <a:lstStyle/>
          <a:p>
            <a:fld id="{621F5E62-15C1-4111-BB1B-03427AABEBF9}" type="slidenum">
              <a:rPr lang="en-US" smtClean="0"/>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Reasonable Accommodations </a:t>
            </a:r>
          </a:p>
        </p:txBody>
      </p:sp>
      <p:sp>
        <p:nvSpPr>
          <p:cNvPr id="3" name="Content Placeholder 2"/>
          <p:cNvSpPr>
            <a:spLocks noGrp="1"/>
          </p:cNvSpPr>
          <p:nvPr>
            <p:ph idx="1"/>
          </p:nvPr>
        </p:nvSpPr>
        <p:spPr/>
        <p:txBody>
          <a:bodyPr/>
          <a:lstStyle/>
          <a:p>
            <a:r>
              <a:rPr lang="en-US" dirty="0"/>
              <a:t>Need not be the “best,” the “ideal,” or the individual’s first choice</a:t>
            </a:r>
          </a:p>
          <a:p>
            <a:r>
              <a:rPr lang="en-US" dirty="0"/>
              <a:t>But must be </a:t>
            </a:r>
            <a:r>
              <a:rPr lang="en-US" i="1" dirty="0"/>
              <a:t>effective</a:t>
            </a:r>
          </a:p>
        </p:txBody>
      </p:sp>
      <p:sp>
        <p:nvSpPr>
          <p:cNvPr id="4" name="Slide Number Placeholder 3"/>
          <p:cNvSpPr>
            <a:spLocks noGrp="1"/>
          </p:cNvSpPr>
          <p:nvPr>
            <p:ph type="sldNum" sz="quarter" idx="12"/>
          </p:nvPr>
        </p:nvSpPr>
        <p:spPr/>
        <p:txBody>
          <a:bodyPr/>
          <a:lstStyle/>
          <a:p>
            <a:fld id="{621F5E62-15C1-4111-BB1B-03427AABEBF9}"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r>
              <a:rPr lang="en-US" dirty="0"/>
              <a:t>Example: Modification to Hiring Process</a:t>
            </a:r>
          </a:p>
        </p:txBody>
      </p:sp>
      <p:sp>
        <p:nvSpPr>
          <p:cNvPr id="189443" name="Rectangle 3"/>
          <p:cNvSpPr>
            <a:spLocks noGrp="1" noChangeArrowheads="1"/>
          </p:cNvSpPr>
          <p:nvPr>
            <p:ph type="body" idx="1"/>
          </p:nvPr>
        </p:nvSpPr>
        <p:spPr/>
        <p:txBody>
          <a:bodyPr/>
          <a:lstStyle/>
          <a:p>
            <a:pPr>
              <a:buFont typeface="Wingdings" pitchFamily="2" charset="2"/>
              <a:buNone/>
            </a:pPr>
            <a:r>
              <a:rPr lang="en-US"/>
              <a:t>Sara, who is deaf, applies for a job as a telemarketer.  She requests to have a sign language interpreter for the interview.</a:t>
            </a:r>
          </a:p>
          <a:p>
            <a:pPr>
              <a:buFont typeface="Wingdings" pitchFamily="2" charset="2"/>
              <a:buNone/>
            </a:pPr>
            <a:endParaRPr lang="en-US"/>
          </a:p>
          <a:p>
            <a:pPr>
              <a:buFont typeface="Wingdings" pitchFamily="2" charset="2"/>
              <a:buNone/>
            </a:pPr>
            <a:r>
              <a:rPr lang="en-US"/>
              <a:t>Is providing a sign language interpreter the employer’s responsibility?</a:t>
            </a:r>
          </a:p>
        </p:txBody>
      </p:sp>
      <p:sp>
        <p:nvSpPr>
          <p:cNvPr id="2" name="Slide Number Placeholder 1"/>
          <p:cNvSpPr>
            <a:spLocks noGrp="1"/>
          </p:cNvSpPr>
          <p:nvPr>
            <p:ph type="sldNum" sz="quarter" idx="12"/>
          </p:nvPr>
        </p:nvSpPr>
        <p:spPr/>
        <p:txBody>
          <a:bodyPr/>
          <a:lstStyle/>
          <a:p>
            <a:fld id="{621F5E62-15C1-4111-BB1B-03427AABEBF9}"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1026"/>
          <p:cNvSpPr>
            <a:spLocks noGrp="1" noChangeArrowheads="1"/>
          </p:cNvSpPr>
          <p:nvPr>
            <p:ph type="title"/>
          </p:nvPr>
        </p:nvSpPr>
        <p:spPr/>
        <p:txBody>
          <a:bodyPr/>
          <a:lstStyle/>
          <a:p>
            <a:r>
              <a:rPr lang="en-US" dirty="0"/>
              <a:t>Example: Modification to Employment Policy</a:t>
            </a:r>
          </a:p>
        </p:txBody>
      </p:sp>
      <p:sp>
        <p:nvSpPr>
          <p:cNvPr id="324611" name="Rectangle 1027"/>
          <p:cNvSpPr>
            <a:spLocks noGrp="1" noChangeArrowheads="1"/>
          </p:cNvSpPr>
          <p:nvPr>
            <p:ph type="body" idx="1"/>
          </p:nvPr>
        </p:nvSpPr>
        <p:spPr/>
        <p:txBody>
          <a:bodyPr/>
          <a:lstStyle/>
          <a:p>
            <a:pPr>
              <a:buFont typeface="Wingdings" pitchFamily="2" charset="2"/>
              <a:buNone/>
            </a:pPr>
            <a:r>
              <a:rPr lang="en-US" dirty="0"/>
              <a:t>Joan has difficulty with standing for prolonged periods due to her multiple sclerosis.  </a:t>
            </a:r>
          </a:p>
          <a:p>
            <a:pPr>
              <a:buFont typeface="Wingdings" pitchFamily="2" charset="2"/>
              <a:buNone/>
            </a:pPr>
            <a:r>
              <a:rPr lang="en-US" dirty="0"/>
              <a:t>The hotel has a policy that front desk clerks stand while on duty.  </a:t>
            </a:r>
          </a:p>
          <a:p>
            <a:pPr>
              <a:buFont typeface="Wingdings" pitchFamily="2" charset="2"/>
              <a:buNone/>
            </a:pPr>
            <a:r>
              <a:rPr lang="en-US" dirty="0"/>
              <a:t>She requests the use of a stool because sitting reduces the fatigue.</a:t>
            </a:r>
          </a:p>
          <a:p>
            <a:pPr>
              <a:buFont typeface="Wingdings" pitchFamily="2" charset="2"/>
              <a:buNone/>
            </a:pPr>
            <a:r>
              <a:rPr lang="en-US" dirty="0"/>
              <a:t>Is allowing a stool for Joan to sit on a reasonable accommodation? </a:t>
            </a:r>
          </a:p>
        </p:txBody>
      </p:sp>
      <p:sp>
        <p:nvSpPr>
          <p:cNvPr id="2" name="Slide Number Placeholder 1"/>
          <p:cNvSpPr>
            <a:spLocks noGrp="1"/>
          </p:cNvSpPr>
          <p:nvPr>
            <p:ph type="sldNum" sz="quarter" idx="12"/>
          </p:nvPr>
        </p:nvSpPr>
        <p:spPr/>
        <p:txBody>
          <a:bodyPr/>
          <a:lstStyle/>
          <a:p>
            <a:fld id="{621F5E62-15C1-4111-BB1B-03427AABEBF9}"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r>
              <a:rPr lang="en-US" dirty="0"/>
              <a:t>Example: Modification to Policy </a:t>
            </a:r>
          </a:p>
        </p:txBody>
      </p:sp>
      <p:sp>
        <p:nvSpPr>
          <p:cNvPr id="196611" name="Rectangle 3"/>
          <p:cNvSpPr>
            <a:spLocks noGrp="1" noChangeArrowheads="1"/>
          </p:cNvSpPr>
          <p:nvPr>
            <p:ph type="body" idx="1"/>
          </p:nvPr>
        </p:nvSpPr>
        <p:spPr/>
        <p:txBody>
          <a:bodyPr/>
          <a:lstStyle/>
          <a:p>
            <a:pPr>
              <a:buFont typeface="Wingdings" pitchFamily="2" charset="2"/>
              <a:buNone/>
            </a:pPr>
            <a:r>
              <a:rPr lang="en-US" dirty="0"/>
              <a:t>Rhonda is employed as a mover in a package delivery company in which lifting up to 75 pounds is a required and frequent function of the job.  </a:t>
            </a:r>
          </a:p>
          <a:p>
            <a:pPr>
              <a:buFont typeface="Wingdings" pitchFamily="2" charset="2"/>
              <a:buNone/>
            </a:pPr>
            <a:r>
              <a:rPr lang="en-US" dirty="0"/>
              <a:t>Rhonda sustains injury to her back and requests accommodation to restrict lifting up to 10 pounds.  </a:t>
            </a:r>
          </a:p>
          <a:p>
            <a:pPr>
              <a:buFont typeface="Wingdings" pitchFamily="2" charset="2"/>
              <a:buNone/>
            </a:pPr>
            <a:r>
              <a:rPr lang="en-US" dirty="0"/>
              <a:t>Is this request reasonable?</a:t>
            </a:r>
          </a:p>
        </p:txBody>
      </p:sp>
      <p:sp>
        <p:nvSpPr>
          <p:cNvPr id="2" name="Slide Number Placeholder 1"/>
          <p:cNvSpPr>
            <a:spLocks noGrp="1"/>
          </p:cNvSpPr>
          <p:nvPr>
            <p:ph type="sldNum" sz="quarter" idx="12"/>
          </p:nvPr>
        </p:nvSpPr>
        <p:spPr/>
        <p:txBody>
          <a:bodyPr/>
          <a:lstStyle/>
          <a:p>
            <a:fld id="{621F5E62-15C1-4111-BB1B-03427AABEBF9}" type="slidenum">
              <a:rPr lang="en-US" smtClean="0"/>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1026"/>
          <p:cNvSpPr>
            <a:spLocks noGrp="1" noChangeArrowheads="1"/>
          </p:cNvSpPr>
          <p:nvPr>
            <p:ph type="title"/>
          </p:nvPr>
        </p:nvSpPr>
        <p:spPr/>
        <p:txBody>
          <a:bodyPr/>
          <a:lstStyle/>
          <a:p>
            <a:r>
              <a:rPr lang="en-US" dirty="0"/>
              <a:t>Denial of a Reasonable Accommodation</a:t>
            </a:r>
          </a:p>
        </p:txBody>
      </p:sp>
      <p:sp>
        <p:nvSpPr>
          <p:cNvPr id="276483" name="Rectangle 1027"/>
          <p:cNvSpPr>
            <a:spLocks noGrp="1" noChangeArrowheads="1"/>
          </p:cNvSpPr>
          <p:nvPr>
            <p:ph type="body" idx="1"/>
          </p:nvPr>
        </p:nvSpPr>
        <p:spPr>
          <a:xfrm>
            <a:off x="762000" y="2362200"/>
            <a:ext cx="8458200" cy="4114800"/>
          </a:xfrm>
        </p:spPr>
        <p:txBody>
          <a:bodyPr/>
          <a:lstStyle/>
          <a:p>
            <a:pPr>
              <a:buFont typeface="Wingdings" pitchFamily="2" charset="2"/>
              <a:buNone/>
            </a:pPr>
            <a:r>
              <a:rPr lang="en-US" dirty="0"/>
              <a:t>	George, who is blind, works on the phone as a customer service representative.  Every morning, his employer posts messages on the office wall with important information for the day.  George asks that these messages be read to him when he arrives at work so that he can get the information.</a:t>
            </a:r>
          </a:p>
          <a:p>
            <a:pPr>
              <a:buFont typeface="Wingdings" pitchFamily="2" charset="2"/>
              <a:buNone/>
            </a:pPr>
            <a:r>
              <a:rPr lang="en-US" dirty="0"/>
              <a:t>  </a:t>
            </a:r>
          </a:p>
          <a:p>
            <a:pPr>
              <a:buFont typeface="Wingdings" pitchFamily="2" charset="2"/>
              <a:buNone/>
            </a:pPr>
            <a:r>
              <a:rPr lang="en-US" dirty="0"/>
              <a:t>His employer refuses to read the messages to him.</a:t>
            </a:r>
          </a:p>
        </p:txBody>
      </p:sp>
      <p:sp>
        <p:nvSpPr>
          <p:cNvPr id="2" name="Slide Number Placeholder 1"/>
          <p:cNvSpPr>
            <a:spLocks noGrp="1"/>
          </p:cNvSpPr>
          <p:nvPr>
            <p:ph type="sldNum" sz="quarter" idx="12"/>
          </p:nvPr>
        </p:nvSpPr>
        <p:spPr/>
        <p:txBody>
          <a:bodyPr/>
          <a:lstStyle/>
          <a:p>
            <a:fld id="{621F5E62-15C1-4111-BB1B-03427AABEBF9}" type="slidenum">
              <a:rPr lang="en-US" smtClean="0"/>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ChangeArrowheads="1"/>
          </p:cNvSpPr>
          <p:nvPr>
            <p:ph type="title"/>
          </p:nvPr>
        </p:nvSpPr>
        <p:spPr/>
        <p:txBody>
          <a:bodyPr/>
          <a:lstStyle/>
          <a:p>
            <a:r>
              <a:rPr lang="en-US"/>
              <a:t>Leave as a Reasonable Accommodation</a:t>
            </a:r>
          </a:p>
        </p:txBody>
      </p:sp>
      <p:sp>
        <p:nvSpPr>
          <p:cNvPr id="421891" name="Rectangle 3"/>
          <p:cNvSpPr>
            <a:spLocks noGrp="1" noChangeArrowheads="1"/>
          </p:cNvSpPr>
          <p:nvPr>
            <p:ph type="body" idx="1"/>
          </p:nvPr>
        </p:nvSpPr>
        <p:spPr/>
        <p:txBody>
          <a:bodyPr/>
          <a:lstStyle/>
          <a:p>
            <a:r>
              <a:rPr lang="en-US" dirty="0"/>
              <a:t>Cynthia needs two months leave for treatment and recuperation after surgery for breast cancer. Company grants the request. A week before the end of the two months, Cynthia contacts the employer and requests another month off.  </a:t>
            </a:r>
          </a:p>
          <a:p>
            <a:pPr marL="0" indent="0">
              <a:buNone/>
            </a:pPr>
            <a:endParaRPr lang="en-US" dirty="0"/>
          </a:p>
          <a:p>
            <a:r>
              <a:rPr lang="en-US" dirty="0"/>
              <a:t>What is the company’s obligation?</a:t>
            </a:r>
          </a:p>
        </p:txBody>
      </p:sp>
      <p:sp>
        <p:nvSpPr>
          <p:cNvPr id="2" name="Slide Number Placeholder 1"/>
          <p:cNvSpPr>
            <a:spLocks noGrp="1"/>
          </p:cNvSpPr>
          <p:nvPr>
            <p:ph type="sldNum" sz="quarter" idx="12"/>
          </p:nvPr>
        </p:nvSpPr>
        <p:spPr/>
        <p:txBody>
          <a:bodyPr/>
          <a:lstStyle/>
          <a:p>
            <a:fld id="{621F5E62-15C1-4111-BB1B-03427AABEBF9}"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en-US" dirty="0"/>
              <a:t>Requesting a Reasonable Accommodation</a:t>
            </a:r>
          </a:p>
        </p:txBody>
      </p:sp>
      <p:sp>
        <p:nvSpPr>
          <p:cNvPr id="2" name="Slide Number Placeholder 1"/>
          <p:cNvSpPr>
            <a:spLocks noGrp="1"/>
          </p:cNvSpPr>
          <p:nvPr>
            <p:ph type="sldNum" sz="quarter" idx="12"/>
          </p:nvPr>
        </p:nvSpPr>
        <p:spPr/>
        <p:txBody>
          <a:bodyPr/>
          <a:lstStyle/>
          <a:p>
            <a:fld id="{621F5E62-15C1-4111-BB1B-03427AABEBF9}" type="slidenum">
              <a:rPr lang="en-US" smtClean="0"/>
              <a:pPr/>
              <a:t>56</a:t>
            </a:fld>
            <a:endParaRPr lang="en-US"/>
          </a:p>
        </p:txBody>
      </p:sp>
      <p:sp>
        <p:nvSpPr>
          <p:cNvPr id="192515" name="Rectangle 3"/>
          <p:cNvSpPr>
            <a:spLocks noGrp="1" noChangeArrowheads="1"/>
          </p:cNvSpPr>
          <p:nvPr>
            <p:ph type="body" idx="1"/>
          </p:nvPr>
        </p:nvSpPr>
        <p:spPr>
          <a:xfrm>
            <a:off x="914400" y="2362200"/>
            <a:ext cx="8001000" cy="4343400"/>
          </a:xfrm>
        </p:spPr>
        <p:txBody>
          <a:bodyPr/>
          <a:lstStyle/>
          <a:p>
            <a:r>
              <a:rPr lang="en-US" dirty="0"/>
              <a:t>Employee can use “plain English”</a:t>
            </a:r>
          </a:p>
          <a:p>
            <a:r>
              <a:rPr lang="en-US" dirty="0"/>
              <a:t>No “magic words”, does not have to mention ADA or “reasonable accommodation”</a:t>
            </a:r>
          </a:p>
          <a:p>
            <a:r>
              <a:rPr lang="en-US" dirty="0"/>
              <a:t>Does have to identify disability* if not obvious</a:t>
            </a:r>
          </a:p>
          <a:p>
            <a:r>
              <a:rPr lang="en-US" dirty="0"/>
              <a:t>Does not have to be in writing**</a:t>
            </a:r>
          </a:p>
          <a:p>
            <a:r>
              <a:rPr lang="en-US" dirty="0"/>
              <a:t>Another person can ask on behalf of individual</a:t>
            </a:r>
          </a:p>
          <a:p>
            <a:pPr marL="0" indent="0">
              <a:buNone/>
            </a:pPr>
            <a:r>
              <a:rPr lang="en-US" sz="2400" dirty="0"/>
              <a:t>*Not necessarily the diagnosis but connection between the disability and the accommodation need</a:t>
            </a:r>
          </a:p>
          <a:p>
            <a:pPr>
              <a:buFont typeface="Wingdings" pitchFamily="2" charset="2"/>
              <a:buNone/>
            </a:pPr>
            <a:r>
              <a:rPr lang="en-US" sz="2400" dirty="0"/>
              <a:t>**Good idea to make requests in writing</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en-US" dirty="0"/>
              <a:t>Example of an Accommodation Request</a:t>
            </a:r>
          </a:p>
        </p:txBody>
      </p:sp>
      <p:sp>
        <p:nvSpPr>
          <p:cNvPr id="194563" name="Rectangle 3"/>
          <p:cNvSpPr>
            <a:spLocks noGrp="1" noChangeArrowheads="1"/>
          </p:cNvSpPr>
          <p:nvPr>
            <p:ph type="body" idx="1"/>
          </p:nvPr>
        </p:nvSpPr>
        <p:spPr/>
        <p:txBody>
          <a:bodyPr/>
          <a:lstStyle/>
          <a:p>
            <a:r>
              <a:rPr lang="en-US" dirty="0"/>
              <a:t>Jim tells his supervisor that he would like a new chair because his present one is “uncomfortable.”  </a:t>
            </a:r>
          </a:p>
          <a:p>
            <a:endParaRPr lang="en-US" dirty="0"/>
          </a:p>
          <a:p>
            <a:pPr marL="0" indent="0">
              <a:buNone/>
            </a:pPr>
            <a:r>
              <a:rPr lang="en-US" dirty="0"/>
              <a:t>Has Jim provided enough information that he is requesting a reasonable accommodation?</a:t>
            </a:r>
          </a:p>
        </p:txBody>
      </p:sp>
      <p:sp>
        <p:nvSpPr>
          <p:cNvPr id="2" name="Slide Number Placeholder 1"/>
          <p:cNvSpPr>
            <a:spLocks noGrp="1"/>
          </p:cNvSpPr>
          <p:nvPr>
            <p:ph type="sldNum" sz="quarter" idx="12"/>
          </p:nvPr>
        </p:nvSpPr>
        <p:spPr/>
        <p:txBody>
          <a:bodyPr/>
          <a:lstStyle/>
          <a:p>
            <a:fld id="{621F5E62-15C1-4111-BB1B-03427AABEBF9}"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dirty="0"/>
              <a:t>When May an Employee Request a Reasonable Accommodation?</a:t>
            </a:r>
          </a:p>
        </p:txBody>
      </p:sp>
      <p:sp>
        <p:nvSpPr>
          <p:cNvPr id="195587" name="Rectangle 3"/>
          <p:cNvSpPr>
            <a:spLocks noGrp="1" noChangeArrowheads="1"/>
          </p:cNvSpPr>
          <p:nvPr>
            <p:ph type="body" idx="1"/>
          </p:nvPr>
        </p:nvSpPr>
        <p:spPr>
          <a:xfrm>
            <a:off x="990600" y="2667000"/>
            <a:ext cx="7924800" cy="3429000"/>
          </a:xfrm>
        </p:spPr>
        <p:txBody>
          <a:bodyPr/>
          <a:lstStyle/>
          <a:p>
            <a:r>
              <a:rPr lang="en-US" dirty="0"/>
              <a:t>Any time</a:t>
            </a:r>
          </a:p>
          <a:p>
            <a:r>
              <a:rPr lang="en-US" dirty="0"/>
              <a:t>During application process</a:t>
            </a:r>
          </a:p>
          <a:p>
            <a:r>
              <a:rPr lang="en-US" dirty="0"/>
              <a:t>For employment testing</a:t>
            </a:r>
          </a:p>
          <a:p>
            <a:r>
              <a:rPr lang="en-US" dirty="0"/>
              <a:t>During probationary period</a:t>
            </a:r>
          </a:p>
          <a:p>
            <a:r>
              <a:rPr lang="en-US" dirty="0"/>
              <a:t>During employment</a:t>
            </a:r>
          </a:p>
          <a:p>
            <a:pPr>
              <a:buFont typeface="Wingdings" pitchFamily="2" charset="2"/>
              <a:buNone/>
            </a:pPr>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r>
              <a:rPr lang="en-US"/>
              <a:t>Interactive Process</a:t>
            </a:r>
          </a:p>
        </p:txBody>
      </p:sp>
      <p:sp>
        <p:nvSpPr>
          <p:cNvPr id="430083" name="Rectangle 3"/>
          <p:cNvSpPr>
            <a:spLocks noGrp="1" noChangeArrowheads="1"/>
          </p:cNvSpPr>
          <p:nvPr>
            <p:ph type="body" idx="1"/>
          </p:nvPr>
        </p:nvSpPr>
        <p:spPr>
          <a:xfrm>
            <a:off x="914400" y="2438400"/>
            <a:ext cx="8001000" cy="3962400"/>
          </a:xfrm>
        </p:spPr>
        <p:txBody>
          <a:bodyPr/>
          <a:lstStyle/>
          <a:p>
            <a:r>
              <a:rPr lang="en-US" dirty="0"/>
              <a:t>Supervisors and Human Resources (HR) staff need to recognize Reasonable Accommodation (RA) requests</a:t>
            </a:r>
          </a:p>
          <a:p>
            <a:r>
              <a:rPr lang="en-US" dirty="0"/>
              <a:t>Employers must respond expeditiously</a:t>
            </a:r>
          </a:p>
          <a:p>
            <a:r>
              <a:rPr lang="en-US" dirty="0"/>
              <a:t>Parties must engage in informal, interactive process</a:t>
            </a:r>
          </a:p>
          <a:p>
            <a:r>
              <a:rPr lang="en-US" dirty="0"/>
              <a:t>Purpose of RA is to support the person with the disability to do the job</a:t>
            </a:r>
          </a:p>
          <a:p>
            <a:pPr>
              <a:buFont typeface="Wingdings" pitchFamily="2" charset="2"/>
              <a:buNone/>
            </a:pPr>
            <a:endParaRPr lang="en-US" dirty="0"/>
          </a:p>
          <a:p>
            <a:pPr>
              <a:buFont typeface="Wingdings" pitchFamily="2" charset="2"/>
              <a:buNone/>
            </a:pPr>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Entities not covered under Title I</a:t>
            </a:r>
          </a:p>
        </p:txBody>
      </p:sp>
      <p:sp>
        <p:nvSpPr>
          <p:cNvPr id="3" name="Content Placeholder 2"/>
          <p:cNvSpPr>
            <a:spLocks noGrp="1"/>
          </p:cNvSpPr>
          <p:nvPr>
            <p:ph idx="1"/>
          </p:nvPr>
        </p:nvSpPr>
        <p:spPr/>
        <p:txBody>
          <a:bodyPr/>
          <a:lstStyle/>
          <a:p>
            <a:r>
              <a:rPr lang="en-US" dirty="0"/>
              <a:t>Federal government (covered under Section 501 of the Rehabilitation Act)</a:t>
            </a:r>
          </a:p>
          <a:p>
            <a:r>
              <a:rPr lang="en-US" dirty="0"/>
              <a:t>Native American tribes</a:t>
            </a:r>
          </a:p>
          <a:p>
            <a:r>
              <a:rPr lang="en-US" dirty="0"/>
              <a:t>Employers with fewer than 15 employees</a:t>
            </a:r>
          </a:p>
          <a:p>
            <a:endParaRPr lang="en-US" dirty="0"/>
          </a:p>
          <a:p>
            <a:pPr marL="0" indent="0">
              <a:buNone/>
            </a:pPr>
            <a:r>
              <a:rPr lang="en-US" dirty="0"/>
              <a:t>Note that some state anti-discrimination laws may cover employers with fewer than 15 employees</a:t>
            </a:r>
          </a:p>
        </p:txBody>
      </p:sp>
      <p:sp>
        <p:nvSpPr>
          <p:cNvPr id="4" name="Slide Number Placeholder 3"/>
          <p:cNvSpPr>
            <a:spLocks noGrp="1"/>
          </p:cNvSpPr>
          <p:nvPr>
            <p:ph type="sldNum" sz="quarter" idx="12"/>
          </p:nvPr>
        </p:nvSpPr>
        <p:spPr/>
        <p:txBody>
          <a:bodyPr/>
          <a:lstStyle/>
          <a:p>
            <a:fld id="{621F5E62-15C1-4111-BB1B-03427AABEBF9}" type="slidenum">
              <a:rPr lang="en-US" smtClean="0"/>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en-US" dirty="0"/>
              <a:t>Is Documentation Required for a Reasonable Accommodation?</a:t>
            </a:r>
          </a:p>
        </p:txBody>
      </p:sp>
      <p:sp>
        <p:nvSpPr>
          <p:cNvPr id="200707" name="Rectangle 3"/>
          <p:cNvSpPr>
            <a:spLocks noGrp="1" noChangeArrowheads="1"/>
          </p:cNvSpPr>
          <p:nvPr>
            <p:ph type="body" idx="1"/>
          </p:nvPr>
        </p:nvSpPr>
        <p:spPr/>
        <p:txBody>
          <a:bodyPr/>
          <a:lstStyle/>
          <a:p>
            <a:pPr>
              <a:buFont typeface="Wingdings" pitchFamily="2" charset="2"/>
              <a:buNone/>
            </a:pPr>
            <a:r>
              <a:rPr lang="en-US" dirty="0"/>
              <a:t>Employer may request medical documentation if:</a:t>
            </a:r>
          </a:p>
          <a:p>
            <a:pPr>
              <a:buFont typeface="Wingdings" pitchFamily="2" charset="2"/>
              <a:buNone/>
            </a:pPr>
            <a:endParaRPr lang="en-US" dirty="0"/>
          </a:p>
          <a:p>
            <a:r>
              <a:rPr lang="en-US" dirty="0"/>
              <a:t>The disability is not obvious and/or</a:t>
            </a:r>
          </a:p>
          <a:p>
            <a:r>
              <a:rPr lang="en-US" dirty="0"/>
              <a:t>The need for accommodation is not obvious</a:t>
            </a:r>
          </a:p>
          <a:p>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r>
              <a:rPr lang="en-US" dirty="0"/>
              <a:t>Choice of Accommodations</a:t>
            </a:r>
            <a:br>
              <a:rPr lang="en-US" dirty="0"/>
            </a:br>
            <a:r>
              <a:rPr lang="en-US" dirty="0"/>
              <a:t>Example:</a:t>
            </a:r>
          </a:p>
        </p:txBody>
      </p:sp>
      <p:sp>
        <p:nvSpPr>
          <p:cNvPr id="214019" name="Rectangle 3"/>
          <p:cNvSpPr>
            <a:spLocks noGrp="1" noChangeArrowheads="1"/>
          </p:cNvSpPr>
          <p:nvPr>
            <p:ph type="body" idx="1"/>
          </p:nvPr>
        </p:nvSpPr>
        <p:spPr/>
        <p:txBody>
          <a:bodyPr/>
          <a:lstStyle/>
          <a:p>
            <a:pPr>
              <a:lnSpc>
                <a:spcPct val="90000"/>
              </a:lnSpc>
              <a:buFont typeface="Wingdings" pitchFamily="2" charset="2"/>
              <a:buNone/>
            </a:pPr>
            <a:r>
              <a:rPr lang="en-US" sz="2400" dirty="0"/>
              <a:t>An attorney with a severe visual disability requests a reader. The law firm provides magnifying glass instead.  The magnifying glass is not effective, as attorney can read but with great difficulty. </a:t>
            </a:r>
          </a:p>
          <a:p>
            <a:pPr>
              <a:lnSpc>
                <a:spcPct val="90000"/>
              </a:lnSpc>
              <a:buFont typeface="Wingdings" pitchFamily="2" charset="2"/>
              <a:buNone/>
            </a:pPr>
            <a:endParaRPr lang="en-US" sz="2400" dirty="0"/>
          </a:p>
          <a:p>
            <a:pPr>
              <a:lnSpc>
                <a:spcPct val="90000"/>
              </a:lnSpc>
              <a:buFont typeface="Wingdings" pitchFamily="2" charset="2"/>
              <a:buNone/>
            </a:pPr>
            <a:r>
              <a:rPr lang="en-US" sz="2400" dirty="0"/>
              <a:t> Firm can choose an accommodation, but may not choose an ineffective accommodation.</a:t>
            </a:r>
          </a:p>
          <a:p>
            <a:pPr>
              <a:lnSpc>
                <a:spcPct val="90000"/>
              </a:lnSpc>
              <a:buFont typeface="Wingdings" pitchFamily="2" charset="2"/>
              <a:buNone/>
            </a:pPr>
            <a:r>
              <a:rPr lang="en-US" sz="2400" dirty="0"/>
              <a:t>  </a:t>
            </a:r>
          </a:p>
          <a:p>
            <a:pPr>
              <a:lnSpc>
                <a:spcPct val="90000"/>
              </a:lnSpc>
              <a:buFont typeface="Wingdings" pitchFamily="2" charset="2"/>
              <a:buNone/>
            </a:pPr>
            <a:r>
              <a:rPr lang="en-US" sz="2400" dirty="0"/>
              <a:t>Absent undue hardship, the firm must provide a reader.</a:t>
            </a:r>
          </a:p>
          <a:p>
            <a:pPr>
              <a:lnSpc>
                <a:spcPct val="90000"/>
              </a:lnSpc>
              <a:buFont typeface="Wingdings" pitchFamily="2" charset="2"/>
              <a:buNone/>
            </a:pPr>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Reasonable Accommodation Defenses</a:t>
            </a:r>
          </a:p>
        </p:txBody>
      </p:sp>
      <p:sp>
        <p:nvSpPr>
          <p:cNvPr id="3" name="Content Placeholder 2"/>
          <p:cNvSpPr>
            <a:spLocks noGrp="1"/>
          </p:cNvSpPr>
          <p:nvPr>
            <p:ph idx="1"/>
          </p:nvPr>
        </p:nvSpPr>
        <p:spPr/>
        <p:txBody>
          <a:bodyPr/>
          <a:lstStyle/>
          <a:p>
            <a:pPr>
              <a:buNone/>
            </a:pPr>
            <a:r>
              <a:rPr lang="en-US" dirty="0"/>
              <a:t>Employer need not provide accommodation if:</a:t>
            </a:r>
          </a:p>
          <a:p>
            <a:r>
              <a:rPr lang="en-US" dirty="0"/>
              <a:t>It results in an “undue hardship”</a:t>
            </a:r>
          </a:p>
          <a:p>
            <a:r>
              <a:rPr lang="en-US" dirty="0"/>
              <a:t>It poses a “direct threat” to the health or safety of the employee or others</a:t>
            </a:r>
          </a:p>
          <a:p>
            <a:r>
              <a:rPr lang="en-US" dirty="0"/>
              <a:t>It results in a “fundamental alteration” of the position</a:t>
            </a:r>
          </a:p>
        </p:txBody>
      </p:sp>
      <p:sp>
        <p:nvSpPr>
          <p:cNvPr id="4" name="Slide Number Placeholder 3"/>
          <p:cNvSpPr>
            <a:spLocks noGrp="1"/>
          </p:cNvSpPr>
          <p:nvPr>
            <p:ph type="sldNum" sz="quarter" idx="12"/>
          </p:nvPr>
        </p:nvSpPr>
        <p:spPr/>
        <p:txBody>
          <a:bodyPr/>
          <a:lstStyle/>
          <a:p>
            <a:fld id="{621F5E62-15C1-4111-BB1B-03427AABEBF9}"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ChangeArrowheads="1"/>
          </p:cNvSpPr>
          <p:nvPr>
            <p:ph type="title"/>
          </p:nvPr>
        </p:nvSpPr>
        <p:spPr/>
        <p:txBody>
          <a:bodyPr/>
          <a:lstStyle/>
          <a:p>
            <a:r>
              <a:rPr lang="en-US"/>
              <a:t>Undue Hardship</a:t>
            </a:r>
          </a:p>
        </p:txBody>
      </p:sp>
      <p:sp>
        <p:nvSpPr>
          <p:cNvPr id="424963" name="Rectangle 3"/>
          <p:cNvSpPr>
            <a:spLocks noGrp="1" noChangeArrowheads="1"/>
          </p:cNvSpPr>
          <p:nvPr>
            <p:ph type="body" idx="1"/>
          </p:nvPr>
        </p:nvSpPr>
        <p:spPr>
          <a:xfrm>
            <a:off x="914400" y="2362200"/>
            <a:ext cx="8153400" cy="4038600"/>
          </a:xfrm>
        </p:spPr>
        <p:txBody>
          <a:bodyPr/>
          <a:lstStyle/>
          <a:p>
            <a:pPr>
              <a:lnSpc>
                <a:spcPct val="90000"/>
              </a:lnSpc>
              <a:buFont typeface="Wingdings" pitchFamily="2" charset="2"/>
              <a:buNone/>
            </a:pPr>
            <a:r>
              <a:rPr lang="en-US" sz="2400" dirty="0"/>
              <a:t>“Undue hardship” is an action that is </a:t>
            </a:r>
          </a:p>
          <a:p>
            <a:pPr>
              <a:lnSpc>
                <a:spcPct val="90000"/>
              </a:lnSpc>
            </a:pPr>
            <a:r>
              <a:rPr lang="en-US" sz="2400" dirty="0"/>
              <a:t>Unduly costly</a:t>
            </a:r>
          </a:p>
          <a:p>
            <a:pPr>
              <a:lnSpc>
                <a:spcPct val="90000"/>
              </a:lnSpc>
            </a:pPr>
            <a:r>
              <a:rPr lang="en-US" sz="2400" dirty="0"/>
              <a:t>Extensive</a:t>
            </a:r>
          </a:p>
          <a:p>
            <a:pPr>
              <a:lnSpc>
                <a:spcPct val="90000"/>
              </a:lnSpc>
            </a:pPr>
            <a:r>
              <a:rPr lang="en-US" sz="2400" dirty="0"/>
              <a:t>Substantial  </a:t>
            </a:r>
          </a:p>
          <a:p>
            <a:pPr>
              <a:lnSpc>
                <a:spcPct val="90000"/>
              </a:lnSpc>
            </a:pPr>
            <a:r>
              <a:rPr lang="en-US" sz="2400" dirty="0"/>
              <a:t>Disruptive</a:t>
            </a:r>
          </a:p>
          <a:p>
            <a:pPr>
              <a:lnSpc>
                <a:spcPct val="90000"/>
              </a:lnSpc>
            </a:pPr>
            <a:r>
              <a:rPr lang="en-US" sz="2400" dirty="0"/>
              <a:t>Fundamentally alters the nature or operation of the business (42 U.S.C. §12111(10(B))</a:t>
            </a:r>
          </a:p>
          <a:p>
            <a:pPr>
              <a:lnSpc>
                <a:spcPct val="90000"/>
              </a:lnSpc>
              <a:buNone/>
            </a:pPr>
            <a:endParaRPr lang="en-US" sz="2400" dirty="0"/>
          </a:p>
          <a:p>
            <a:pPr>
              <a:lnSpc>
                <a:spcPct val="90000"/>
              </a:lnSpc>
              <a:buFont typeface="Wingdings" pitchFamily="2" charset="2"/>
              <a:buNone/>
            </a:pPr>
            <a:r>
              <a:rPr lang="en-US" sz="2400" dirty="0"/>
              <a:t>Analysis must focus on resources of the particular employer</a:t>
            </a:r>
          </a:p>
        </p:txBody>
      </p:sp>
      <p:sp>
        <p:nvSpPr>
          <p:cNvPr id="2" name="Slide Number Placeholder 1"/>
          <p:cNvSpPr>
            <a:spLocks noGrp="1"/>
          </p:cNvSpPr>
          <p:nvPr>
            <p:ph type="sldNum" sz="quarter" idx="12"/>
          </p:nvPr>
        </p:nvSpPr>
        <p:spPr/>
        <p:txBody>
          <a:bodyPr/>
          <a:lstStyle/>
          <a:p>
            <a:fld id="{621F5E62-15C1-4111-BB1B-03427AABEBF9}"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 Threat</a:t>
            </a:r>
          </a:p>
        </p:txBody>
      </p:sp>
      <p:sp>
        <p:nvSpPr>
          <p:cNvPr id="3" name="Content Placeholder 2"/>
          <p:cNvSpPr>
            <a:spLocks noGrp="1"/>
          </p:cNvSpPr>
          <p:nvPr>
            <p:ph idx="1"/>
          </p:nvPr>
        </p:nvSpPr>
        <p:spPr/>
        <p:txBody>
          <a:bodyPr/>
          <a:lstStyle/>
          <a:p>
            <a:r>
              <a:rPr lang="en-US" dirty="0"/>
              <a:t>A significant risk of substantial harm to the health or safety of the individual or others that cannot be eliminated or reduced by reasonable accommodation.  (42 U.S.C. 12111(3))</a:t>
            </a:r>
          </a:p>
          <a:p>
            <a:r>
              <a:rPr lang="en-US" dirty="0"/>
              <a:t>Employer must consider whether a direct threat can be reduced or eliminated through reasonable accommodation</a:t>
            </a:r>
          </a:p>
        </p:txBody>
      </p:sp>
      <p:sp>
        <p:nvSpPr>
          <p:cNvPr id="4" name="Slide Number Placeholder 3"/>
          <p:cNvSpPr>
            <a:spLocks noGrp="1"/>
          </p:cNvSpPr>
          <p:nvPr>
            <p:ph type="sldNum" sz="quarter" idx="12"/>
          </p:nvPr>
        </p:nvSpPr>
        <p:spPr/>
        <p:txBody>
          <a:bodyPr/>
          <a:lstStyle/>
          <a:p>
            <a:fld id="{621F5E62-15C1-4111-BB1B-03427AABEBF9}" type="slidenum">
              <a:rPr lang="en-US" smtClean="0"/>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r>
              <a:rPr lang="en-US" altLang="en-US" sz="3800">
                <a:latin typeface="Arial" panose="020B0604020202020204" pitchFamily="34" charset="0"/>
              </a:rPr>
              <a:t>Authorized CAP Activities</a:t>
            </a:r>
          </a:p>
        </p:txBody>
      </p:sp>
      <p:sp>
        <p:nvSpPr>
          <p:cNvPr id="133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41AF02FF-3613-407C-BFB3-4E53085FA2F6}" type="slidenum">
              <a:rPr lang="en-US" altLang="en-US" sz="1700" smtClean="0">
                <a:latin typeface="Garamond" panose="02020404030301010803" pitchFamily="18" charset="0"/>
              </a:rPr>
              <a:pPr>
                <a:spcBef>
                  <a:spcPct val="0"/>
                </a:spcBef>
                <a:buClrTx/>
                <a:buSzTx/>
                <a:buFontTx/>
                <a:buNone/>
              </a:pPr>
              <a:t>65</a:t>
            </a:fld>
            <a:endParaRPr lang="en-US" altLang="en-US" sz="1700">
              <a:latin typeface="Garamond" panose="02020404030301010803" pitchFamily="18" charset="0"/>
            </a:endParaRPr>
          </a:p>
        </p:txBody>
      </p:sp>
      <p:sp>
        <p:nvSpPr>
          <p:cNvPr id="7171" name="Rectangle 3"/>
          <p:cNvSpPr>
            <a:spLocks noGrp="1" noChangeArrowheads="1"/>
          </p:cNvSpPr>
          <p:nvPr>
            <p:ph type="body" idx="1"/>
          </p:nvPr>
        </p:nvSpPr>
        <p:spPr>
          <a:xfrm>
            <a:off x="762000" y="2362200"/>
            <a:ext cx="8229600" cy="4876800"/>
          </a:xfrm>
        </p:spPr>
        <p:txBody>
          <a:bodyPr/>
          <a:lstStyle/>
          <a:p>
            <a:pPr lvl="2">
              <a:defRPr/>
            </a:pPr>
            <a:r>
              <a:rPr lang="en-US" dirty="0"/>
              <a:t>Based upon the federal regulations, CAPs have a legitimate role in providing information about Title I of the ADA to their clients. </a:t>
            </a:r>
          </a:p>
          <a:p>
            <a:pPr lvl="2">
              <a:defRPr/>
            </a:pPr>
            <a:r>
              <a:rPr lang="en-US" dirty="0"/>
              <a:t>Under 34 CFR § 370.1(c), </a:t>
            </a:r>
            <a:r>
              <a:rPr lang="en-US" b="1" dirty="0"/>
              <a:t>information</a:t>
            </a:r>
            <a:r>
              <a:rPr lang="en-US" dirty="0"/>
              <a:t> about the ADA can be provided to any individuals with disabilities in the state without the need for a direct connection to VR services or other services under the Act.</a:t>
            </a:r>
          </a:p>
          <a:p>
            <a:pPr lvl="2">
              <a:defRPr/>
            </a:pPr>
            <a:r>
              <a:rPr lang="en-US" dirty="0"/>
              <a:t>In contrast, ADA-related legal counsel/advice under CAP would need to be restricted to issues or concerns with a direct connection to VR or Independent Living Center (ILC) questions rather than general Title I ADA discrimination claims.</a:t>
            </a:r>
          </a:p>
          <a:p>
            <a:pPr lvl="2">
              <a:defRPr/>
            </a:pPr>
            <a:endParaRPr lang="en-US" sz="2000" dirty="0"/>
          </a:p>
          <a:p>
            <a:pPr marL="671512" lvl="2" indent="0">
              <a:buFont typeface="Wingdings" panose="05000000000000000000" pitchFamily="2" charset="2"/>
              <a:buNone/>
              <a:defRPr/>
            </a:pPr>
            <a:endParaRPr lang="en-US" altLang="en-US" sz="2000" b="1" dirty="0"/>
          </a:p>
        </p:txBody>
      </p:sp>
    </p:spTree>
    <p:extLst>
      <p:ext uri="{BB962C8B-B14F-4D97-AF65-F5344CB8AC3E}">
        <p14:creationId xmlns:p14="http://schemas.microsoft.com/office/powerpoint/2010/main" val="25731381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Authorized CAP Activities (continued)</a:t>
            </a:r>
          </a:p>
        </p:txBody>
      </p:sp>
      <p:sp>
        <p:nvSpPr>
          <p:cNvPr id="3" name="Content Placeholder 2"/>
          <p:cNvSpPr>
            <a:spLocks noGrp="1"/>
          </p:cNvSpPr>
          <p:nvPr>
            <p:ph idx="1"/>
          </p:nvPr>
        </p:nvSpPr>
        <p:spPr/>
        <p:txBody>
          <a:bodyPr/>
          <a:lstStyle/>
          <a:p>
            <a:pPr>
              <a:defRPr/>
            </a:pPr>
            <a:r>
              <a:rPr lang="en-US" sz="2200" i="1" dirty="0"/>
              <a:t>What would be an example of a “direct connection” to VR or an Independent Living Center?</a:t>
            </a:r>
            <a:endParaRPr lang="en-US" sz="2200" dirty="0"/>
          </a:p>
          <a:p>
            <a:pPr marL="0" indent="0">
              <a:buNone/>
              <a:defRPr/>
            </a:pPr>
            <a:r>
              <a:rPr lang="en-US" sz="2200" i="1" dirty="0"/>
              <a:t> </a:t>
            </a:r>
            <a:endParaRPr lang="en-US" sz="2200" dirty="0"/>
          </a:p>
          <a:p>
            <a:pPr>
              <a:defRPr/>
            </a:pPr>
            <a:r>
              <a:rPr lang="en-US" sz="2200" dirty="0"/>
              <a:t>A direct connection would exist if the individual experienced discrimination from an employer or a VR vendor if VR placed that client with that employer or with that vendor and the vendor is violating Title I of the ADA. </a:t>
            </a:r>
          </a:p>
          <a:p>
            <a:pPr>
              <a:defRPr/>
            </a:pPr>
            <a:endParaRPr lang="en-US" sz="2200" dirty="0"/>
          </a:p>
          <a:p>
            <a:pPr>
              <a:defRPr/>
            </a:pPr>
            <a:r>
              <a:rPr lang="en-US" sz="2200" dirty="0"/>
              <a:t>But, in that case, the person would still need to be a VR client or applicant at the time of the discrimination. </a:t>
            </a:r>
          </a:p>
          <a:p>
            <a:endParaRPr lang="en-US" sz="2200" dirty="0"/>
          </a:p>
        </p:txBody>
      </p:sp>
      <p:sp>
        <p:nvSpPr>
          <p:cNvPr id="4" name="Slide Number Placeholder 3"/>
          <p:cNvSpPr>
            <a:spLocks noGrp="1"/>
          </p:cNvSpPr>
          <p:nvPr>
            <p:ph type="sldNum" sz="quarter" idx="12"/>
          </p:nvPr>
        </p:nvSpPr>
        <p:spPr/>
        <p:txBody>
          <a:bodyPr/>
          <a:lstStyle/>
          <a:p>
            <a:fld id="{621F5E62-15C1-4111-BB1B-03427AABEBF9}" type="slidenum">
              <a:rPr lang="en-US" smtClean="0"/>
              <a:pPr/>
              <a:t>66</a:t>
            </a:fld>
            <a:endParaRPr lang="en-US"/>
          </a:p>
        </p:txBody>
      </p:sp>
    </p:spTree>
    <p:extLst>
      <p:ext uri="{BB962C8B-B14F-4D97-AF65-F5344CB8AC3E}">
        <p14:creationId xmlns:p14="http://schemas.microsoft.com/office/powerpoint/2010/main" val="388597964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Specific CAP Example</a:t>
            </a:r>
          </a:p>
        </p:txBody>
      </p:sp>
      <p:sp>
        <p:nvSpPr>
          <p:cNvPr id="3" name="Content Placeholder 2"/>
          <p:cNvSpPr>
            <a:spLocks noGrp="1"/>
          </p:cNvSpPr>
          <p:nvPr>
            <p:ph idx="1"/>
          </p:nvPr>
        </p:nvSpPr>
        <p:spPr>
          <a:xfrm>
            <a:off x="914400" y="2362200"/>
            <a:ext cx="8001000" cy="4114800"/>
          </a:xfrm>
        </p:spPr>
        <p:txBody>
          <a:bodyPr/>
          <a:lstStyle/>
          <a:p>
            <a:r>
              <a:rPr lang="en-US" sz="2400" dirty="0"/>
              <a:t>A VR client, who happened to be an amputee, was participating in a Trial Work Experience (TWE). By all accounts, the job was progressing well. The feedback received from his supervisor was positive throughout the duration of the trial.</a:t>
            </a:r>
          </a:p>
          <a:p>
            <a:r>
              <a:rPr lang="en-US" sz="2400" dirty="0"/>
              <a:t>However, at the conclusion of the trial work experience, the employer said that they would be unable to hire him due to previously unexpressed “safety concerns”. </a:t>
            </a:r>
          </a:p>
          <a:p>
            <a:r>
              <a:rPr lang="en-US" sz="2400" dirty="0"/>
              <a:t>The client contacted CAP for assistance.</a:t>
            </a:r>
          </a:p>
        </p:txBody>
      </p:sp>
      <p:sp>
        <p:nvSpPr>
          <p:cNvPr id="4" name="Slide Number Placeholder 3"/>
          <p:cNvSpPr>
            <a:spLocks noGrp="1"/>
          </p:cNvSpPr>
          <p:nvPr>
            <p:ph type="sldNum" sz="quarter" idx="12"/>
          </p:nvPr>
        </p:nvSpPr>
        <p:spPr/>
        <p:txBody>
          <a:bodyPr/>
          <a:lstStyle/>
          <a:p>
            <a:fld id="{621F5E62-15C1-4111-BB1B-03427AABEBF9}" type="slidenum">
              <a:rPr lang="en-US" smtClean="0"/>
              <a:pPr/>
              <a:t>67</a:t>
            </a:fld>
            <a:endParaRPr lang="en-US"/>
          </a:p>
        </p:txBody>
      </p:sp>
    </p:spTree>
    <p:extLst>
      <p:ext uri="{BB962C8B-B14F-4D97-AF65-F5344CB8AC3E}">
        <p14:creationId xmlns:p14="http://schemas.microsoft.com/office/powerpoint/2010/main" val="41218326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Not Reasonable Accommodations?</a:t>
            </a:r>
          </a:p>
        </p:txBody>
      </p:sp>
      <p:sp>
        <p:nvSpPr>
          <p:cNvPr id="4" name="Slide Number Placeholder 3"/>
          <p:cNvSpPr>
            <a:spLocks noGrp="1"/>
          </p:cNvSpPr>
          <p:nvPr>
            <p:ph type="sldNum" sz="quarter" idx="12"/>
          </p:nvPr>
        </p:nvSpPr>
        <p:spPr/>
        <p:txBody>
          <a:bodyPr/>
          <a:lstStyle/>
          <a:p>
            <a:fld id="{621F5E62-15C1-4111-BB1B-03427AABEBF9}" type="slidenum">
              <a:rPr lang="en-US" smtClean="0"/>
              <a:pPr/>
              <a:t>68</a:t>
            </a:fld>
            <a:endParaRPr lang="en-US"/>
          </a:p>
        </p:txBody>
      </p:sp>
      <p:sp>
        <p:nvSpPr>
          <p:cNvPr id="3" name="Content Placeholder 2"/>
          <p:cNvSpPr>
            <a:spLocks noGrp="1"/>
          </p:cNvSpPr>
          <p:nvPr>
            <p:ph idx="1"/>
          </p:nvPr>
        </p:nvSpPr>
        <p:spPr>
          <a:xfrm>
            <a:off x="914400" y="2362200"/>
            <a:ext cx="7772400" cy="4343400"/>
          </a:xfrm>
        </p:spPr>
        <p:txBody>
          <a:bodyPr/>
          <a:lstStyle/>
          <a:p>
            <a:r>
              <a:rPr lang="en-US" dirty="0"/>
              <a:t>Assignment of new supervisor</a:t>
            </a:r>
          </a:p>
          <a:p>
            <a:r>
              <a:rPr lang="en-US" dirty="0"/>
              <a:t>Lowering of quality standards</a:t>
            </a:r>
          </a:p>
          <a:p>
            <a:r>
              <a:rPr lang="en-US" dirty="0"/>
              <a:t>Personal services for personal, not job, needs of employee</a:t>
            </a:r>
          </a:p>
          <a:p>
            <a:r>
              <a:rPr lang="en-US" dirty="0"/>
              <a:t>Contrary to legitimate quality requirements</a:t>
            </a:r>
          </a:p>
          <a:p>
            <a:r>
              <a:rPr lang="en-US" dirty="0"/>
              <a:t>Tolerance of violent or abusive behavior</a:t>
            </a:r>
          </a:p>
          <a:p>
            <a:r>
              <a:rPr lang="en-US" dirty="0"/>
              <a:t>Fundamental alteration of the job</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ChangeArrowheads="1"/>
          </p:cNvSpPr>
          <p:nvPr>
            <p:ph type="title"/>
          </p:nvPr>
        </p:nvSpPr>
        <p:spPr/>
        <p:txBody>
          <a:bodyPr/>
          <a:lstStyle/>
          <a:p>
            <a:r>
              <a:rPr lang="en-US"/>
              <a:t>Job Performance</a:t>
            </a:r>
          </a:p>
        </p:txBody>
      </p:sp>
      <p:sp>
        <p:nvSpPr>
          <p:cNvPr id="431107" name="Rectangle 3"/>
          <p:cNvSpPr>
            <a:spLocks noGrp="1" noChangeArrowheads="1"/>
          </p:cNvSpPr>
          <p:nvPr>
            <p:ph type="body" idx="1"/>
          </p:nvPr>
        </p:nvSpPr>
        <p:spPr/>
        <p:txBody>
          <a:bodyPr/>
          <a:lstStyle/>
          <a:p>
            <a:r>
              <a:rPr lang="en-US"/>
              <a:t>Employer is not required to eliminate essential job functions</a:t>
            </a:r>
          </a:p>
          <a:p>
            <a:r>
              <a:rPr lang="en-US"/>
              <a:t>Employer generally not required to lower quality or production standards because of an employee’s disability</a:t>
            </a:r>
          </a:p>
          <a:p>
            <a:r>
              <a:rPr lang="en-US"/>
              <a:t>However, employer may be required to provide reasonable accommodation to enable employee to meet standards  </a:t>
            </a:r>
          </a:p>
        </p:txBody>
      </p:sp>
      <p:sp>
        <p:nvSpPr>
          <p:cNvPr id="2" name="Slide Number Placeholder 1"/>
          <p:cNvSpPr>
            <a:spLocks noGrp="1"/>
          </p:cNvSpPr>
          <p:nvPr>
            <p:ph type="sldNum" sz="quarter" idx="12"/>
          </p:nvPr>
        </p:nvSpPr>
        <p:spPr/>
        <p:txBody>
          <a:bodyPr/>
          <a:lstStyle/>
          <a:p>
            <a:fld id="{621F5E62-15C1-4111-BB1B-03427AABEBF9}" type="slidenum">
              <a:rPr lang="en-US" smtClean="0"/>
              <a:pPr/>
              <a:t>69</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t>Original ADA, as interpreted by the courts</a:t>
            </a:r>
          </a:p>
        </p:txBody>
      </p:sp>
      <p:sp>
        <p:nvSpPr>
          <p:cNvPr id="97283" name="Rectangle 3"/>
          <p:cNvSpPr>
            <a:spLocks noGrp="1" noChangeArrowheads="1"/>
          </p:cNvSpPr>
          <p:nvPr>
            <p:ph type="body" idx="1"/>
          </p:nvPr>
        </p:nvSpPr>
        <p:spPr/>
        <p:txBody>
          <a:bodyPr/>
          <a:lstStyle/>
          <a:p>
            <a:r>
              <a:rPr lang="en-US" dirty="0"/>
              <a:t>By 2006, over 90% of plaintiffs lost ADA employment discrimination cases</a:t>
            </a:r>
          </a:p>
          <a:p>
            <a:r>
              <a:rPr lang="en-US" dirty="0"/>
              <a:t>ADA failed in its objective of providing a “clear and comprehensive national mandate for the elimination of discrimination against individuals with disabilities” in the area of employment</a:t>
            </a:r>
          </a:p>
        </p:txBody>
      </p:sp>
      <p:sp>
        <p:nvSpPr>
          <p:cNvPr id="2" name="Slide Number Placeholder 1"/>
          <p:cNvSpPr>
            <a:spLocks noGrp="1"/>
          </p:cNvSpPr>
          <p:nvPr>
            <p:ph type="sldNum" sz="quarter" idx="12"/>
          </p:nvPr>
        </p:nvSpPr>
        <p:spPr/>
        <p:txBody>
          <a:bodyPr/>
          <a:lstStyle/>
          <a:p>
            <a:fld id="{621F5E62-15C1-4111-BB1B-03427AABEBF9}" type="slidenum">
              <a:rPr lang="en-US" smtClean="0"/>
              <a:pPr/>
              <a:t>7</a:t>
            </a:fld>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r>
              <a:rPr lang="en-US" dirty="0"/>
              <a:t>Additional ADA Protections: Confidentiality</a:t>
            </a:r>
          </a:p>
        </p:txBody>
      </p:sp>
      <p:sp>
        <p:nvSpPr>
          <p:cNvPr id="282627" name="Rectangle 3"/>
          <p:cNvSpPr>
            <a:spLocks noGrp="1" noChangeArrowheads="1"/>
          </p:cNvSpPr>
          <p:nvPr>
            <p:ph type="body" idx="1"/>
          </p:nvPr>
        </p:nvSpPr>
        <p:spPr>
          <a:xfrm>
            <a:off x="914400" y="2438400"/>
            <a:ext cx="8077200" cy="4114800"/>
          </a:xfrm>
        </p:spPr>
        <p:txBody>
          <a:bodyPr/>
          <a:lstStyle/>
          <a:p>
            <a:pPr>
              <a:lnSpc>
                <a:spcPct val="90000"/>
              </a:lnSpc>
            </a:pPr>
            <a:r>
              <a:rPr lang="en-US" dirty="0">
                <a:cs typeface="Times New Roman" charset="0"/>
              </a:rPr>
              <a:t>Employers must treat medical information obtained from a disability-related inquiry or medical examination, as well as any medical information voluntarily disclosed by an employee, as a confidential medical record. </a:t>
            </a:r>
          </a:p>
          <a:p>
            <a:pPr>
              <a:lnSpc>
                <a:spcPct val="90000"/>
              </a:lnSpc>
            </a:pPr>
            <a:r>
              <a:rPr lang="en-US" dirty="0">
                <a:cs typeface="Times New Roman" charset="0"/>
              </a:rPr>
              <a:t>Exception:  May share information in limited circumstances with supervisors, managers, safety personnel when relevant to safety issues (such as evacuation plans), and with investigators for compliance with the ADA.</a:t>
            </a:r>
          </a:p>
          <a:p>
            <a:pPr>
              <a:lnSpc>
                <a:spcPct val="90000"/>
              </a:lnSpc>
            </a:pPr>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70</a:t>
            </a:fld>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br>
              <a:rPr lang="en-US" dirty="0"/>
            </a:br>
            <a:r>
              <a:rPr lang="en-US" dirty="0"/>
              <a:t>Enforcement of Disability Discrimination in Employment</a:t>
            </a:r>
          </a:p>
        </p:txBody>
      </p:sp>
      <p:sp>
        <p:nvSpPr>
          <p:cNvPr id="323587" name="Rectangle 3"/>
          <p:cNvSpPr>
            <a:spLocks noGrp="1" noChangeArrowheads="1"/>
          </p:cNvSpPr>
          <p:nvPr>
            <p:ph type="body" idx="1"/>
          </p:nvPr>
        </p:nvSpPr>
        <p:spPr>
          <a:xfrm>
            <a:off x="914400" y="2667000"/>
            <a:ext cx="8001000" cy="3733800"/>
          </a:xfrm>
        </p:spPr>
        <p:txBody>
          <a:bodyPr/>
          <a:lstStyle/>
          <a:p>
            <a:r>
              <a:rPr lang="en-US" sz="2400" dirty="0"/>
              <a:t>Any person who believes he or she has been subjected to unlawful discrimination may file a charge of discrimination with the Equal Employment Opportunity Commission (EEOC)</a:t>
            </a:r>
          </a:p>
          <a:p>
            <a:r>
              <a:rPr lang="en-US" sz="2400" dirty="0"/>
              <a:t>Charge must be filed within 300 or 180 days of the date of discrimination, depending on the state</a:t>
            </a:r>
          </a:p>
          <a:p>
            <a:r>
              <a:rPr lang="en-US" sz="2400" dirty="0"/>
              <a:t>If employer will not mediate and EEOC does not chose to enforce, individual may bring suit</a:t>
            </a:r>
          </a:p>
          <a:p>
            <a:pPr marL="0" indent="0">
              <a:buNone/>
            </a:pPr>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71</a:t>
            </a:fld>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p:txBody>
          <a:bodyPr/>
          <a:lstStyle/>
          <a:p>
            <a:r>
              <a:rPr lang="en-US"/>
              <a:t>Resources</a:t>
            </a:r>
          </a:p>
        </p:txBody>
      </p:sp>
      <p:sp>
        <p:nvSpPr>
          <p:cNvPr id="237571" name="Rectangle 3"/>
          <p:cNvSpPr>
            <a:spLocks noGrp="1" noChangeArrowheads="1"/>
          </p:cNvSpPr>
          <p:nvPr>
            <p:ph type="body" idx="1"/>
          </p:nvPr>
        </p:nvSpPr>
        <p:spPr>
          <a:xfrm>
            <a:off x="914400" y="2362200"/>
            <a:ext cx="8077200" cy="4114800"/>
          </a:xfrm>
        </p:spPr>
        <p:txBody>
          <a:bodyPr/>
          <a:lstStyle/>
          <a:p>
            <a:r>
              <a:rPr lang="en-US" dirty="0"/>
              <a:t>Job Accommodation Network, 800 526 7234 (voice &amp; TTY);  </a:t>
            </a:r>
            <a:r>
              <a:rPr lang="en-US" dirty="0">
                <a:hlinkClick r:id="rId3"/>
              </a:rPr>
              <a:t>https://askjan.org</a:t>
            </a:r>
            <a:endParaRPr lang="en-US" dirty="0"/>
          </a:p>
          <a:p>
            <a:r>
              <a:rPr lang="en-US" dirty="0"/>
              <a:t>U.S. Equal Employment Opportunity Commission;  800 669 4000 (v), 800 800 3302 (</a:t>
            </a:r>
            <a:r>
              <a:rPr lang="en-US" dirty="0" err="1"/>
              <a:t>tty</a:t>
            </a:r>
            <a:r>
              <a:rPr lang="en-US" dirty="0"/>
              <a:t>); 800 666 EEOC (for publications) </a:t>
            </a:r>
          </a:p>
          <a:p>
            <a:pPr marL="0" indent="0">
              <a:buNone/>
            </a:pPr>
            <a:r>
              <a:rPr lang="en-US" dirty="0"/>
              <a:t>    </a:t>
            </a:r>
            <a:r>
              <a:rPr lang="en-US" dirty="0">
                <a:hlinkClick r:id="rId4"/>
              </a:rPr>
              <a:t>https://eeoc.gov</a:t>
            </a:r>
            <a:endParaRPr lang="en-US" dirty="0"/>
          </a:p>
          <a:p>
            <a:r>
              <a:rPr lang="en-US" sz="2400" dirty="0"/>
              <a:t>EEOC Enforcement Guidance: Reasonable Accommodations and Undue Hardship: </a:t>
            </a:r>
            <a:r>
              <a:rPr lang="en-US" sz="2400" dirty="0">
                <a:hlinkClick r:id="rId5"/>
              </a:rPr>
              <a:t>https://www.eeoc.gov/policy/docs/accommodation.html</a:t>
            </a:r>
            <a:endParaRPr lang="en-US" sz="2400" dirty="0"/>
          </a:p>
          <a:p>
            <a:endParaRPr lang="en-US" dirty="0"/>
          </a:p>
        </p:txBody>
      </p:sp>
      <p:sp>
        <p:nvSpPr>
          <p:cNvPr id="2" name="Slide Number Placeholder 1"/>
          <p:cNvSpPr>
            <a:spLocks noGrp="1"/>
          </p:cNvSpPr>
          <p:nvPr>
            <p:ph type="sldNum" sz="quarter" idx="12"/>
          </p:nvPr>
        </p:nvSpPr>
        <p:spPr/>
        <p:txBody>
          <a:bodyPr/>
          <a:lstStyle/>
          <a:p>
            <a:fld id="{621F5E62-15C1-4111-BB1B-03427AABEBF9}" type="slidenum">
              <a:rPr lang="en-US" smtClean="0"/>
              <a:pPr/>
              <a:t>72</a:t>
            </a:fld>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r>
              <a:rPr lang="en-US"/>
              <a:t>Thank you!</a:t>
            </a:r>
          </a:p>
        </p:txBody>
      </p:sp>
      <p:sp>
        <p:nvSpPr>
          <p:cNvPr id="2" name="Slide Number Placeholder 1"/>
          <p:cNvSpPr>
            <a:spLocks noGrp="1"/>
          </p:cNvSpPr>
          <p:nvPr>
            <p:ph type="sldNum" sz="quarter" idx="12"/>
          </p:nvPr>
        </p:nvSpPr>
        <p:spPr/>
        <p:txBody>
          <a:bodyPr/>
          <a:lstStyle/>
          <a:p>
            <a:fld id="{621F5E62-15C1-4111-BB1B-03427AABEBF9}" type="slidenum">
              <a:rPr lang="en-US" smtClean="0"/>
              <a:pPr/>
              <a:t>73</a:t>
            </a:fld>
            <a:endParaRPr lang="en-US"/>
          </a:p>
        </p:txBody>
      </p:sp>
      <p:sp>
        <p:nvSpPr>
          <p:cNvPr id="240643" name="Rectangle 3"/>
          <p:cNvSpPr>
            <a:spLocks noGrp="1" noChangeArrowheads="1"/>
          </p:cNvSpPr>
          <p:nvPr>
            <p:ph type="body" idx="1"/>
          </p:nvPr>
        </p:nvSpPr>
        <p:spPr>
          <a:xfrm>
            <a:off x="914400" y="2971800"/>
            <a:ext cx="8001000" cy="4023360"/>
          </a:xfrm>
        </p:spPr>
        <p:txBody>
          <a:bodyPr/>
          <a:lstStyle/>
          <a:p>
            <a:pPr>
              <a:buFont typeface="Wingdings" pitchFamily="2" charset="2"/>
              <a:buNone/>
            </a:pPr>
            <a:r>
              <a:rPr lang="en-US" dirty="0"/>
              <a:t>					</a:t>
            </a:r>
            <a:r>
              <a:rPr lang="en-US" sz="2000" dirty="0"/>
              <a:t>Kenneth Shiotani</a:t>
            </a:r>
          </a:p>
          <a:p>
            <a:pPr>
              <a:buFont typeface="Wingdings" pitchFamily="2" charset="2"/>
              <a:buNone/>
            </a:pPr>
            <a:r>
              <a:rPr lang="en-US" sz="2000" dirty="0"/>
              <a:t>					National Disability Rights Network</a:t>
            </a:r>
          </a:p>
          <a:p>
            <a:pPr>
              <a:buFont typeface="Wingdings" pitchFamily="2" charset="2"/>
              <a:buNone/>
            </a:pPr>
            <a:r>
              <a:rPr lang="en-US" sz="2000" dirty="0"/>
              <a:t>					</a:t>
            </a:r>
            <a:r>
              <a:rPr lang="en-US" sz="2000" dirty="0">
                <a:hlinkClick r:id="rId3"/>
              </a:rPr>
              <a:t>Kenneth.Shiotani@ndrn.org</a:t>
            </a:r>
            <a:endParaRPr lang="en-US" sz="2000" dirty="0"/>
          </a:p>
          <a:p>
            <a:pPr>
              <a:buFont typeface="Wingdings" pitchFamily="2" charset="2"/>
              <a:buNone/>
            </a:pPr>
            <a:r>
              <a:rPr lang="en-US" sz="2000" dirty="0"/>
              <a:t>					Cynthia Elliott</a:t>
            </a:r>
          </a:p>
          <a:p>
            <a:pPr>
              <a:buFont typeface="Wingdings" pitchFamily="2" charset="2"/>
              <a:buNone/>
            </a:pPr>
            <a:r>
              <a:rPr lang="en-US" sz="2000" dirty="0"/>
              <a:t>					Kentucky Client Assistance Program</a:t>
            </a:r>
          </a:p>
          <a:p>
            <a:pPr>
              <a:buNone/>
            </a:pPr>
            <a:r>
              <a:rPr lang="en-US" sz="2000" dirty="0"/>
              <a:t>					</a:t>
            </a:r>
            <a:r>
              <a:rPr lang="en-US" sz="2000" dirty="0">
                <a:hlinkClick r:id="rId4"/>
              </a:rPr>
              <a:t>cynthia.elliott@ky.gov</a:t>
            </a:r>
            <a:endParaRPr lang="en-US" sz="2000" dirty="0"/>
          </a:p>
          <a:p>
            <a:pPr>
              <a:buFont typeface="Wingdings" pitchFamily="2" charset="2"/>
              <a:buNone/>
            </a:pPr>
            <a:r>
              <a:rPr lang="en-US" sz="2000" dirty="0"/>
              <a:t>					Amy Scherer</a:t>
            </a:r>
          </a:p>
          <a:p>
            <a:pPr>
              <a:buFont typeface="Wingdings" pitchFamily="2" charset="2"/>
              <a:buNone/>
            </a:pPr>
            <a:r>
              <a:rPr lang="en-US" sz="2000" dirty="0"/>
              <a:t>					National Disability Rights Network</a:t>
            </a:r>
          </a:p>
          <a:p>
            <a:pPr>
              <a:buFont typeface="Wingdings" pitchFamily="2" charset="2"/>
              <a:buNone/>
            </a:pPr>
            <a:r>
              <a:rPr lang="en-US" sz="2000" dirty="0"/>
              <a:t>					</a:t>
            </a:r>
            <a:r>
              <a:rPr lang="en-US" sz="2000" dirty="0">
                <a:hlinkClick r:id="rId5"/>
              </a:rPr>
              <a:t>Amy.Scherer@ndrn.org</a:t>
            </a:r>
            <a:endParaRPr lang="en-US" sz="2000" dirty="0"/>
          </a:p>
          <a:p>
            <a:pPr>
              <a:buFont typeface="Wingdings" pitchFamily="2" charset="2"/>
              <a:buNone/>
            </a:pPr>
            <a:endParaRPr lang="en-US" sz="2000" dirty="0"/>
          </a:p>
          <a:p>
            <a:pPr>
              <a:buFont typeface="Wingdings" pitchFamily="2" charset="2"/>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1026"/>
          <p:cNvSpPr>
            <a:spLocks noGrp="1" noChangeArrowheads="1"/>
          </p:cNvSpPr>
          <p:nvPr>
            <p:ph type="title"/>
          </p:nvPr>
        </p:nvSpPr>
        <p:spPr/>
        <p:txBody>
          <a:bodyPr/>
          <a:lstStyle/>
          <a:p>
            <a:r>
              <a:rPr lang="en-US" dirty="0"/>
              <a:t>Passage of the ADA Amendments Act (ADAAA)</a:t>
            </a:r>
          </a:p>
        </p:txBody>
      </p:sp>
      <p:sp>
        <p:nvSpPr>
          <p:cNvPr id="2" name="Slide Number Placeholder 1"/>
          <p:cNvSpPr>
            <a:spLocks noGrp="1"/>
          </p:cNvSpPr>
          <p:nvPr>
            <p:ph type="sldNum" sz="quarter" idx="12"/>
          </p:nvPr>
        </p:nvSpPr>
        <p:spPr/>
        <p:txBody>
          <a:bodyPr/>
          <a:lstStyle/>
          <a:p>
            <a:fld id="{621F5E62-15C1-4111-BB1B-03427AABEBF9}" type="slidenum">
              <a:rPr lang="en-US" smtClean="0"/>
              <a:pPr/>
              <a:t>8</a:t>
            </a:fld>
            <a:endParaRPr lang="en-US"/>
          </a:p>
        </p:txBody>
      </p:sp>
      <p:sp>
        <p:nvSpPr>
          <p:cNvPr id="175107" name="Rectangle 1027"/>
          <p:cNvSpPr>
            <a:spLocks noGrp="1" noChangeArrowheads="1"/>
          </p:cNvSpPr>
          <p:nvPr>
            <p:ph type="body" idx="1"/>
          </p:nvPr>
        </p:nvSpPr>
        <p:spPr>
          <a:xfrm>
            <a:off x="914400" y="2362200"/>
            <a:ext cx="8153400" cy="4343400"/>
          </a:xfrm>
        </p:spPr>
        <p:txBody>
          <a:bodyPr/>
          <a:lstStyle/>
          <a:p>
            <a:r>
              <a:rPr lang="en-US" sz="2400" dirty="0"/>
              <a:t>Signed into law September 26, 2008</a:t>
            </a:r>
          </a:p>
          <a:p>
            <a:r>
              <a:rPr lang="en-US" sz="2400" dirty="0"/>
              <a:t>Effective January 1, 2009</a:t>
            </a:r>
          </a:p>
          <a:p>
            <a:pPr marL="0" indent="0">
              <a:buNone/>
            </a:pPr>
            <a:r>
              <a:rPr lang="en-US" sz="2400" dirty="0"/>
              <a:t>Congressional Findings</a:t>
            </a:r>
          </a:p>
          <a:p>
            <a:r>
              <a:rPr lang="en-US" sz="2400" dirty="0"/>
              <a:t>People with disabilities encounter discrimination including outright exclusion, the discriminatory effects of architectural, transportation and communication barriers, overprotective rules or attitudes, segregation and relegation to lesser services and opportunities. </a:t>
            </a:r>
          </a:p>
          <a:p>
            <a:r>
              <a:rPr lang="en-US" sz="2400" dirty="0"/>
              <a:t>Supreme Court decisions and EEOC regulations narrowed the broad scope of protection intended by Congress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050"/>
          <p:cNvSpPr>
            <a:spLocks noGrp="1" noChangeArrowheads="1"/>
          </p:cNvSpPr>
          <p:nvPr>
            <p:ph type="title"/>
          </p:nvPr>
        </p:nvSpPr>
        <p:spPr/>
        <p:txBody>
          <a:bodyPr/>
          <a:lstStyle/>
          <a:p>
            <a:r>
              <a:rPr lang="en-US" dirty="0"/>
              <a:t>Purpose of the ADAAA</a:t>
            </a:r>
          </a:p>
        </p:txBody>
      </p:sp>
      <p:sp>
        <p:nvSpPr>
          <p:cNvPr id="157699" name="Rectangle 2051"/>
          <p:cNvSpPr>
            <a:spLocks noGrp="1" noChangeArrowheads="1"/>
          </p:cNvSpPr>
          <p:nvPr>
            <p:ph type="body" idx="1"/>
          </p:nvPr>
        </p:nvSpPr>
        <p:spPr/>
        <p:txBody>
          <a:bodyPr/>
          <a:lstStyle/>
          <a:p>
            <a:pPr>
              <a:lnSpc>
                <a:spcPct val="90000"/>
              </a:lnSpc>
            </a:pPr>
            <a:r>
              <a:rPr lang="en-US" dirty="0"/>
              <a:t>Carry out ADA’s objectives of providing a mandate to end discrimination</a:t>
            </a:r>
          </a:p>
          <a:p>
            <a:pPr>
              <a:lnSpc>
                <a:spcPct val="90000"/>
              </a:lnSpc>
            </a:pPr>
            <a:r>
              <a:rPr lang="en-US" dirty="0"/>
              <a:t>Reject Supreme Court decisions requiring strict definition of disability</a:t>
            </a:r>
          </a:p>
          <a:p>
            <a:pPr>
              <a:lnSpc>
                <a:spcPct val="90000"/>
              </a:lnSpc>
            </a:pPr>
            <a:r>
              <a:rPr lang="en-US" dirty="0"/>
              <a:t>Tell courts that the primary purpose in ADA cases is whether the covered entities have complied with the ADA</a:t>
            </a:r>
          </a:p>
          <a:p>
            <a:pPr>
              <a:lnSpc>
                <a:spcPct val="90000"/>
              </a:lnSpc>
            </a:pPr>
            <a:r>
              <a:rPr lang="en-US" dirty="0"/>
              <a:t>Tell courts that the question of disability should not require extensive analysis </a:t>
            </a:r>
          </a:p>
        </p:txBody>
      </p:sp>
      <p:sp>
        <p:nvSpPr>
          <p:cNvPr id="2" name="Slide Number Placeholder 1"/>
          <p:cNvSpPr>
            <a:spLocks noGrp="1"/>
          </p:cNvSpPr>
          <p:nvPr>
            <p:ph type="sldNum" sz="quarter" idx="12"/>
          </p:nvPr>
        </p:nvSpPr>
        <p:spPr/>
        <p:txBody>
          <a:bodyPr/>
          <a:lstStyle/>
          <a:p>
            <a:fld id="{621F5E62-15C1-4111-BB1B-03427AABEBF9}"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 calcmode="lin" valueType="num">
                                      <p:cBhvr additive="base">
                                        <p:cTn id="7" dur="500" fill="hold"/>
                                        <p:tgtEl>
                                          <p:spTgt spid="1576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7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7699">
                                            <p:txEl>
                                              <p:pRg st="1" end="1"/>
                                            </p:txEl>
                                          </p:spTgt>
                                        </p:tgtEl>
                                        <p:attrNameLst>
                                          <p:attrName>style.visibility</p:attrName>
                                        </p:attrNameLst>
                                      </p:cBhvr>
                                      <p:to>
                                        <p:strVal val="visible"/>
                                      </p:to>
                                    </p:set>
                                    <p:anim calcmode="lin" valueType="num">
                                      <p:cBhvr additive="base">
                                        <p:cTn id="13" dur="500" fill="hold"/>
                                        <p:tgtEl>
                                          <p:spTgt spid="1576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7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7699">
                                            <p:txEl>
                                              <p:pRg st="2" end="2"/>
                                            </p:txEl>
                                          </p:spTgt>
                                        </p:tgtEl>
                                        <p:attrNameLst>
                                          <p:attrName>style.visibility</p:attrName>
                                        </p:attrNameLst>
                                      </p:cBhvr>
                                      <p:to>
                                        <p:strVal val="visible"/>
                                      </p:to>
                                    </p:set>
                                    <p:anim calcmode="lin" valueType="num">
                                      <p:cBhvr additive="base">
                                        <p:cTn id="19" dur="500" fill="hold"/>
                                        <p:tgtEl>
                                          <p:spTgt spid="1576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7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7699">
                                            <p:txEl>
                                              <p:pRg st="3" end="3"/>
                                            </p:txEl>
                                          </p:spTgt>
                                        </p:tgtEl>
                                        <p:attrNameLst>
                                          <p:attrName>style.visibility</p:attrName>
                                        </p:attrNameLst>
                                      </p:cBhvr>
                                      <p:to>
                                        <p:strVal val="visible"/>
                                      </p:to>
                                    </p:set>
                                    <p:anim calcmode="lin" valueType="num">
                                      <p:cBhvr additive="base">
                                        <p:cTn id="25" dur="500" fill="hold"/>
                                        <p:tgtEl>
                                          <p:spTgt spid="15769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5769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autoUpdateAnimBg="0"/>
    </p:bldLst>
  </p:timing>
</p:sld>
</file>

<file path=ppt/theme/theme1.xml><?xml version="1.0" encoding="utf-8"?>
<a:theme xmlns:a="http://schemas.openxmlformats.org/drawingml/2006/main" name="Capsules">
  <a:themeElements>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Capsules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Capsules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Designs\Capsules.pot</Template>
  <TotalTime>5865</TotalTime>
  <Words>4217</Words>
  <Application>Microsoft Macintosh PowerPoint</Application>
  <PresentationFormat>On-screen Show (4:3)</PresentationFormat>
  <Paragraphs>603</Paragraphs>
  <Slides>73</Slides>
  <Notes>73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73</vt:i4>
      </vt:variant>
    </vt:vector>
  </HeadingPairs>
  <TitlesOfParts>
    <vt:vector size="78" baseType="lpstr">
      <vt:lpstr>Arial</vt:lpstr>
      <vt:lpstr>Garamond</vt:lpstr>
      <vt:lpstr>Times New Roman</vt:lpstr>
      <vt:lpstr>Wingdings</vt:lpstr>
      <vt:lpstr>Capsules</vt:lpstr>
      <vt:lpstr>ADA Employment Rights for People with Disabilities</vt:lpstr>
      <vt:lpstr>Topics</vt:lpstr>
      <vt:lpstr>Americans with Disabilities Act (ADA) signed into law in 1990</vt:lpstr>
      <vt:lpstr>Who is Protected Under the ADA?</vt:lpstr>
      <vt:lpstr>What are “Covered Entities” under Title I of the ADA?</vt:lpstr>
      <vt:lpstr>Entities not covered under Title I</vt:lpstr>
      <vt:lpstr>Original ADA, as interpreted by the courts</vt:lpstr>
      <vt:lpstr>Passage of the ADA Amendments Act (ADAAA)</vt:lpstr>
      <vt:lpstr>Purpose of the ADAAA</vt:lpstr>
      <vt:lpstr>  Definition of Disability:  First Part or Prong  </vt:lpstr>
      <vt:lpstr>Examples of Major Life Activities </vt:lpstr>
      <vt:lpstr>Major Life Activities</vt:lpstr>
      <vt:lpstr>Substantial Limitation of a Major Life Activity</vt:lpstr>
      <vt:lpstr>Mitigating Measures Not Considered</vt:lpstr>
      <vt:lpstr>Case Example 1</vt:lpstr>
      <vt:lpstr>Case Example 2</vt:lpstr>
      <vt:lpstr>Case Example 3</vt:lpstr>
      <vt:lpstr>Case Example 4</vt:lpstr>
      <vt:lpstr>Definition of Disability:  Second Part or Prong</vt:lpstr>
      <vt:lpstr>Case Example</vt:lpstr>
      <vt:lpstr>Definition of Disability:  Third Part or Prong</vt:lpstr>
      <vt:lpstr>“Regarded As” Disabled</vt:lpstr>
      <vt:lpstr>Case Example 5</vt:lpstr>
      <vt:lpstr>Not a Disability</vt:lpstr>
      <vt:lpstr>Not a Disability (specific exclusions named in statute)</vt:lpstr>
      <vt:lpstr>General ADA Protections</vt:lpstr>
      <vt:lpstr>Discrimination is prohibited in</vt:lpstr>
      <vt:lpstr>Who is a Qualified Individual?</vt:lpstr>
      <vt:lpstr>A Qualified Individual</vt:lpstr>
      <vt:lpstr>What are Essential Job Functions?</vt:lpstr>
      <vt:lpstr>What makes a Job Function “Essential?”</vt:lpstr>
      <vt:lpstr>Other Examples of Discrimination</vt:lpstr>
      <vt:lpstr>Failure to Hire</vt:lpstr>
      <vt:lpstr>Termination Because of Disability</vt:lpstr>
      <vt:lpstr>Disability-Related Inquiries and Medical Exams</vt:lpstr>
      <vt:lpstr>Different Rules for Three Stages of Employment </vt:lpstr>
      <vt:lpstr>First Stage:  Pre-Offer/Recruitment and Hiring</vt:lpstr>
      <vt:lpstr>Interview Questions/Inquiries</vt:lpstr>
      <vt:lpstr>What is a "disability-related inquiry?”</vt:lpstr>
      <vt:lpstr>Second Stage: Post-Offer, Pre-Employment</vt:lpstr>
      <vt:lpstr>Third Stage: During Employment</vt:lpstr>
      <vt:lpstr>What is a “Medical Examination?” </vt:lpstr>
      <vt:lpstr>What is NOT a “Medical Examination?” </vt:lpstr>
      <vt:lpstr>When is a Disability Inquiry or Medical Exam Permitted?</vt:lpstr>
      <vt:lpstr>Discrimination Also Includes</vt:lpstr>
      <vt:lpstr>Discrimination also Includes: Denying a Reasonable Accommodation</vt:lpstr>
      <vt:lpstr>Reasonable Accommodations</vt:lpstr>
      <vt:lpstr>What is a Reasonable Accommodation?</vt:lpstr>
      <vt:lpstr>Examples of Reasonable Accommodations</vt:lpstr>
      <vt:lpstr>Reasonable Accommodations </vt:lpstr>
      <vt:lpstr>Example: Modification to Hiring Process</vt:lpstr>
      <vt:lpstr>Example: Modification to Employment Policy</vt:lpstr>
      <vt:lpstr>Example: Modification to Policy </vt:lpstr>
      <vt:lpstr>Denial of a Reasonable Accommodation</vt:lpstr>
      <vt:lpstr>Leave as a Reasonable Accommodation</vt:lpstr>
      <vt:lpstr>Requesting a Reasonable Accommodation</vt:lpstr>
      <vt:lpstr>Example of an Accommodation Request</vt:lpstr>
      <vt:lpstr>When May an Employee Request a Reasonable Accommodation?</vt:lpstr>
      <vt:lpstr>Interactive Process</vt:lpstr>
      <vt:lpstr>Is Documentation Required for a Reasonable Accommodation?</vt:lpstr>
      <vt:lpstr>Choice of Accommodations Example:</vt:lpstr>
      <vt:lpstr>Reasonable Accommodation Defenses</vt:lpstr>
      <vt:lpstr>Undue Hardship</vt:lpstr>
      <vt:lpstr>Direct Threat</vt:lpstr>
      <vt:lpstr>Authorized CAP Activities</vt:lpstr>
      <vt:lpstr>Authorized CAP Activities (continued)</vt:lpstr>
      <vt:lpstr>Specific CAP Example</vt:lpstr>
      <vt:lpstr>What Are Not Reasonable Accommodations?</vt:lpstr>
      <vt:lpstr>Job Performance</vt:lpstr>
      <vt:lpstr>Additional ADA Protections: Confidentiality</vt:lpstr>
      <vt:lpstr> Enforcement of Disability Discrimination in Employment</vt:lpstr>
      <vt:lpstr>Resources</vt:lpstr>
      <vt:lpstr>Thank you!</vt:lpstr>
    </vt:vector>
  </TitlesOfParts>
  <Company>DRC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DRC</dc:creator>
  <cp:lastModifiedBy>Jack Rosen</cp:lastModifiedBy>
  <cp:revision>259</cp:revision>
  <cp:lastPrinted>2019-04-30T18:18:49Z</cp:lastPrinted>
  <dcterms:created xsi:type="dcterms:W3CDTF">2009-11-29T09:26:54Z</dcterms:created>
  <dcterms:modified xsi:type="dcterms:W3CDTF">2022-10-11T20:12:11Z</dcterms:modified>
</cp:coreProperties>
</file>