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7" r:id="rId6"/>
    <p:sldId id="281" r:id="rId7"/>
    <p:sldId id="284" r:id="rId8"/>
    <p:sldId id="321" r:id="rId9"/>
    <p:sldId id="325" r:id="rId10"/>
    <p:sldId id="286" r:id="rId11"/>
    <p:sldId id="311" r:id="rId12"/>
    <p:sldId id="288" r:id="rId13"/>
    <p:sldId id="327" r:id="rId14"/>
    <p:sldId id="293" r:id="rId15"/>
    <p:sldId id="322" r:id="rId16"/>
    <p:sldId id="312" r:id="rId17"/>
    <p:sldId id="324" r:id="rId18"/>
    <p:sldId id="323" r:id="rId19"/>
    <p:sldId id="282" r:id="rId20"/>
    <p:sldId id="262" r:id="rId21"/>
    <p:sldId id="260" r:id="rId22"/>
    <p:sldId id="280" r:id="rId23"/>
    <p:sldId id="261" r:id="rId24"/>
    <p:sldId id="279" r:id="rId25"/>
    <p:sldId id="326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4" autoAdjust="0"/>
    <p:restoredTop sz="90141" autoAdjust="0"/>
  </p:normalViewPr>
  <p:slideViewPr>
    <p:cSldViewPr snapToGrid="0">
      <p:cViewPr varScale="1">
        <p:scale>
          <a:sx n="81" d="100"/>
          <a:sy n="81" d="100"/>
        </p:scale>
        <p:origin x="11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26BB-ACCC-4295-ACD6-15443D3F76B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E7EB-4A15-4EEA-A1AD-553C4F050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25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0E7EB-4A15-4EEA-A1AD-553C4F050A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E54-3E69-4D35-88D2-E868B405E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7B043-ED5C-4158-89DE-B495AB842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73CA6-5540-43DD-898C-5DB63CDB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730-1BC5-824B-BB53-3ACF5287BC9B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6B68-9A46-4716-B374-B4063B7C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C78CD-3AA9-4612-A8E5-B2731FF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 title="Background">
            <a:extLst>
              <a:ext uri="{FF2B5EF4-FFF2-40B4-BE49-F238E27FC236}">
                <a16:creationId xmlns:a16="http://schemas.microsoft.com/office/drawing/2014/main" id="{08A108CD-1053-0643-A13C-374A2A317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2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2997-041D-4EA0-BD73-074FECC8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05CA8-45EC-4F2B-A0DD-17236EA2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CFE6-5F18-4E30-AC02-45FC6F81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425-6115-864D-8F63-5AACDD4C6F25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93E-94B1-49A1-8205-D73A26E0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8424-81D4-407B-AD11-357FD977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A1F28-2633-4595-B02F-0ADC85994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3B887-A5B8-4F55-9F25-FB75B24B1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95CFB-B800-4695-859F-85E18AE4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1C6-138E-2C45-9C02-BBEEF0CCD424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FC5F8-6483-4A53-87A9-CD0CE790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C5C-E6B4-4D3F-9F96-18372B3C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E54-3E69-4D35-88D2-E868B405E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7B043-ED5C-4158-89DE-B495AB842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73CA6-5540-43DD-898C-5DB63CDB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1380-015B-6E4D-BA6F-B3E2F839DEF1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6B68-9A46-4716-B374-B4063B7C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C78CD-3AA9-4612-A8E5-B2731FF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847D-C977-4E17-BA59-B2BEBAE9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A127-5000-43E3-9733-8D841EDF3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E28D5-FB0E-4F3D-8698-65CBFE78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A4C0-CCA8-1744-954A-4AC88D4E04DD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7FF9-296F-44C8-91AD-BFF686BB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DACF-95DC-4779-9B0F-F84F9E38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76B7-DDE4-40F7-BA88-6F23A365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52D5C-E469-488C-814B-400F6CCBB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A582-3BD1-440E-B6F2-7F25D5D5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9DF-64E5-F143-A0F1-65962BDF27D3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FBCD-3EF0-4BCC-97B1-30F7C37E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2132-2A6D-4D80-8FC5-7183B54B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01C0-9E80-40A6-AA55-42F803E8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868F-1527-458B-A962-6494F7AB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EBA0C-8AA3-49F4-8112-A110068FB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E85DA-E470-4C5D-BE25-7B3DA89B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9E80-2CF0-2647-BE38-FC743025E0FE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E494D-BB75-4945-8238-462E61FF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38C19-5849-485A-B272-2BAAED3A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8DC9-F85F-4D2E-9483-72460D9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2E09F-4D89-40C2-ACAF-1E91D32E0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2AD3F-D5B7-4C22-AFDD-7DB045A98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D6075-B95E-4994-A8C4-2FAC268E7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D1333-1298-433C-818A-22385B4BC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74CC5-1F1F-4157-A7EC-A9530A28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6702-D272-3941-860B-CDBED7A1C580}" type="datetime1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F922A-D801-4A30-9EEA-DCBE8394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261D6-2107-4DC8-B14E-9EE11789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5FDE-F1D3-4347-98A5-80249811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C817C-77E5-431B-9FD0-16DA28DE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9E14-D6F4-3645-A07E-DF86FB27BCDE}" type="datetime1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4BCB1-8898-495B-B059-B4E4C6B6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95A83-373B-4C04-A6CC-E64FEDE0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A7724-1E7C-4CC9-855A-DC4EFABE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9D52-048E-3345-8C45-C4388737B6DA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D8D02-7A59-4C50-9521-481028C0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E3C2-3A12-43B2-85DC-A738A286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59AF-F3B5-462F-A582-C28D0F4B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27F5-565B-4A0D-97B3-F404B97D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1FB8F-E194-4E3E-BA78-E7F73C7F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F3FFD-85EB-4CE1-A1BA-87DA8235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88B7-1E0C-A840-BE0C-D243EB646144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2705F-E873-4D7D-BC97-3751B29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3DB3-297F-47C1-B637-DEA6D3A2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847D-C977-4E17-BA59-B2BEBAE9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A127-5000-43E3-9733-8D841EDF3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E28D5-FB0E-4F3D-8698-65CBFE78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E15-D12F-A24D-89B4-75B17C42DB7E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7FF9-296F-44C8-91AD-BFF686BB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DACF-95DC-4779-9B0F-F84F9E38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3C78BE3-3BA2-244A-8214-F7BA47005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6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27B7-0692-489B-AE38-D64F6E26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4AAE6-7654-4F53-9E77-FF41B6794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079C6-4203-4D62-B461-48FA82A16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D2CFE-BB3C-44D8-AA43-84746659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BA07-548D-6B4B-9D84-A352E84D82F2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94524-E15B-47AC-A196-867E9920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928F6-A02A-4CAD-8A2A-6C3EA64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9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2997-041D-4EA0-BD73-074FECC8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05CA8-45EC-4F2B-A0DD-17236EA2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CFE6-5F18-4E30-AC02-45FC6F81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664-0686-D84F-A299-A0D019A890BB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93E-94B1-49A1-8205-D73A26E0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8424-81D4-407B-AD11-357FD977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3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A1F28-2633-4595-B02F-0ADC85994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3B887-A5B8-4F55-9F25-FB75B24B1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95CFB-B800-4695-859F-85E18AE4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9B22-3619-924D-8487-9253D5E04D81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FC5F8-6483-4A53-87A9-CD0CE790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C5C-E6B4-4D3F-9F96-18372B3C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76B7-DDE4-40F7-BA88-6F23A365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52D5C-E469-488C-814B-400F6CCBB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A582-3BD1-440E-B6F2-7F25D5D5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3ADE-884E-3442-B3BF-E1E4DAC40FD4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FBCD-3EF0-4BCC-97B1-30F7C37E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2132-2A6D-4D80-8FC5-7183B54B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01C0-9E80-40A6-AA55-42F803E8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868F-1527-458B-A962-6494F7AB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EBA0C-8AA3-49F4-8112-A110068FB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E85DA-E470-4C5D-BE25-7B3DA89B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953-FBE4-E642-A91D-C9A831932305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E494D-BB75-4945-8238-462E61FF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38C19-5849-485A-B272-2BAAED3A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C1EF278A-EB2D-804E-B7B7-40D4858A8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8DC9-F85F-4D2E-9483-72460D9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2E09F-4D89-40C2-ACAF-1E91D32E0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2AD3F-D5B7-4C22-AFDD-7DB045A98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D6075-B95E-4994-A8C4-2FAC268E7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D1333-1298-433C-818A-22385B4BC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74CC5-1F1F-4157-A7EC-A9530A28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ECB0-FB16-1C44-AEE7-3C9AE6004F89}" type="datetime1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F922A-D801-4A30-9EEA-DCBE8394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261D6-2107-4DC8-B14E-9EE11789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5FDE-F1D3-4347-98A5-80249811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C817C-77E5-431B-9FD0-16DA28DE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6583-A4E6-BB44-BC52-C4B7FBBC38B2}" type="datetime1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4BCB1-8898-495B-B059-B4E4C6B6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95A83-373B-4C04-A6CC-E64FEDE0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A7724-1E7C-4CC9-855A-DC4EFABE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F15F-94EB-A44C-B238-448166506319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D8D02-7A59-4C50-9521-481028C0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E3C2-3A12-43B2-85DC-A738A286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F2A8189-5F9C-A244-9BF6-9AEFFD785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D7C9544-6DA4-C044-BB0F-92B6FEB92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2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59AF-F3B5-462F-A582-C28D0F4B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27F5-565B-4A0D-97B3-F404B97D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1FB8F-E194-4E3E-BA78-E7F73C7F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F3FFD-85EB-4CE1-A1BA-87DA8235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7DA5-2C48-834D-A4D4-C1FEBD1769DE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2705F-E873-4D7D-BC97-3751B29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3DB3-297F-47C1-B637-DEA6D3A2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27B7-0692-489B-AE38-D64F6E26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4AAE6-7654-4F53-9E77-FF41B6794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079C6-4203-4D62-B461-48FA82A16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D2CFE-BB3C-44D8-AA43-84746659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960-6C48-8443-B3A2-49AEC46156CA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94524-E15B-47AC-A196-867E9920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928F6-A02A-4CAD-8A2A-6C3EA64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861D2-E527-4162-B3A9-46821F55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29659-56F9-4E93-B1DE-96F33CBE4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DA08-A5DA-430E-8748-37D2BBFA6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DECE-D624-914C-95F3-0B547D0E3F48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38A5-A029-4634-B2B9-E9BD60F18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98D3C-A4B3-40CF-9B4B-AAA5F025A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8D846DA-B39E-4C99-B02C-97B48440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861D2-E527-4162-B3A9-46821F55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29659-56F9-4E93-B1DE-96F33CBE4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DA08-A5DA-430E-8748-37D2BBFA6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9AA6-0DE8-A445-A56A-E9F0D499D36D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38A5-A029-4634-B2B9-E9BD60F18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98D3C-A4B3-40CF-9B4B-AAA5F025A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46DA-B39E-4C99-B02C-97B48440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aFMF-hBq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1965" y="365125"/>
            <a:ext cx="10041834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Presentadores para la Cumbre de Datos de Votos 2021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22595" y="1718441"/>
            <a:ext cx="7300332" cy="4729655"/>
          </a:xfrm>
        </p:spPr>
        <p:txBody>
          <a:bodyPr>
            <a:normAutofit/>
          </a:bodyPr>
          <a:lstStyle/>
          <a:p>
            <a:pPr marL="341313" lvl="6" indent="0">
              <a:buNone/>
            </a:pP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6" indent="0">
              <a:buNone/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</a:t>
            </a:r>
            <a:r>
              <a:rPr lang="en-US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Mairose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6" indent="0">
              <a:buNone/>
            </a:pPr>
            <a:r>
              <a:rPr lang="es-E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Miembro de la Junta Directiva de la Región 5 de SABE</a:t>
            </a:r>
            <a:endParaRPr lang="en-US" sz="3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1313" lvl="6" indent="0"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Cincinnati, OH</a:t>
            </a:r>
          </a:p>
          <a:p>
            <a:pPr marL="341313" lvl="6" indent="0">
              <a:buNone/>
            </a:pP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6" indent="0">
              <a:buNone/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Essie Pederson </a:t>
            </a:r>
          </a:p>
          <a:p>
            <a:pPr marL="341313" lvl="3" indent="0">
              <a:buNone/>
            </a:pPr>
            <a:r>
              <a:rPr lang="en-US" sz="3500" dirty="0"/>
              <a:t>Proyecto SABE GoVoter</a:t>
            </a:r>
          </a:p>
          <a:p>
            <a:pPr marL="341313" lvl="6" indent="0"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Township, OH</a:t>
            </a:r>
          </a:p>
        </p:txBody>
      </p:sp>
      <p:pic>
        <p:nvPicPr>
          <p:cNvPr id="8" name="Picture 7" descr="SABE - Self Advocates Becoming Empowered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7" y="1463976"/>
            <a:ext cx="3600088" cy="18634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42B36-4798-E941-9C6D-D93D6BFE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 Cover of the SABE GoVoter Project 2020 Experience Survey Results. Person with an American flag mask on cover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2B1B1-45C0-2F44-BB3E-23262202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62BC-4D08-4A92-9813-7F0B4003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8351"/>
            <a:ext cx="9144000" cy="1419921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¿Por qué SABE realiza la encuesta de experiencia </a:t>
            </a:r>
            <a:r>
              <a:rPr lang="es-ES" sz="3600" dirty="0" err="1"/>
              <a:t>GoVoter</a:t>
            </a:r>
            <a:r>
              <a:rPr lang="es-ES" sz="3600" dirty="0"/>
              <a:t> cada 2 años? </a:t>
            </a:r>
            <a:br>
              <a:rPr lang="es-ES" sz="3600" dirty="0"/>
            </a:br>
            <a:r>
              <a:rPr lang="es-ES" sz="3600" dirty="0"/>
              <a:t>... ¿para determinar?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6E58D-2A41-494D-9935-810C02A96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673" y="2274849"/>
            <a:ext cx="10162478" cy="4423317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s-ES" dirty="0"/>
              <a:t>¿Tienen los votantes con un tipo de discapacidad una mejor experiencia de votación?  ¿Por qué?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s-ES" dirty="0"/>
              <a:t>¿Votan con más frecuencia los votantes de un grupo de discapacitados?  ¿Por qué?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s-ES" dirty="0"/>
              <a:t>¿Saben los votantes cómo usar el equipo de votación?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s-ES" dirty="0"/>
              <a:t>¿Cuántos fueron votantes por primera vez?  ¿Cómo les fue?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n-US" dirty="0"/>
              <a:t>¿</a:t>
            </a:r>
            <a:r>
              <a:rPr lang="en-US" dirty="0" err="1"/>
              <a:t>Maneras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los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electorales</a:t>
            </a:r>
            <a:r>
              <a:rPr lang="en-US" dirty="0"/>
              <a:t> </a:t>
            </a:r>
            <a:r>
              <a:rPr lang="en-US" dirty="0" err="1"/>
              <a:t>votaron</a:t>
            </a:r>
            <a:r>
              <a:rPr lang="en-US" dirty="0"/>
              <a:t> o no?</a:t>
            </a:r>
          </a:p>
          <a:p>
            <a:pPr marL="457200" indent="-457200" algn="l">
              <a:buAutoNum type="arabicPeriod"/>
            </a:pPr>
            <a:r>
              <a:rPr lang="es-ES" dirty="0"/>
              <a:t>¿Por qué eligieron los votantes una forma particular de votar?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s-ES" dirty="0"/>
              <a:t>¿Cómo ayudaron o no los guardianes a los votantes?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s-ES" dirty="0"/>
              <a:t>¿Cambió El COVID-19 la forma en que la gente votó?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B75EB-506E-8A4A-A32A-7485DC7F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4" y="365125"/>
            <a:ext cx="10171386" cy="728889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El </a:t>
            </a:r>
            <a:r>
              <a:rPr lang="en-US" altLang="en-US" sz="4000" dirty="0" err="1"/>
              <a:t>informe</a:t>
            </a:r>
            <a:r>
              <a:rPr lang="en-US" altLang="en-US" sz="4000" dirty="0"/>
              <a:t> de la </a:t>
            </a:r>
            <a:r>
              <a:rPr lang="en-US" altLang="en-US" sz="4000" dirty="0" err="1"/>
              <a:t>encuesta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detalla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5476" y="1665514"/>
            <a:ext cx="9301655" cy="4511449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s-ES" sz="2800" dirty="0">
                <a:effectLst/>
                <a:latin typeface="Noto Sans Symbols"/>
                <a:ea typeface="Noto Sans Symbols"/>
                <a:cs typeface="Noto Sans Symbols"/>
              </a:rPr>
              <a:t>La Encuesta de Experiencia del Votante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Accesibilidad</a:t>
            </a: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US" sz="2800" dirty="0">
                <a:latin typeface="Noto Sans Symbols"/>
                <a:ea typeface="Noto Sans Symbols"/>
                <a:cs typeface="Noto Sans Symbols"/>
              </a:rPr>
              <a:t>a</a:t>
            </a: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l </a:t>
            </a: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centro</a:t>
            </a: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 de </a:t>
            </a: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votación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s-ES" sz="2800" dirty="0">
                <a:effectLst/>
                <a:latin typeface="Noto Sans Symbols"/>
                <a:ea typeface="Noto Sans Symbols"/>
                <a:cs typeface="Noto Sans Symbols"/>
              </a:rPr>
              <a:t>Cómo votaron los votantes con DD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s-ES" sz="2800" dirty="0">
                <a:effectLst/>
                <a:latin typeface="Noto Sans Symbols"/>
                <a:ea typeface="Noto Sans Symbols"/>
                <a:cs typeface="Noto Sans Symbols"/>
              </a:rPr>
              <a:t>Equipo de votación y boletas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Votantes</a:t>
            </a: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 por </a:t>
            </a: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primera</a:t>
            </a: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vez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Trabajadores </a:t>
            </a:r>
            <a:r>
              <a:rPr lang="en-US" sz="2800" dirty="0" err="1">
                <a:effectLst/>
                <a:latin typeface="Noto Sans Symbols"/>
                <a:ea typeface="Noto Sans Symbols"/>
                <a:cs typeface="Noto Sans Symbols"/>
              </a:rPr>
              <a:t>electorales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s-ES" sz="2800" dirty="0">
                <a:latin typeface="Noto Sans Symbols"/>
                <a:ea typeface="Noto Sans Symbols"/>
                <a:cs typeface="Noto Sans Symbols"/>
              </a:rPr>
              <a:t>E</a:t>
            </a:r>
            <a:r>
              <a:rPr lang="es-ES" sz="2800" dirty="0">
                <a:effectLst/>
                <a:latin typeface="Noto Sans Symbols"/>
                <a:ea typeface="Noto Sans Symbols"/>
                <a:cs typeface="Noto Sans Symbols"/>
              </a:rPr>
              <a:t>ducación electoral y la manera en que los votantes obtienen información</a:t>
            </a:r>
            <a:endParaRPr lang="en-US" sz="2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2800" dirty="0">
                <a:effectLst/>
                <a:latin typeface="Noto Sans Symbols"/>
                <a:ea typeface="Noto Sans Symbols"/>
                <a:cs typeface="Noto Sans Symbols"/>
              </a:rPr>
              <a:t>Tutela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s-ES" sz="2800" dirty="0">
                <a:effectLst/>
                <a:latin typeface="Noto Sans Symbols"/>
                <a:ea typeface="Noto Sans Symbols"/>
                <a:cs typeface="Noto Sans Symbols"/>
              </a:rPr>
              <a:t>Impacto de COVID-19 en la votación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30895-AAF9-1C48-9CD3-0AF1A124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4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C913-E691-417B-9724-DF20A392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87" y="365125"/>
            <a:ext cx="10813513" cy="1158875"/>
          </a:xfrm>
        </p:spPr>
        <p:txBody>
          <a:bodyPr>
            <a:normAutofit/>
          </a:bodyPr>
          <a:lstStyle/>
          <a:p>
            <a:pPr algn="ctr"/>
            <a:r>
              <a:rPr lang="es-ES" sz="3400" dirty="0"/>
              <a:t>Número de encuestas recopiladas en 2020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DC5D-C480-42EA-AB88-91104045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190" y="1825625"/>
            <a:ext cx="9004609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1,280 </a:t>
            </a:r>
            <a:r>
              <a:rPr lang="en-US" dirty="0" err="1"/>
              <a:t>encuestas</a:t>
            </a:r>
            <a:r>
              <a:rPr lang="en-US" dirty="0"/>
              <a:t> </a:t>
            </a:r>
            <a:r>
              <a:rPr lang="en-US" dirty="0" err="1"/>
              <a:t>recopiladas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 47 </a:t>
            </a:r>
            <a:r>
              <a:rPr lang="en-US" dirty="0" err="1"/>
              <a:t>estados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dirty="0"/>
              <a:t>La mayoría de las encuestas provinieron de 4 estados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Carolina del Norte– 235 encuestas</a:t>
            </a:r>
          </a:p>
          <a:p>
            <a:pPr lvl="1"/>
            <a:r>
              <a:rPr lang="en-US" sz="2800" dirty="0"/>
              <a:t> Ohio – 126 encuestas</a:t>
            </a:r>
          </a:p>
          <a:p>
            <a:pPr lvl="1"/>
            <a:r>
              <a:rPr lang="en-US" sz="2800" dirty="0"/>
              <a:t> Nueva York – 97 encuestas</a:t>
            </a:r>
          </a:p>
          <a:p>
            <a:pPr lvl="1"/>
            <a:r>
              <a:rPr lang="en-US" sz="2800" dirty="0"/>
              <a:t> Wisconsin – 86 encuestas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A736-3571-364E-BE08-9BB9E0E1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4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E946-8E25-449D-8842-B8A5FE05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1" y="365125"/>
            <a:ext cx="11068050" cy="1325563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¿Qué puede decirnos el informe sobre las experiencias de votación de las personas con DD?</a:t>
            </a:r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0B266F-1B73-D04A-B0C5-64C9840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9363" y="1690688"/>
            <a:ext cx="7234261" cy="489837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6000"/>
                </a:schemeClr>
              </a:gs>
              <a:gs pos="4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pic>
        <p:nvPicPr>
          <p:cNvPr id="4" name="Content Placeholder 3" descr="Icon of a woman with arrows pointing towards her that read &quot;Age, Gender, Where Voters Work, Type of Disability, Where Voters Live, Race, Your State&quot;">
            <a:extLst>
              <a:ext uri="{FF2B5EF4-FFF2-40B4-BE49-F238E27FC236}">
                <a16:creationId xmlns:a16="http://schemas.microsoft.com/office/drawing/2014/main" id="{06C86230-5013-456C-BCEF-A7919B4283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5" y="1538011"/>
            <a:ext cx="5168961" cy="47148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EF4E7-D642-8D47-BF15-6D4F2264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818" y="365125"/>
            <a:ext cx="10171981" cy="854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¿Con </a:t>
            </a:r>
            <a:r>
              <a:rPr lang="en-US" sz="4000" b="1" dirty="0" err="1"/>
              <a:t>qué</a:t>
            </a:r>
            <a:r>
              <a:rPr lang="en-US" sz="4000" b="1" dirty="0"/>
              <a:t> </a:t>
            </a:r>
            <a:r>
              <a:rPr lang="en-US" sz="4000" b="1" dirty="0" err="1"/>
              <a:t>frecuencia</a:t>
            </a:r>
            <a:r>
              <a:rPr lang="en-US" sz="4000" b="1" dirty="0"/>
              <a:t> </a:t>
            </a:r>
            <a:r>
              <a:rPr lang="en-US" sz="4000" b="1" dirty="0" err="1"/>
              <a:t>vota</a:t>
            </a:r>
            <a:r>
              <a:rPr lang="en-US" sz="4000" b="1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266825" y="1219200"/>
            <a:ext cx="10604609" cy="547687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ES" sz="3000" b="1" dirty="0"/>
              <a:t>4 de cada 10 </a:t>
            </a:r>
            <a:r>
              <a:rPr lang="es-ES" sz="3000" dirty="0"/>
              <a:t>votantes afroamericanos dijeron que NUNCA han votado</a:t>
            </a:r>
            <a:r>
              <a:rPr lang="en-US" sz="3000" dirty="0"/>
              <a:t>          </a:t>
            </a:r>
            <a:r>
              <a:rPr lang="en-US" sz="3200" dirty="0"/>
              <a:t>		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b="1" dirty="0"/>
          </a:p>
          <a:p>
            <a:pPr marL="457200" lvl="1" indent="0">
              <a:buNone/>
            </a:pPr>
            <a:endParaRPr lang="en-US" sz="3200" b="1" dirty="0"/>
          </a:p>
          <a:p>
            <a:pPr marL="457200" lvl="1" indent="0">
              <a:buNone/>
            </a:pPr>
            <a:r>
              <a:rPr lang="es-ES" sz="3000" b="1" dirty="0"/>
              <a:t>2 de cada 10 </a:t>
            </a:r>
            <a:r>
              <a:rPr lang="es-ES" sz="3000" dirty="0"/>
              <a:t>de todos los votantes encuestados dijeron que NUNCA han votado</a:t>
            </a:r>
            <a:r>
              <a:rPr lang="en-US" sz="3000" dirty="0"/>
              <a:t> </a:t>
            </a:r>
            <a:r>
              <a:rPr lang="en-US" sz="3200" dirty="0"/>
              <a:t>		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S" sz="3200" b="1" dirty="0">
                <a:solidFill>
                  <a:srgbClr val="FFFF00"/>
                </a:solidFill>
              </a:rPr>
              <a:t>¡Esa es una diferencia de 22%!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98" y="1518346"/>
            <a:ext cx="5551202" cy="2595367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14" y="4094206"/>
            <a:ext cx="5551202" cy="25953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A4E0-230B-C647-A811-2F08168D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Background of slide that is dark purple with SABE GoVoter Project logo and slogan &quot;Power of the Disability Vote&quot;" title="Backgroun">
            <a:extLst>
              <a:ext uri="{FF2B5EF4-FFF2-40B4-BE49-F238E27FC236}">
                <a16:creationId xmlns:a16="http://schemas.microsoft.com/office/drawing/2014/main" id="{AEF6AB6A-16E7-4071-940D-251359990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3"/>
          <a:stretch/>
        </p:blipFill>
        <p:spPr>
          <a:xfrm>
            <a:off x="0" y="10"/>
            <a:ext cx="9947062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6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7376" y="1559225"/>
            <a:ext cx="3913612" cy="3875136"/>
          </a:xfrm>
          <a:prstGeom prst="wedgeRoundRectCallou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mayor número de votantes primerizos son afroamericanos y asiáticos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Graphic of ballot going into a ballot b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30234"/>
            <a:ext cx="7113283" cy="40012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6B727-AADF-DE4D-89BD-FF6882EF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768" y="6381750"/>
            <a:ext cx="2743200" cy="365125"/>
          </a:xfrm>
        </p:spPr>
        <p:txBody>
          <a:bodyPr/>
          <a:lstStyle/>
          <a:p>
            <a:fld id="{38D846DA-B39E-4C99-B02C-97B48440FE96}" type="slidenum">
              <a:rPr lang="en-US" sz="1400" b="1" smtClean="0">
                <a:solidFill>
                  <a:srgbClr val="002060"/>
                </a:solidFill>
              </a:rPr>
              <a:t>16</a:t>
            </a:fld>
            <a:endParaRPr lang="en-US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1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6325" y="546100"/>
            <a:ext cx="10899475" cy="1325563"/>
          </a:xfrm>
        </p:spPr>
        <p:txBody>
          <a:bodyPr>
            <a:normAutofit/>
          </a:bodyPr>
          <a:lstStyle/>
          <a:p>
            <a:pPr marL="0" indent="0" algn="ctr"/>
            <a:r>
              <a:rPr lang="es-ES" sz="4000" dirty="0"/>
              <a:t>POR QUÉ los votantes no votaron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450" y="2116183"/>
            <a:ext cx="10442329" cy="4479880"/>
          </a:xfrm>
        </p:spPr>
        <p:txBody>
          <a:bodyPr>
            <a:normAutofit/>
          </a:bodyPr>
          <a:lstStyle/>
          <a:p>
            <a:r>
              <a:rPr lang="es-ES" sz="3200" b="1" dirty="0"/>
              <a:t>A 7 de cada 10 </a:t>
            </a:r>
            <a:r>
              <a:rPr lang="es-ES" sz="3200" dirty="0"/>
              <a:t>votantes afroamericanos se les dijo que no podían votar</a:t>
            </a:r>
            <a:r>
              <a:rPr lang="en-US" sz="3200" dirty="0"/>
              <a:t>			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s-ES" sz="3200" b="1" dirty="0"/>
              <a:t>A 5 de cada 10 </a:t>
            </a:r>
            <a:r>
              <a:rPr lang="es-ES" sz="3200" dirty="0"/>
              <a:t>de todos los votantes se les dijo que no podían votar</a:t>
            </a:r>
            <a:r>
              <a:rPr lang="en-US" sz="3200" dirty="0"/>
              <a:t>			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71" y="2270995"/>
            <a:ext cx="4540276" cy="2118796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71" y="4539973"/>
            <a:ext cx="4540277" cy="21187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46906-5D9E-DA41-8799-38DA405A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3192" y="365125"/>
            <a:ext cx="10180608" cy="132556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dirty="0" err="1"/>
              <a:t>Nuestros</a:t>
            </a:r>
            <a:r>
              <a:rPr lang="en-US" sz="4000" dirty="0"/>
              <a:t>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muestran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5676" y="1825625"/>
            <a:ext cx="10556931" cy="4667250"/>
          </a:xfrm>
        </p:spPr>
        <p:txBody>
          <a:bodyPr>
            <a:normAutofit/>
          </a:bodyPr>
          <a:lstStyle/>
          <a:p>
            <a:r>
              <a:rPr lang="es-ES" sz="3200" b="1" dirty="0"/>
              <a:t>Sólo 3 de cada 10 </a:t>
            </a:r>
            <a:r>
              <a:rPr lang="es-ES" sz="3200" dirty="0"/>
              <a:t>votantes afroamericanos utilizan el internet para obtener información</a:t>
            </a:r>
            <a:r>
              <a:rPr lang="en-US" sz="3200" dirty="0"/>
              <a:t>				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s-ES" sz="3200" b="1" dirty="0"/>
              <a:t>Sólo 5 de cada 10 </a:t>
            </a:r>
            <a:r>
              <a:rPr lang="es-ES" sz="3200" dirty="0"/>
              <a:t>de TODOS los votantes encuestados utilizan el internet para obtener información</a:t>
            </a:r>
            <a:r>
              <a:rPr lang="en-US" sz="2200" dirty="0"/>
              <a:t>				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04" y="2219947"/>
            <a:ext cx="5262821" cy="2455983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89" y="4785467"/>
            <a:ext cx="5062111" cy="23623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97EC-7DAA-B94E-AE46-FAE3F041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073" y="535781"/>
            <a:ext cx="10992928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POR QUÉ los votantes no votaron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1125" y="1911350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s-ES" b="1" dirty="0"/>
              <a:t>2 de cada 10 </a:t>
            </a:r>
            <a:r>
              <a:rPr lang="es-ES" dirty="0"/>
              <a:t>votantes afroamericanos dijeron que no saben cómo votar</a:t>
            </a:r>
            <a:r>
              <a:rPr lang="en-US" sz="2000" dirty="0"/>
              <a:t>				</a:t>
            </a:r>
          </a:p>
          <a:p>
            <a:pPr marL="0" indent="0" fontAlgn="base">
              <a:buNone/>
            </a:pPr>
            <a:endParaRPr lang="en-US" sz="2000" dirty="0"/>
          </a:p>
          <a:p>
            <a:pPr marL="0" indent="0" fontAlgn="base">
              <a:buNone/>
            </a:pPr>
            <a:endParaRPr lang="en-US" sz="2000" dirty="0"/>
          </a:p>
          <a:p>
            <a:pPr marL="0" indent="0" fontAlgn="base">
              <a:buNone/>
            </a:pPr>
            <a:endParaRPr lang="en-US" sz="2000" dirty="0"/>
          </a:p>
          <a:p>
            <a:pPr fontAlgn="base"/>
            <a:r>
              <a:rPr lang="es-ES" b="1" dirty="0"/>
              <a:t>2 de cada 10 </a:t>
            </a:r>
            <a:r>
              <a:rPr lang="es-ES" dirty="0"/>
              <a:t>TODOS los votantes encuestados dijeron que no saben cómo votar</a:t>
            </a:r>
            <a:r>
              <a:rPr lang="en-US" sz="2000" dirty="0"/>
              <a:t>				</a:t>
            </a:r>
            <a:endParaRPr lang="en-US" sz="4800" dirty="0"/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7" y="2040914"/>
            <a:ext cx="5127801" cy="2392974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2" y="4563452"/>
            <a:ext cx="5118306" cy="23929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8084-BD7C-4A4F-8536-79CA6446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4" y="365125"/>
            <a:ext cx="1017138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Agenda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5475" y="1690688"/>
            <a:ext cx="10716066" cy="4486275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s-ES" sz="3600" dirty="0"/>
              <a:t>Pericia y objetivos del proyecto SABE </a:t>
            </a:r>
            <a:r>
              <a:rPr lang="es-ES" sz="3600" dirty="0" err="1"/>
              <a:t>GoVoter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457200" indent="-457200">
              <a:buNone/>
            </a:pPr>
            <a:r>
              <a:rPr lang="en-US" sz="3600" dirty="0"/>
              <a:t>2. </a:t>
            </a:r>
            <a:r>
              <a:rPr lang="es-ES" sz="3600" dirty="0"/>
              <a:t>Dos actividades principales del proyecto</a:t>
            </a:r>
            <a:endParaRPr lang="en-US" sz="3600" dirty="0"/>
          </a:p>
          <a:p>
            <a:pPr lvl="2"/>
            <a:r>
              <a:rPr lang="en-US" sz="3600" dirty="0"/>
              <a:t>Conjunto de herramientas de </a:t>
            </a:r>
            <a:r>
              <a:rPr lang="en-US" sz="3600" dirty="0" err="1"/>
              <a:t>capacitación</a:t>
            </a:r>
            <a:r>
              <a:rPr lang="en-US" sz="3600" dirty="0"/>
              <a:t> a </a:t>
            </a:r>
            <a:r>
              <a:rPr lang="en-US" sz="3600" dirty="0" err="1"/>
              <a:t>distancia</a:t>
            </a:r>
            <a:r>
              <a:rPr lang="en-US" sz="3600" dirty="0"/>
              <a:t> GoVoter</a:t>
            </a:r>
          </a:p>
          <a:p>
            <a:pPr lvl="2"/>
            <a:r>
              <a:rPr lang="es-ES" sz="3600" dirty="0"/>
              <a:t>Encuesta de experiencia SABE </a:t>
            </a:r>
            <a:r>
              <a:rPr lang="es-ES" sz="3600" dirty="0" err="1"/>
              <a:t>GoVoter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A5401-8B6B-E94A-94FD-D26A5D14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t Sheet of 2020 SABE GoVote Survey Results on African American Voters with DD. There is an image Lynn Carus with the quote &quot;I vote because it's improtant to get the right person to help people with disabilities get the services they need.&quot; Data listed includes: 1 of 10 surveys completed by African American voters; 4 of 10 voters said they did not vote in the 2020 election; largest number of first time voters are African American; 7 of 10 voters wer told tehy could not vote; 2 of 10 voters do not know how to vote; only 3 of 10 voters use the internet. Contact information provided: Training Questions (julianahuerena@sabeusa.org) and Survey Questions (essie.pederson@gmail.com)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73"/>
            <a:ext cx="12192000" cy="6858000"/>
          </a:xfrm>
          <a:prstGeom prst="rect">
            <a:avLst/>
          </a:prstGeom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FAEC1BD5-7312-5546-87BD-6FDDE4BD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F4CA-C51B-48C9-99B6-D9D67DFE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9784"/>
          </a:xfrm>
        </p:spPr>
        <p:txBody>
          <a:bodyPr>
            <a:noAutofit/>
          </a:bodyPr>
          <a:lstStyle/>
          <a:p>
            <a:r>
              <a:rPr lang="en-US" sz="4400" dirty="0"/>
              <a:t>¿</a:t>
            </a:r>
            <a:r>
              <a:rPr lang="en-US" sz="4400" dirty="0" err="1"/>
              <a:t>Sabía</a:t>
            </a:r>
            <a:r>
              <a:rPr lang="en-US" sz="4400" dirty="0"/>
              <a:t> </a:t>
            </a:r>
            <a:r>
              <a:rPr lang="en-US" sz="4400" dirty="0" err="1"/>
              <a:t>usted</a:t>
            </a:r>
            <a:r>
              <a:rPr lang="en-US" sz="44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DC607-B82B-47DE-BAAF-23BB424C1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4033"/>
            <a:ext cx="9878008" cy="3675438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3200" dirty="0"/>
              <a:t>¿Están los funcionarios electorales nacionales, estatales y del condado y los legisladores pidiendo a los votantes con DD que los ayuden a planificar y operar las elecciones?</a:t>
            </a:r>
            <a:endParaRPr lang="en-US" sz="3200" dirty="0"/>
          </a:p>
          <a:p>
            <a:pPr algn="l"/>
            <a:endParaRPr lang="es-ES" sz="3200" dirty="0">
              <a:solidFill>
                <a:srgbClr val="FFFF00"/>
              </a:solidFill>
            </a:endParaRPr>
          </a:p>
          <a:p>
            <a:pPr algn="l"/>
            <a:r>
              <a:rPr lang="es-ES" sz="3200" dirty="0">
                <a:solidFill>
                  <a:srgbClr val="FFFF00"/>
                </a:solidFill>
              </a:rPr>
              <a:t>¿Por qué o por qué no?</a:t>
            </a:r>
          </a:p>
          <a:p>
            <a:pPr algn="l"/>
            <a:r>
              <a:rPr lang="es-ES" sz="3200" dirty="0"/>
              <a:t>Esta es su encomienda; corroborar para asegurarse de los cambios y mejoras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5109-B3BF-9346-A2B9-B7D752C6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742" y="365125"/>
            <a:ext cx="10091057" cy="1325563"/>
          </a:xfrm>
        </p:spPr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 y </a:t>
            </a:r>
            <a:r>
              <a:rPr lang="en-US" dirty="0" err="1"/>
              <a:t>respuestas</a:t>
            </a:r>
            <a:endParaRPr lang="en-US" dirty="0"/>
          </a:p>
        </p:txBody>
      </p:sp>
      <p:pic>
        <p:nvPicPr>
          <p:cNvPr id="5" name="Content Placeholder 4" descr="Five speaking bubbles in different colors, each with a white question mark inside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06" y="1951038"/>
            <a:ext cx="7736314" cy="4597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F6E61-6DAD-4A49-8169-C8A60434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4" y="365125"/>
            <a:ext cx="10171386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El propósito del proyecto SABE </a:t>
            </a:r>
            <a:r>
              <a:rPr lang="es-ES" sz="3600" dirty="0" err="1"/>
              <a:t>GoVoter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35117" y="1825624"/>
            <a:ext cx="10846675" cy="465400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1.  </a:t>
            </a:r>
            <a:r>
              <a:rPr lang="en-US" sz="2200" dirty="0" err="1"/>
              <a:t>Educar</a:t>
            </a:r>
            <a:r>
              <a:rPr lang="en-US" sz="2200" dirty="0"/>
              <a:t> a las personas con </a:t>
            </a:r>
            <a:r>
              <a:rPr lang="en-US" sz="2200" dirty="0" err="1"/>
              <a:t>discapacidad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sus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     derechos y </a:t>
            </a:r>
            <a:r>
              <a:rPr lang="en-US" sz="2200" dirty="0" err="1"/>
              <a:t>responsabilidades</a:t>
            </a:r>
            <a:r>
              <a:rPr lang="en-US" sz="2200" dirty="0"/>
              <a:t> de </a:t>
            </a:r>
            <a:r>
              <a:rPr lang="en-US" sz="2200" dirty="0" err="1"/>
              <a:t>votación</a:t>
            </a:r>
            <a:r>
              <a:rPr lang="en-US" sz="2200" dirty="0"/>
              <a:t> – </a:t>
            </a:r>
            <a:r>
              <a:rPr lang="en-US" sz="2200" dirty="0" err="1"/>
              <a:t>mediante</a:t>
            </a:r>
            <a:r>
              <a:rPr lang="en-US" sz="2200" dirty="0"/>
              <a:t>  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     </a:t>
            </a:r>
            <a:r>
              <a:rPr lang="en-US" sz="2200" dirty="0" err="1"/>
              <a:t>seminarios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línea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Gratuitos</a:t>
            </a:r>
            <a:r>
              <a:rPr lang="en-US" sz="2200" dirty="0"/>
              <a:t> del conjunto de herramientas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     de </a:t>
            </a:r>
            <a:r>
              <a:rPr lang="en-US" sz="2200" dirty="0" err="1"/>
              <a:t>capacitación</a:t>
            </a:r>
            <a:r>
              <a:rPr lang="en-US" sz="2200" dirty="0"/>
              <a:t> a </a:t>
            </a:r>
            <a:r>
              <a:rPr lang="en-US" sz="2200" dirty="0" err="1"/>
              <a:t>distancia</a:t>
            </a:r>
            <a:r>
              <a:rPr lang="en-US" sz="2200" dirty="0"/>
              <a:t> SABE GoVoter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/>
          </a:p>
          <a:p>
            <a:pPr marL="514350" indent="-514350">
              <a:spcBef>
                <a:spcPts val="1200"/>
              </a:spcBef>
              <a:buAutoNum type="arabicPeriod" startAt="2"/>
            </a:pPr>
            <a:r>
              <a:rPr lang="es-ES" sz="2200" dirty="0"/>
              <a:t>Proporcionar asistencia técnica para mejorar las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2200" dirty="0"/>
              <a:t>     experiencias de votación - Resultados de la encuesta</a:t>
            </a: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3.  </a:t>
            </a:r>
            <a:r>
              <a:rPr lang="es-ES" sz="2200" dirty="0"/>
              <a:t>Apoyar las asociaciones de P&amp;As y Grupos de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2200" dirty="0"/>
              <a:t>     Autodefensa; proporcionando capacitación y asistencia técnica</a:t>
            </a:r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E3AE-CF4D-5E45-908D-DED255ED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9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407E-4DD0-4FE8-AEDC-FA894B9A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800" dirty="0"/>
              <a:t>Objetivos del Proyecto SABE </a:t>
            </a:r>
            <a:r>
              <a:rPr lang="es-ES" sz="3800" dirty="0" err="1"/>
              <a:t>GoVoter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BDC9-BAB5-4856-9D58-9248987C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1" y="1690687"/>
            <a:ext cx="10333463" cy="491826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Asegurar que los votantes con DD se sientan listos para votar</a:t>
            </a:r>
            <a:endParaRPr lang="en-US" sz="900" dirty="0"/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 marL="514350" indent="-51435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Hacer que las herramientas de enseñanza GRATUITAS estén disponibles y que sean fáciles de usar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Trabajar juntos para educar a los votantes con DD y sus aliados para capacitar a los votantes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4.  </a:t>
            </a:r>
            <a:r>
              <a:rPr lang="es-ES" dirty="0"/>
              <a:t>Aprender por qué las personas con DD no votan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 marL="514350" indent="-514350">
              <a:buAutoNum type="arabicPeriod" startAt="5"/>
            </a:pPr>
            <a:r>
              <a:rPr lang="es-ES" dirty="0"/>
              <a:t>Preguntar a las personas con DD que votan qué funciona y   </a:t>
            </a:r>
          </a:p>
          <a:p>
            <a:pPr marL="0" indent="0">
              <a:buNone/>
            </a:pPr>
            <a:r>
              <a:rPr lang="es-ES" dirty="0"/>
              <a:t>     qué no funciona bien cuando votan</a:t>
            </a:r>
            <a:endParaRPr lang="en-US" sz="600" dirty="0"/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6.  </a:t>
            </a:r>
            <a:r>
              <a:rPr lang="es-ES" dirty="0"/>
              <a:t>Aumentar el número de votantes con DD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6DDC0-1006-F34B-8A92-A2AEDC64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D12C-5495-459B-B525-05CB3843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23" y="336177"/>
            <a:ext cx="9874624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¡</a:t>
            </a:r>
            <a:r>
              <a:rPr lang="en-US" dirty="0" err="1"/>
              <a:t>Votar</a:t>
            </a:r>
            <a:r>
              <a:rPr lang="en-US" dirty="0"/>
              <a:t> es </a:t>
            </a:r>
            <a:r>
              <a:rPr lang="en-US" dirty="0" err="1"/>
              <a:t>su</a:t>
            </a:r>
            <a:r>
              <a:rPr lang="en-US" dirty="0"/>
              <a:t> derecho!</a:t>
            </a:r>
          </a:p>
        </p:txBody>
      </p:sp>
      <p:pic>
        <p:nvPicPr>
          <p:cNvPr id="4" name="Content Placeholder 3" descr="Paper on left says &quot;Why I vote: it's my right, it's my duty, it's my voice, because I can, etc&quot; all checked off. Paper on irght says &quot;Why not to vote: empty check box and blank sheet&quot;">
            <a:extLst>
              <a:ext uri="{FF2B5EF4-FFF2-40B4-BE49-F238E27FC236}">
                <a16:creationId xmlns:a16="http://schemas.microsoft.com/office/drawing/2014/main" id="{337E15D7-8138-425D-A02D-2ADC49616E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95" y="969961"/>
            <a:ext cx="6804410" cy="5522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5997A-7804-814D-A34B-D322A76C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9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4" y="365125"/>
            <a:ext cx="10171386" cy="1325563"/>
          </a:xfrm>
        </p:spPr>
        <p:txBody>
          <a:bodyPr>
            <a:normAutofit/>
          </a:bodyPr>
          <a:lstStyle/>
          <a:p>
            <a:pPr algn="ctr"/>
            <a:r>
              <a:rPr lang="es-ES" sz="3800" b="1" dirty="0"/>
              <a:t>Conjunto de herramientas de capacitación de SABE </a:t>
            </a:r>
            <a:r>
              <a:rPr lang="es-ES" sz="3800" b="1" dirty="0" err="1"/>
              <a:t>GoVoter</a:t>
            </a: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5476" y="1690688"/>
            <a:ext cx="10308020" cy="46943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000" dirty="0"/>
              <a:t>Desde el 2014, 20 estados han sido adiestrados en el conjunto de herramientas </a:t>
            </a:r>
            <a:r>
              <a:rPr lang="es-ES" sz="3000" dirty="0" err="1"/>
              <a:t>GoVoter</a:t>
            </a:r>
            <a:endParaRPr lang="en-US" sz="3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000" dirty="0"/>
              <a:t>Para participar en esta capacitación, los grupos de </a:t>
            </a:r>
            <a:r>
              <a:rPr lang="es-ES" sz="3000" dirty="0" err="1"/>
              <a:t>P&amp;As</a:t>
            </a:r>
            <a:r>
              <a:rPr lang="es-ES" sz="3000" dirty="0"/>
              <a:t> y Autodefensa deben presentar una carta en conjunto</a:t>
            </a:r>
            <a:endParaRPr lang="en-US" sz="3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000" dirty="0"/>
              <a:t>Se seleccionan un máximo de 5 estados para la capacitación en cualquier momento</a:t>
            </a:r>
            <a:endParaRPr lang="en-US" sz="3000" dirty="0"/>
          </a:p>
        </p:txBody>
      </p:sp>
      <p:pic>
        <p:nvPicPr>
          <p:cNvPr id="7" name="Picture 6" descr="Logo for GoToWebina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7" b="29641"/>
          <a:stretch/>
        </p:blipFill>
        <p:spPr>
          <a:xfrm>
            <a:off x="7369662" y="5155304"/>
            <a:ext cx="3984138" cy="8646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D22B2-EF2C-3446-B698-EE1E9BBC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4" y="365126"/>
            <a:ext cx="10171386" cy="77973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Estructura</a:t>
            </a:r>
            <a:r>
              <a:rPr lang="en-US" sz="4000" dirty="0"/>
              <a:t> de </a:t>
            </a:r>
            <a:r>
              <a:rPr lang="en-US" sz="4000" dirty="0" err="1"/>
              <a:t>adiestramientos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649" y="1397619"/>
            <a:ext cx="11039707" cy="5174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 err="1"/>
              <a:t>Requisitos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1900" b="1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500" dirty="0"/>
              <a:t>1 </a:t>
            </a:r>
            <a:r>
              <a:rPr lang="en-US" sz="3500" dirty="0" err="1"/>
              <a:t>organización</a:t>
            </a:r>
            <a:r>
              <a:rPr lang="en-US" sz="3500" dirty="0"/>
              <a:t> de </a:t>
            </a:r>
            <a:r>
              <a:rPr lang="en-US" sz="3500" dirty="0" err="1"/>
              <a:t>Autodefensa</a:t>
            </a:r>
            <a:endParaRPr lang="en-US" sz="35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500" dirty="0"/>
              <a:t>1 P&amp;A- deben tomar el adiestramiento y presentar juntos</a:t>
            </a:r>
            <a:endParaRPr lang="en-US" sz="1900" b="1" dirty="0"/>
          </a:p>
          <a:p>
            <a:pPr marL="0" indent="0">
              <a:buNone/>
            </a:pPr>
            <a:r>
              <a:rPr lang="en-US" sz="3800" b="1" dirty="0" err="1"/>
              <a:t>Evaluaciones</a:t>
            </a:r>
            <a:r>
              <a:rPr lang="en-US" sz="3800" b="1" dirty="0"/>
              <a:t> </a:t>
            </a:r>
          </a:p>
          <a:p>
            <a:pPr marL="0" indent="0">
              <a:buNone/>
            </a:pPr>
            <a:endParaRPr lang="en-US" sz="1900" b="1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400" dirty="0"/>
              <a:t>De los participantes en su capacitación estatal</a:t>
            </a:r>
            <a:r>
              <a:rPr lang="en-US" sz="3400" dirty="0"/>
              <a:t> 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400" dirty="0"/>
              <a:t>De los equipos estatales sobre el adiestramiento del equipo de </a:t>
            </a:r>
            <a:r>
              <a:rPr lang="es-ES" sz="3400" dirty="0" err="1"/>
              <a:t>GoVoter</a:t>
            </a:r>
            <a:endParaRPr lang="en-US" sz="3400" dirty="0"/>
          </a:p>
          <a:p>
            <a:pPr marL="457200" lvl="1" indent="0">
              <a:buNone/>
            </a:pPr>
            <a:endParaRPr lang="en-US" sz="3500" b="1" dirty="0"/>
          </a:p>
          <a:p>
            <a:pPr marL="457200" lvl="1" indent="0" algn="ctr">
              <a:buNone/>
            </a:pPr>
            <a:r>
              <a:rPr lang="es-ES" sz="3600" b="1" dirty="0">
                <a:solidFill>
                  <a:srgbClr val="FFFF00"/>
                </a:solidFill>
              </a:rPr>
              <a:t>$500 para el Grupo de Autorepresentación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52F46-B746-2043-B097-D6B3F7ED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2" y="365125"/>
            <a:ext cx="11009587" cy="1325563"/>
          </a:xfrm>
        </p:spPr>
        <p:txBody>
          <a:bodyPr>
            <a:normAutofit/>
          </a:bodyPr>
          <a:lstStyle/>
          <a:p>
            <a:pPr algn="ctr"/>
            <a:r>
              <a:rPr lang="es-ES" sz="3800" dirty="0"/>
              <a:t>Capacitaci</a:t>
            </a:r>
            <a:r>
              <a:rPr lang="es-ES" dirty="0"/>
              <a:t>ó</a:t>
            </a:r>
            <a:r>
              <a:rPr lang="es-ES" sz="3800" dirty="0"/>
              <a:t>n a distancia SABE </a:t>
            </a:r>
            <a:r>
              <a:rPr lang="es-ES" sz="3800" dirty="0" err="1"/>
              <a:t>GoVoter</a:t>
            </a: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5476" y="1486829"/>
            <a:ext cx="10322547" cy="5070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Los </a:t>
            </a:r>
            <a:r>
              <a:rPr lang="en-US" sz="3200" b="1" dirty="0" err="1"/>
              <a:t>estados</a:t>
            </a:r>
            <a:r>
              <a:rPr lang="en-US" sz="3200" b="1" dirty="0"/>
              <a:t> </a:t>
            </a:r>
            <a:r>
              <a:rPr lang="en-US" sz="3200" b="1" dirty="0" err="1"/>
              <a:t>deben</a:t>
            </a:r>
            <a:r>
              <a:rPr lang="en-US" sz="3200" b="1" dirty="0"/>
              <a:t> </a:t>
            </a:r>
            <a:r>
              <a:rPr lang="en-US" sz="3200" b="1" dirty="0" err="1"/>
              <a:t>completar</a:t>
            </a:r>
            <a:r>
              <a:rPr lang="en-US" sz="3200" b="1" dirty="0"/>
              <a:t>: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sz="3200" dirty="0"/>
              <a:t>Tres webinarios para aprender a usar el conjunto de herramientas de </a:t>
            </a:r>
            <a:r>
              <a:rPr lang="es-ES" sz="3200" dirty="0" err="1"/>
              <a:t>GoVoter</a:t>
            </a:r>
            <a:r>
              <a:rPr lang="en-US" sz="3200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3200" dirty="0"/>
              <a:t>Las actividades del conjunto de herramientas aumentan la confianza de los votantes</a:t>
            </a:r>
            <a:r>
              <a:rPr lang="en-US" sz="3200" dirty="0"/>
              <a:t>  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2. </a:t>
            </a:r>
            <a:r>
              <a:rPr lang="es-ES" sz="3200" dirty="0"/>
              <a:t>Enseñar un mínimo de 1 adiestramiento estatal</a:t>
            </a:r>
            <a:r>
              <a:rPr lang="en-US" sz="3200" dirty="0"/>
              <a:t>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3. </a:t>
            </a:r>
            <a:r>
              <a:rPr lang="es-ES" sz="3200" dirty="0"/>
              <a:t>Un webinario de evaluación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3200" dirty="0"/>
              <a:t>    después que los adiestramientos estatales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3200" dirty="0"/>
              <a:t>    hayan sido completados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755-F46B-7F43-86E1-21987D94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0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2413" y="708025"/>
            <a:ext cx="1100958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400" dirty="0"/>
            </a:br>
            <a:r>
              <a:rPr lang="es-ES" sz="4200" dirty="0"/>
              <a:t>Reclutamiento para la encuesta SABE </a:t>
            </a:r>
            <a:r>
              <a:rPr lang="es-ES" sz="4200" dirty="0" err="1"/>
              <a:t>GoVoter</a:t>
            </a:r>
            <a:br>
              <a:rPr lang="es-ES" sz="4200" dirty="0"/>
            </a:br>
            <a:br>
              <a:rPr lang="en-US" sz="4200" dirty="0"/>
            </a:br>
            <a:r>
              <a:rPr lang="es-ES" sz="3800" dirty="0"/>
              <a:t>Canal de Autodeterminación de Wisconsin</a:t>
            </a:r>
            <a:br>
              <a:rPr lang="es-ES" sz="3800" dirty="0"/>
            </a:b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5476" y="2501899"/>
            <a:ext cx="10819524" cy="4055017"/>
          </a:xfrm>
        </p:spPr>
        <p:txBody>
          <a:bodyPr>
            <a:normAutofit/>
          </a:bodyPr>
          <a:lstStyle/>
          <a:p>
            <a:endParaRPr lang="en-US" sz="3200" u="sng" dirty="0"/>
          </a:p>
          <a:p>
            <a:r>
              <a:rPr lang="en-US" sz="3200" u="sng" dirty="0" err="1"/>
              <a:t>Título</a:t>
            </a:r>
            <a:r>
              <a:rPr lang="en-US" sz="3200" dirty="0"/>
              <a:t>: </a:t>
            </a:r>
            <a:r>
              <a:rPr lang="es-ES" sz="3200" dirty="0"/>
              <a:t>Ayudar a que la votación sea accesible y más fácil</a:t>
            </a:r>
            <a:endParaRPr lang="en-US" sz="3200" dirty="0"/>
          </a:p>
          <a:p>
            <a:endParaRPr lang="en-US" sz="3200" dirty="0"/>
          </a:p>
          <a:p>
            <a:r>
              <a:rPr lang="en-US" sz="3200" u="sng" dirty="0"/>
              <a:t>Enlace del video</a:t>
            </a:r>
            <a:r>
              <a:rPr lang="en-US" sz="3200" dirty="0"/>
              <a:t>: 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https://youtu.be/fUaFMF-hBqo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755-F46B-7F43-86E1-21987D94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6DA-B39E-4C99-B02C-97B48440FE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1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E53F8E01CBB4183B472DCACD7E542" ma:contentTypeVersion="11" ma:contentTypeDescription="Create a new document." ma:contentTypeScope="" ma:versionID="47253c12c5bc4273936eadb7e95840b9">
  <xsd:schema xmlns:xsd="http://www.w3.org/2001/XMLSchema" xmlns:xs="http://www.w3.org/2001/XMLSchema" xmlns:p="http://schemas.microsoft.com/office/2006/metadata/properties" xmlns:ns2="9566219b-0063-4a36-96aa-838e24707e60" xmlns:ns3="adb809e6-a47f-47e5-b976-96b375115748" targetNamespace="http://schemas.microsoft.com/office/2006/metadata/properties" ma:root="true" ma:fieldsID="e46d5ea1d376c6c61813dcbcf44a5dcb" ns2:_="" ns3:_="">
    <xsd:import namespace="9566219b-0063-4a36-96aa-838e24707e60"/>
    <xsd:import namespace="adb809e6-a47f-47e5-b976-96b375115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6219b-0063-4a36-96aa-838e24707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809e6-a47f-47e5-b976-96b3751157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4C0A0-7C0A-4749-A528-27427DA84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6219b-0063-4a36-96aa-838e24707e60"/>
    <ds:schemaRef ds:uri="adb809e6-a47f-47e5-b976-96b375115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AB4D5-DCA0-4B92-B4CD-67BFD8208776}">
  <ds:schemaRefs>
    <ds:schemaRef ds:uri="http://schemas.microsoft.com/office/2006/metadata/properties"/>
    <ds:schemaRef ds:uri="9566219b-0063-4a36-96aa-838e24707e60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db809e6-a47f-47e5-b976-96b37511574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2DF357-0321-4F81-B97C-F5594F5A12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7758</TotalTime>
  <Words>939</Words>
  <Application>Microsoft Office PowerPoint</Application>
  <PresentationFormat>Widescreen</PresentationFormat>
  <Paragraphs>175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Meiryo</vt:lpstr>
      <vt:lpstr>Noto Sans Symbols</vt:lpstr>
      <vt:lpstr>Arial</vt:lpstr>
      <vt:lpstr>Calibri</vt:lpstr>
      <vt:lpstr>Verdana</vt:lpstr>
      <vt:lpstr>Wingdings</vt:lpstr>
      <vt:lpstr>Office Theme</vt:lpstr>
      <vt:lpstr>1_Office Theme</vt:lpstr>
      <vt:lpstr>Presentadores para la Cumbre de Datos de Votos 2021</vt:lpstr>
      <vt:lpstr>Agenda</vt:lpstr>
      <vt:lpstr>El propósito del proyecto SABE GoVoter</vt:lpstr>
      <vt:lpstr>Objetivos del Proyecto SABE GoVoter</vt:lpstr>
      <vt:lpstr>¡Votar es su derecho!</vt:lpstr>
      <vt:lpstr>Conjunto de herramientas de capacitación de SABE GoVoter</vt:lpstr>
      <vt:lpstr>Estructura de adiestramientos</vt:lpstr>
      <vt:lpstr>Capacitación a distancia SABE GoVoter</vt:lpstr>
      <vt:lpstr> Reclutamiento para la encuesta SABE GoVoter  Canal de Autodeterminación de Wisconsin </vt:lpstr>
      <vt:lpstr>PowerPoint Presentation</vt:lpstr>
      <vt:lpstr>¿Por qué SABE realiza la encuesta de experiencia GoVoter cada 2 años?  ... ¿para determinar?</vt:lpstr>
      <vt:lpstr>El informe de la encuesta detalla</vt:lpstr>
      <vt:lpstr>Número de encuestas recopiladas en 2020</vt:lpstr>
      <vt:lpstr>¿Qué puede decirnos el informe sobre las experiencias de votación de las personas con DD?</vt:lpstr>
      <vt:lpstr>¿Con qué frecuencia vota?</vt:lpstr>
      <vt:lpstr>PowerPoint Presentation</vt:lpstr>
      <vt:lpstr>POR QUÉ los votantes no votaron</vt:lpstr>
      <vt:lpstr>Nuestros datos muestran</vt:lpstr>
      <vt:lpstr>POR QUÉ los votantes no votaron</vt:lpstr>
      <vt:lpstr>PowerPoint Presentation</vt:lpstr>
      <vt:lpstr>¿Sabía usted?</vt:lpstr>
      <vt:lpstr>Preguntas y respuestas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SELF-ADVOCATES BECOMING EMPOWERED</dc:title>
  <dc:creator>Black, Anthony J</dc:creator>
  <cp:lastModifiedBy>Lillian Rivera</cp:lastModifiedBy>
  <cp:revision>141</cp:revision>
  <dcterms:created xsi:type="dcterms:W3CDTF">2021-02-26T17:44:58Z</dcterms:created>
  <dcterms:modified xsi:type="dcterms:W3CDTF">2021-09-15T23:16:31Z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0x010100491E53F8E01CBB4183B472DCACD7E542</vt:lpwstr>
  </property>
</Properties>
</file>