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04" r:id="rId4"/>
    <p:sldId id="305" r:id="rId5"/>
    <p:sldId id="310" r:id="rId6"/>
    <p:sldId id="309" r:id="rId7"/>
    <p:sldId id="291" r:id="rId8"/>
    <p:sldId id="298" r:id="rId9"/>
    <p:sldId id="289" r:id="rId10"/>
    <p:sldId id="308" r:id="rId11"/>
    <p:sldId id="312" r:id="rId12"/>
    <p:sldId id="311" r:id="rId13"/>
    <p:sldId id="314" r:id="rId14"/>
    <p:sldId id="285" r:id="rId15"/>
    <p:sldId id="303" r:id="rId16"/>
    <p:sldId id="31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56" autoAdjust="0"/>
    <p:restoredTop sz="94660"/>
  </p:normalViewPr>
  <p:slideViewPr>
    <p:cSldViewPr snapToGrid="0">
      <p:cViewPr varScale="1">
        <p:scale>
          <a:sx n="90" d="100"/>
          <a:sy n="90" d="100"/>
        </p:scale>
        <p:origin x="57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4.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3805604319256655E-2"/>
          <c:y val="6.3031117908553855E-2"/>
          <c:w val="0.90123237960209179"/>
          <c:h val="0.62075782149429826"/>
        </c:manualLayout>
      </c:layout>
      <c:barChart>
        <c:barDir val="col"/>
        <c:grouping val="clustered"/>
        <c:varyColors val="0"/>
        <c:ser>
          <c:idx val="0"/>
          <c:order val="0"/>
          <c:tx>
            <c:strRef>
              <c:f>demogs!$M$5</c:f>
              <c:strCache>
                <c:ptCount val="1"/>
                <c:pt idx="0">
                  <c:v>2016</c:v>
                </c:pt>
              </c:strCache>
            </c:strRef>
          </c:tx>
          <c:spPr>
            <a:solidFill>
              <a:srgbClr val="00B0F0"/>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s-P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demogs!$L$6:$L$7</c:f>
              <c:strCache>
                <c:ptCount val="2"/>
                <c:pt idx="0">
                  <c:v>Discapacidad</c:v>
                </c:pt>
                <c:pt idx="1">
                  <c:v>Sin discapacidad</c:v>
                </c:pt>
              </c:strCache>
            </c:strRef>
          </c:cat>
          <c:val>
            <c:numRef>
              <c:f>demogs!$M$6:$M$7</c:f>
              <c:numCache>
                <c:formatCode>0.0%</c:formatCode>
                <c:ptCount val="2"/>
                <c:pt idx="0">
                  <c:v>0.55900000000000005</c:v>
                </c:pt>
                <c:pt idx="1">
                  <c:v>0.622</c:v>
                </c:pt>
              </c:numCache>
            </c:numRef>
          </c:val>
          <c:extLst>
            <c:ext xmlns:c16="http://schemas.microsoft.com/office/drawing/2014/chart" uri="{C3380CC4-5D6E-409C-BE32-E72D297353CC}">
              <c16:uniqueId val="{00000000-EE54-4565-9625-7155581AAD7E}"/>
            </c:ext>
          </c:extLst>
        </c:ser>
        <c:ser>
          <c:idx val="1"/>
          <c:order val="1"/>
          <c:tx>
            <c:strRef>
              <c:f>demogs!$N$5</c:f>
              <c:strCache>
                <c:ptCount val="1"/>
                <c:pt idx="0">
                  <c:v>2020</c:v>
                </c:pt>
              </c:strCache>
            </c:strRef>
          </c:tx>
          <c:spPr>
            <a:solidFill>
              <a:schemeClr val="tx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es-P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demogs!$L$6:$L$7</c:f>
              <c:strCache>
                <c:ptCount val="2"/>
                <c:pt idx="0">
                  <c:v>Discapacidad</c:v>
                </c:pt>
                <c:pt idx="1">
                  <c:v>Sin discapacidad</c:v>
                </c:pt>
              </c:strCache>
            </c:strRef>
          </c:cat>
          <c:val>
            <c:numRef>
              <c:f>demogs!$N$6:$N$7</c:f>
              <c:numCache>
                <c:formatCode>0.0%</c:formatCode>
                <c:ptCount val="2"/>
                <c:pt idx="0">
                  <c:v>0.61799999999999999</c:v>
                </c:pt>
                <c:pt idx="1">
                  <c:v>0.67500000000000004</c:v>
                </c:pt>
              </c:numCache>
            </c:numRef>
          </c:val>
          <c:extLst>
            <c:ext xmlns:c16="http://schemas.microsoft.com/office/drawing/2014/chart" uri="{C3380CC4-5D6E-409C-BE32-E72D297353CC}">
              <c16:uniqueId val="{00000001-EE54-4565-9625-7155581AAD7E}"/>
            </c:ext>
          </c:extLst>
        </c:ser>
        <c:dLbls>
          <c:showLegendKey val="0"/>
          <c:showVal val="0"/>
          <c:showCatName val="0"/>
          <c:showSerName val="0"/>
          <c:showPercent val="0"/>
          <c:showBubbleSize val="0"/>
        </c:dLbls>
        <c:gapWidth val="219"/>
        <c:overlap val="-27"/>
        <c:axId val="591015304"/>
        <c:axId val="591032360"/>
      </c:barChart>
      <c:catAx>
        <c:axId val="59101530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800" b="1" i="0" u="none" strike="noStrike" kern="1200" baseline="0">
                <a:solidFill>
                  <a:schemeClr val="tx1">
                    <a:lumMod val="75000"/>
                    <a:lumOff val="25000"/>
                  </a:schemeClr>
                </a:solidFill>
                <a:latin typeface="+mn-lt"/>
                <a:ea typeface="+mn-ea"/>
                <a:cs typeface="+mn-cs"/>
              </a:defRPr>
            </a:pPr>
            <a:endParaRPr lang="es-PR"/>
          </a:p>
        </c:txPr>
        <c:crossAx val="591032360"/>
        <c:crosses val="autoZero"/>
        <c:auto val="1"/>
        <c:lblAlgn val="ctr"/>
        <c:lblOffset val="100"/>
        <c:noMultiLvlLbl val="0"/>
      </c:catAx>
      <c:valAx>
        <c:axId val="5910323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600" b="1" i="0" u="none" strike="noStrike" kern="1200" baseline="0">
                <a:solidFill>
                  <a:schemeClr val="tx1">
                    <a:lumMod val="75000"/>
                    <a:lumOff val="25000"/>
                  </a:schemeClr>
                </a:solidFill>
                <a:latin typeface="+mn-lt"/>
                <a:ea typeface="+mn-ea"/>
                <a:cs typeface="+mn-cs"/>
              </a:defRPr>
            </a:pPr>
            <a:endParaRPr lang="es-PR"/>
          </a:p>
        </c:txPr>
        <c:crossAx val="591015304"/>
        <c:crosses val="autoZero"/>
        <c:crossBetween val="between"/>
      </c:valAx>
      <c:spPr>
        <a:noFill/>
        <a:ln>
          <a:noFill/>
        </a:ln>
        <a:effectLst/>
      </c:spPr>
    </c:plotArea>
    <c:legend>
      <c:legendPos val="b"/>
      <c:layout>
        <c:manualLayout>
          <c:xMode val="edge"/>
          <c:yMode val="edge"/>
          <c:x val="0.40068439710197423"/>
          <c:y val="0.86545677993626924"/>
          <c:w val="0.20407193891556122"/>
          <c:h val="0.13454322006373062"/>
        </c:manualLayout>
      </c:layout>
      <c:overlay val="0"/>
      <c:spPr>
        <a:noFill/>
        <a:ln>
          <a:noFill/>
        </a:ln>
        <a:effectLst/>
      </c:spPr>
      <c:txPr>
        <a:bodyPr rot="0" spcFirstLastPara="1" vertOverflow="ellipsis" vert="horz" wrap="square" anchor="ctr" anchorCtr="1"/>
        <a:lstStyle/>
        <a:p>
          <a:pPr>
            <a:defRPr sz="2000" b="1" i="0" u="none" strike="noStrike" kern="1200" baseline="0">
              <a:solidFill>
                <a:schemeClr val="tx1">
                  <a:lumMod val="75000"/>
                  <a:lumOff val="25000"/>
                </a:schemeClr>
              </a:solidFill>
              <a:latin typeface="+mn-lt"/>
              <a:ea typeface="+mn-ea"/>
              <a:cs typeface="+mn-cs"/>
            </a:defRPr>
          </a:pPr>
          <a:endParaRPr lang="es-P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s-P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D827E-F3D4-490F-AFF1-4C0CC0F9A30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83F5EA4-DBB0-4114-B8D7-D1A8B703E2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9FCE4C8-B2D8-472D-B8E4-F081E5563BA0}"/>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5" name="Footer Placeholder 4">
            <a:extLst>
              <a:ext uri="{FF2B5EF4-FFF2-40B4-BE49-F238E27FC236}">
                <a16:creationId xmlns:a16="http://schemas.microsoft.com/office/drawing/2014/main" id="{F0B61635-3CA6-4F37-9DFF-B21CA7A1734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3C825B-D4E6-4C66-895D-9BD3D203F7A3}"/>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41263679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0C9C41-DA53-46FB-82D9-4BDD61F1BF7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04A76B0-93B1-480A-836B-C4D10B6C14D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75B990D-07D4-437B-9E41-918B0129A9A7}"/>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5" name="Footer Placeholder 4">
            <a:extLst>
              <a:ext uri="{FF2B5EF4-FFF2-40B4-BE49-F238E27FC236}">
                <a16:creationId xmlns:a16="http://schemas.microsoft.com/office/drawing/2014/main" id="{FF13141F-9844-4AE8-9126-90BC868B94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0FC68B-C122-4CCE-9BEE-BB11DDAE4394}"/>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16828295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68B4955-845A-4036-BC00-AD2945114F3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FF316C-3702-47BE-9C21-B8E2FFFD03D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8B773-294A-486A-92EB-C69F9DED3807}"/>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5" name="Footer Placeholder 4">
            <a:extLst>
              <a:ext uri="{FF2B5EF4-FFF2-40B4-BE49-F238E27FC236}">
                <a16:creationId xmlns:a16="http://schemas.microsoft.com/office/drawing/2014/main" id="{C35CA847-0A91-4559-841F-0C4488E0BD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48B031-CF1F-42AE-95B6-E2ECA8C38769}"/>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3243567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D93DD-BD1D-4D8F-8472-658395A1E6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EE1E742-BEA8-4F85-906A-493E4F3943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49E1E0-2A8F-435B-9949-351F1FD26A4A}"/>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5" name="Footer Placeholder 4">
            <a:extLst>
              <a:ext uri="{FF2B5EF4-FFF2-40B4-BE49-F238E27FC236}">
                <a16:creationId xmlns:a16="http://schemas.microsoft.com/office/drawing/2014/main" id="{E0B409A2-E156-44BC-B676-BD4F193D8C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767125E-A038-472E-B3BD-BEFE6571D78B}"/>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27470037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DD97-CF8B-4920-B5DF-C4EE7E259E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699E1E5-28C1-4151-9AE5-009F3398D5C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0CC2A3B-BBBB-466E-82BE-73647FC5971C}"/>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5" name="Footer Placeholder 4">
            <a:extLst>
              <a:ext uri="{FF2B5EF4-FFF2-40B4-BE49-F238E27FC236}">
                <a16:creationId xmlns:a16="http://schemas.microsoft.com/office/drawing/2014/main" id="{858890E4-105C-4087-94E0-4CE95ACF4D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FEF3A16-8899-4E5E-8F10-FB8C1C4CEAD9}"/>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2217661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F89CD-2065-4878-8767-6E9539328B3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FEB5070-E2AD-4C84-833B-E5B7D06BE47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3DBDDF-5226-41D9-B056-3CEFA2480C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9E8F3F4-0161-4F9B-BB28-3F5A8A18D66F}"/>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6" name="Footer Placeholder 5">
            <a:extLst>
              <a:ext uri="{FF2B5EF4-FFF2-40B4-BE49-F238E27FC236}">
                <a16:creationId xmlns:a16="http://schemas.microsoft.com/office/drawing/2014/main" id="{C9D75939-4C04-4DF2-9858-40DA549221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0FAA14-A034-458B-AF70-F849AAB9E251}"/>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6226346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59FEFC-256C-4C80-A817-D1334E7DA6A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449DBD3-11EC-474B-92C0-44C29C4C4E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8270812-5132-4ABA-84EB-ED32D9CC1CB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4D3C393-1F94-4001-B9F9-01A2B755361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2FA4612-E401-4854-AF73-8ADEFC8E75B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9B7A5CF-53DE-4B73-94EF-088926E991A4}"/>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8" name="Footer Placeholder 7">
            <a:extLst>
              <a:ext uri="{FF2B5EF4-FFF2-40B4-BE49-F238E27FC236}">
                <a16:creationId xmlns:a16="http://schemas.microsoft.com/office/drawing/2014/main" id="{8E380EFE-78AD-4D88-BD71-9E81F5D2E97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212602D-70B1-4867-A70D-7CD88261C569}"/>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3815268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B2D39-3056-41D4-888B-BD440B81843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47D394E-58D8-4625-91ED-42B5FF2C852F}"/>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4" name="Footer Placeholder 3">
            <a:extLst>
              <a:ext uri="{FF2B5EF4-FFF2-40B4-BE49-F238E27FC236}">
                <a16:creationId xmlns:a16="http://schemas.microsoft.com/office/drawing/2014/main" id="{C1CF257A-C0D4-4D4F-A88E-81FFB9D8952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D5F7F2-8375-427B-9B8E-4F143D86C735}"/>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4056870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8BEE013-D869-4DF6-A900-3E9991233EB5}"/>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3" name="Footer Placeholder 2">
            <a:extLst>
              <a:ext uri="{FF2B5EF4-FFF2-40B4-BE49-F238E27FC236}">
                <a16:creationId xmlns:a16="http://schemas.microsoft.com/office/drawing/2014/main" id="{286465D0-CD61-4F3D-A9EE-211ABB04CC3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9163BDE-0985-4185-8B7D-0BC3300DFB45}"/>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637198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393DF-605F-46BD-B279-FADEB8A8BC2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B9E2E76-BEE9-4BF9-9B81-BC96C2BD45F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E254F1A-4D86-4D4B-8918-83A2BA4C42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ACB36F2-5218-416C-A370-8F241B4F1156}"/>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6" name="Footer Placeholder 5">
            <a:extLst>
              <a:ext uri="{FF2B5EF4-FFF2-40B4-BE49-F238E27FC236}">
                <a16:creationId xmlns:a16="http://schemas.microsoft.com/office/drawing/2014/main" id="{6A80A06F-76CF-44CE-9022-9E3BFC158F9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DD45DF4-A458-4FB1-8D3E-287C04476F55}"/>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6412092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EBA61-4FE6-467A-872D-6B2D8505E28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C648B0E-84FB-4E5E-89A2-07EEEBDEC8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006C670-BA58-4950-95C5-C0731D3FBF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F89FDCA-22F4-4A86-B3EE-3BE1ADDDC8BF}"/>
              </a:ext>
            </a:extLst>
          </p:cNvPr>
          <p:cNvSpPr>
            <a:spLocks noGrp="1"/>
          </p:cNvSpPr>
          <p:nvPr>
            <p:ph type="dt" sz="half" idx="10"/>
          </p:nvPr>
        </p:nvSpPr>
        <p:spPr/>
        <p:txBody>
          <a:bodyPr/>
          <a:lstStyle/>
          <a:p>
            <a:fld id="{F3F9A648-0A0D-4933-B306-01AC4048E350}" type="datetimeFigureOut">
              <a:rPr lang="en-US" smtClean="0"/>
              <a:t>9/15/2021</a:t>
            </a:fld>
            <a:endParaRPr lang="en-US"/>
          </a:p>
        </p:txBody>
      </p:sp>
      <p:sp>
        <p:nvSpPr>
          <p:cNvPr id="6" name="Footer Placeholder 5">
            <a:extLst>
              <a:ext uri="{FF2B5EF4-FFF2-40B4-BE49-F238E27FC236}">
                <a16:creationId xmlns:a16="http://schemas.microsoft.com/office/drawing/2014/main" id="{FAF30043-AA08-453A-9141-6816E826E79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8C920B-3E83-4784-9515-EC6A0C909382}"/>
              </a:ext>
            </a:extLst>
          </p:cNvPr>
          <p:cNvSpPr>
            <a:spLocks noGrp="1"/>
          </p:cNvSpPr>
          <p:nvPr>
            <p:ph type="sldNum" sz="quarter" idx="12"/>
          </p:nvPr>
        </p:nvSpPr>
        <p:spPr/>
        <p:txBody>
          <a:bodyPr/>
          <a:lstStyle/>
          <a:p>
            <a:fld id="{668485AF-D1C3-4C3D-8298-49C8EE56A5B9}" type="slidenum">
              <a:rPr lang="en-US" smtClean="0"/>
              <a:t>‹#›</a:t>
            </a:fld>
            <a:endParaRPr lang="en-US"/>
          </a:p>
        </p:txBody>
      </p:sp>
    </p:spTree>
    <p:extLst>
      <p:ext uri="{BB962C8B-B14F-4D97-AF65-F5344CB8AC3E}">
        <p14:creationId xmlns:p14="http://schemas.microsoft.com/office/powerpoint/2010/main" val="42479629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E76C1C3-CDB2-43A7-93C5-B2E24FABC0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B14E4E9-8468-43F0-996B-62291394D0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AEF91F-642B-4DFB-A1DF-845003CC103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F9A648-0A0D-4933-B306-01AC4048E350}" type="datetimeFigureOut">
              <a:rPr lang="en-US" smtClean="0"/>
              <a:t>9/15/2021</a:t>
            </a:fld>
            <a:endParaRPr lang="en-US"/>
          </a:p>
        </p:txBody>
      </p:sp>
      <p:sp>
        <p:nvSpPr>
          <p:cNvPr id="5" name="Footer Placeholder 4">
            <a:extLst>
              <a:ext uri="{FF2B5EF4-FFF2-40B4-BE49-F238E27FC236}">
                <a16:creationId xmlns:a16="http://schemas.microsoft.com/office/drawing/2014/main" id="{9CA2296F-80D0-46E7-A10E-6612A8A44B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6097A5-8E19-4857-BFBE-F6340BE60B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8485AF-D1C3-4C3D-8298-49C8EE56A5B9}" type="slidenum">
              <a:rPr lang="en-US" smtClean="0"/>
              <a:t>‹#›</a:t>
            </a:fld>
            <a:endParaRPr lang="en-US"/>
          </a:p>
        </p:txBody>
      </p:sp>
    </p:spTree>
    <p:extLst>
      <p:ext uri="{BB962C8B-B14F-4D97-AF65-F5344CB8AC3E}">
        <p14:creationId xmlns:p14="http://schemas.microsoft.com/office/powerpoint/2010/main" val="1122029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5.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6.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21E7-AE93-46C2-BDC8-F98E30D092A2}"/>
              </a:ext>
            </a:extLst>
          </p:cNvPr>
          <p:cNvSpPr>
            <a:spLocks noGrp="1"/>
          </p:cNvSpPr>
          <p:nvPr>
            <p:ph type="ctrTitle"/>
          </p:nvPr>
        </p:nvSpPr>
        <p:spPr>
          <a:xfrm>
            <a:off x="95250" y="1995495"/>
            <a:ext cx="12001500" cy="2252948"/>
          </a:xfrm>
        </p:spPr>
        <p:txBody>
          <a:bodyPr>
            <a:noAutofit/>
          </a:bodyPr>
          <a:lstStyle/>
          <a:p>
            <a:r>
              <a:rPr lang="es-ES" sz="4200" b="1" dirty="0"/>
              <a:t>La discapacidad y participación electoral en las elecciones de 2020</a:t>
            </a:r>
            <a:br>
              <a:rPr lang="es-ES" sz="4200" b="1" dirty="0"/>
            </a:br>
            <a:br>
              <a:rPr lang="en-US" sz="4200" b="1" dirty="0"/>
            </a:br>
            <a:r>
              <a:rPr lang="es-ES" sz="2400" b="1" dirty="0"/>
              <a:t>Presentación en la cumbre de datos de la Red Nacional de Derechos de las Personas con Discapacidad  </a:t>
            </a:r>
            <a:br>
              <a:rPr lang="es-ES" sz="2400" b="1" dirty="0"/>
            </a:br>
            <a:r>
              <a:rPr lang="es-ES" sz="2400" b="1" dirty="0"/>
              <a:t>14 de septiembre de 2021</a:t>
            </a:r>
            <a:endParaRPr lang="en-US" sz="2400" b="1" dirty="0"/>
          </a:p>
        </p:txBody>
      </p:sp>
      <p:sp>
        <p:nvSpPr>
          <p:cNvPr id="3" name="Subtitle 2">
            <a:extLst>
              <a:ext uri="{FF2B5EF4-FFF2-40B4-BE49-F238E27FC236}">
                <a16:creationId xmlns:a16="http://schemas.microsoft.com/office/drawing/2014/main" id="{1C73BF3C-70B3-467A-8108-82282C1BD45C}"/>
              </a:ext>
            </a:extLst>
          </p:cNvPr>
          <p:cNvSpPr>
            <a:spLocks noGrp="1"/>
          </p:cNvSpPr>
          <p:nvPr>
            <p:ph type="subTitle" idx="1"/>
          </p:nvPr>
        </p:nvSpPr>
        <p:spPr>
          <a:xfrm>
            <a:off x="1524000" y="4663440"/>
            <a:ext cx="9144000" cy="1487978"/>
          </a:xfrm>
        </p:spPr>
        <p:txBody>
          <a:bodyPr>
            <a:normAutofit fontScale="92500" lnSpcReduction="10000"/>
          </a:bodyPr>
          <a:lstStyle/>
          <a:p>
            <a:r>
              <a:rPr lang="en-US" dirty="0"/>
              <a:t>Dra. Lisa Schur</a:t>
            </a:r>
          </a:p>
          <a:p>
            <a:r>
              <a:rPr lang="en-US" dirty="0"/>
              <a:t>Dr. Douglas Kruse </a:t>
            </a:r>
          </a:p>
          <a:p>
            <a:r>
              <a:rPr lang="es-ES" dirty="0"/>
              <a:t>Co-Directores, Programa de Investigación de Discapacidad, Universidad de Rutgers</a:t>
            </a:r>
            <a:endParaRPr lang="en-US" dirty="0"/>
          </a:p>
        </p:txBody>
      </p:sp>
      <p:pic>
        <p:nvPicPr>
          <p:cNvPr id="7" name="Picture 6" descr="Rutgers School of Management and Labor Relations logo">
            <a:extLst>
              <a:ext uri="{FF2B5EF4-FFF2-40B4-BE49-F238E27FC236}">
                <a16:creationId xmlns:a16="http://schemas.microsoft.com/office/drawing/2014/main" id="{5433E56D-02E4-4D6B-B0D5-0254F271C2BE}"/>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7972425" y="168276"/>
            <a:ext cx="4124325" cy="1538046"/>
          </a:xfrm>
          <a:prstGeom prst="rect">
            <a:avLst/>
          </a:prstGeom>
        </p:spPr>
      </p:pic>
      <p:pic>
        <p:nvPicPr>
          <p:cNvPr id="6" name="Picture 5" descr="Election Assistance Commission of the United States logo">
            <a:extLst>
              <a:ext uri="{FF2B5EF4-FFF2-40B4-BE49-F238E27FC236}">
                <a16:creationId xmlns:a16="http://schemas.microsoft.com/office/drawing/2014/main" id="{B8B25009-90F9-48D2-A408-726A33B6D3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1586053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7C1A7DD5-0217-4541-8BA7-D1A0F27201A5}"/>
              </a:ext>
            </a:extLst>
          </p:cNvPr>
          <p:cNvSpPr>
            <a:spLocks noGrp="1"/>
          </p:cNvSpPr>
          <p:nvPr>
            <p:ph type="title"/>
          </p:nvPr>
        </p:nvSpPr>
        <p:spPr>
          <a:xfrm>
            <a:off x="655320" y="500099"/>
            <a:ext cx="10515600" cy="1325563"/>
          </a:xfrm>
        </p:spPr>
        <p:txBody>
          <a:bodyPr>
            <a:normAutofit/>
          </a:bodyPr>
          <a:lstStyle/>
          <a:p>
            <a:pPr algn="ctr"/>
            <a:r>
              <a:rPr lang="en-US" sz="3200" b="1" dirty="0" err="1">
                <a:latin typeface="+mn-lt"/>
              </a:rPr>
              <a:t>Desglose</a:t>
            </a:r>
            <a:r>
              <a:rPr lang="en-US" sz="3200" b="1" dirty="0">
                <a:latin typeface="+mn-lt"/>
              </a:rPr>
              <a:t> por </a:t>
            </a:r>
            <a:r>
              <a:rPr lang="en-US" sz="3200" b="1" dirty="0" err="1">
                <a:latin typeface="+mn-lt"/>
              </a:rPr>
              <a:t>factores</a:t>
            </a:r>
            <a:r>
              <a:rPr lang="en-US" sz="3200" b="1" dirty="0">
                <a:latin typeface="+mn-lt"/>
              </a:rPr>
              <a:t> </a:t>
            </a:r>
            <a:r>
              <a:rPr lang="en-US" sz="3200" b="1" dirty="0" err="1">
                <a:latin typeface="+mn-lt"/>
              </a:rPr>
              <a:t>demográficos</a:t>
            </a:r>
            <a:endParaRPr lang="en-US" sz="3200" b="1" dirty="0">
              <a:latin typeface="+mn-lt"/>
            </a:endParaRPr>
          </a:p>
        </p:txBody>
      </p:sp>
      <p:sp>
        <p:nvSpPr>
          <p:cNvPr id="6" name="Content Placeholder 2">
            <a:extLst>
              <a:ext uri="{FF2B5EF4-FFF2-40B4-BE49-F238E27FC236}">
                <a16:creationId xmlns:a16="http://schemas.microsoft.com/office/drawing/2014/main" id="{F49E10C2-2A73-4D9E-8F96-356BD086DB9F}"/>
              </a:ext>
            </a:extLst>
          </p:cNvPr>
          <p:cNvSpPr txBox="1">
            <a:spLocks/>
          </p:cNvSpPr>
          <p:nvPr/>
        </p:nvSpPr>
        <p:spPr>
          <a:xfrm>
            <a:off x="838200" y="1825662"/>
            <a:ext cx="10515600" cy="4351301"/>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s-ES" dirty="0"/>
              <a:t>El aumento de la participación entre las personas con discapacidad se produjo en las principales categorías demográficas:</a:t>
            </a:r>
            <a:r>
              <a:rPr lang="en-US" dirty="0"/>
              <a:t>  </a:t>
            </a:r>
          </a:p>
          <a:p>
            <a:pPr marL="741363"/>
            <a:r>
              <a:rPr lang="en-US" dirty="0" err="1"/>
              <a:t>Mujeres</a:t>
            </a:r>
            <a:r>
              <a:rPr lang="en-US" dirty="0"/>
              <a:t> y hombres</a:t>
            </a:r>
          </a:p>
          <a:p>
            <a:pPr marL="741363"/>
            <a:r>
              <a:rPr lang="es-ES" dirty="0"/>
              <a:t>Negros, hispanos/latinos, blancos no hispanos/latinos y otros</a:t>
            </a:r>
            <a:endParaRPr lang="en-US" dirty="0"/>
          </a:p>
          <a:p>
            <a:pPr marL="741363"/>
            <a:r>
              <a:rPr lang="en-US" dirty="0" err="1"/>
              <a:t>Grupos</a:t>
            </a:r>
            <a:r>
              <a:rPr lang="en-US" dirty="0"/>
              <a:t> de </a:t>
            </a:r>
            <a:r>
              <a:rPr lang="en-US" dirty="0" err="1"/>
              <a:t>edad</a:t>
            </a:r>
            <a:r>
              <a:rPr lang="en-US" dirty="0"/>
              <a:t>: 18-34, 35-49, 50-64, 65+</a:t>
            </a:r>
          </a:p>
          <a:p>
            <a:pPr marL="741363"/>
            <a:r>
              <a:rPr lang="es-ES" dirty="0"/>
              <a:t>Región: Noreste, Medio Oeste, Sur, Oeste</a:t>
            </a:r>
            <a:endParaRPr lang="en-US" dirty="0"/>
          </a:p>
          <a:p>
            <a:pPr marL="0" indent="0">
              <a:buFont typeface="Arial" panose="020B0604020202020204" pitchFamily="34" charset="0"/>
              <a:buNone/>
            </a:pPr>
            <a:r>
              <a:rPr lang="es-ES" dirty="0"/>
              <a:t>Al igual que en elecciones anteriores, no hubo brecha de participación entre las personas empleadas con y sin discapacidad</a:t>
            </a:r>
            <a:endParaRPr lang="en-US" dirty="0"/>
          </a:p>
          <a:p>
            <a:pPr marL="512763" indent="0">
              <a:buNone/>
            </a:pPr>
            <a:r>
              <a:rPr lang="en-US" dirty="0"/>
              <a:t>=&gt; </a:t>
            </a:r>
            <a:r>
              <a:rPr lang="es-ES" dirty="0"/>
              <a:t>El empleo parece desempeñar un papel muy positivo en la inclusión política, así como en la inclusión económica de las personas con discapacidad.</a:t>
            </a:r>
            <a:endParaRPr lang="en-US" dirty="0"/>
          </a:p>
          <a:p>
            <a:pPr marL="0" indent="0">
              <a:buFont typeface="Arial" panose="020B0604020202020204" pitchFamily="34" charset="0"/>
              <a:buNone/>
            </a:pPr>
            <a:endParaRPr lang="en-US" dirty="0"/>
          </a:p>
          <a:p>
            <a:endParaRPr lang="en-US" dirty="0"/>
          </a:p>
          <a:p>
            <a:endParaRPr lang="en-US"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E8621CB9-71DE-49E3-A129-388970B42A22}"/>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1952352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31B5136D-7B08-4DC2-A15E-F8318E0922C9}"/>
              </a:ext>
            </a:extLst>
          </p:cNvPr>
          <p:cNvSpPr>
            <a:spLocks noGrp="1"/>
          </p:cNvSpPr>
          <p:nvPr>
            <p:ph type="title"/>
          </p:nvPr>
        </p:nvSpPr>
        <p:spPr>
          <a:xfrm>
            <a:off x="838200" y="365125"/>
            <a:ext cx="10515600" cy="1325563"/>
          </a:xfrm>
        </p:spPr>
        <p:txBody>
          <a:bodyPr>
            <a:normAutofit/>
          </a:bodyPr>
          <a:lstStyle/>
          <a:p>
            <a:pPr algn="ctr"/>
            <a:r>
              <a:rPr lang="en-US" sz="3200" b="1" dirty="0" err="1">
                <a:latin typeface="+mn-lt"/>
              </a:rPr>
              <a:t>Inscripción</a:t>
            </a:r>
            <a:r>
              <a:rPr lang="en-US" sz="3200" b="1" dirty="0">
                <a:latin typeface="+mn-lt"/>
              </a:rPr>
              <a:t> de </a:t>
            </a:r>
            <a:r>
              <a:rPr lang="en-US" sz="3200" b="1" dirty="0" err="1">
                <a:latin typeface="+mn-lt"/>
              </a:rPr>
              <a:t>votantes</a:t>
            </a:r>
            <a:endParaRPr lang="en-US" sz="3200" b="1" dirty="0">
              <a:latin typeface="+mn-lt"/>
            </a:endParaRPr>
          </a:p>
        </p:txBody>
      </p:sp>
      <p:sp>
        <p:nvSpPr>
          <p:cNvPr id="8" name="Content Placeholder 2">
            <a:extLst>
              <a:ext uri="{FF2B5EF4-FFF2-40B4-BE49-F238E27FC236}">
                <a16:creationId xmlns:a16="http://schemas.microsoft.com/office/drawing/2014/main" id="{07FF7429-5D76-4BCC-8412-0313FE8EFBF8}"/>
              </a:ext>
            </a:extLst>
          </p:cNvPr>
          <p:cNvSpPr>
            <a:spLocks noGrp="1"/>
          </p:cNvSpPr>
          <p:nvPr>
            <p:ph idx="1"/>
          </p:nvPr>
        </p:nvSpPr>
        <p:spPr>
          <a:xfrm>
            <a:off x="838200" y="1483112"/>
            <a:ext cx="10515600" cy="4777931"/>
          </a:xfrm>
        </p:spPr>
        <p:txBody>
          <a:bodyPr>
            <a:normAutofit fontScale="92500" lnSpcReduction="20000"/>
          </a:bodyPr>
          <a:lstStyle/>
          <a:p>
            <a:r>
              <a:rPr lang="es-ES" sz="2600" dirty="0"/>
              <a:t>Los ciudadanos con discapacidad elegibles en 2020 tenían 3 puntos menos de probabilidades de inscribirse para votar que aquellos sin discapacidad (70%  comparado con 73%)</a:t>
            </a:r>
            <a:endParaRPr lang="en-US" sz="2600" dirty="0"/>
          </a:p>
          <a:p>
            <a:r>
              <a:rPr lang="es-ES" sz="2600" dirty="0"/>
              <a:t>Entre los que estaban inscritos, las personas con  discapacidad tenían 4 puntos menos de probabilidades de votar (88% en comparación con 92%)</a:t>
            </a:r>
            <a:endParaRPr lang="en-US" sz="2600" dirty="0"/>
          </a:p>
          <a:p>
            <a:pPr marL="512763" indent="0">
              <a:buNone/>
            </a:pPr>
            <a:r>
              <a:rPr lang="en-US" sz="2600" dirty="0"/>
              <a:t>=&gt; </a:t>
            </a:r>
            <a:r>
              <a:rPr lang="es-ES" sz="2600" dirty="0"/>
              <a:t>Por lo tanto, la brecha general de participación por discapacidad se debe tanto a una menor inscripción como a una menor participación entre los inscritos para votar.</a:t>
            </a:r>
            <a:endParaRPr lang="en-US" sz="2600" dirty="0"/>
          </a:p>
          <a:p>
            <a:r>
              <a:rPr lang="es-ES" sz="2600" dirty="0"/>
              <a:t>Las personas con discapacidad inscritas eran más propensas que aquellas sin discapacidad de inscribirse en un ayuntamiento u oficina electoral, y menos propensas a inscribirse en un departamento de vehículos de motor.</a:t>
            </a:r>
            <a:endParaRPr lang="en-US" sz="2600" dirty="0"/>
          </a:p>
          <a:p>
            <a:r>
              <a:rPr lang="es-ES" sz="2600" dirty="0"/>
              <a:t>Cuando se les preguntó por qué no se inscribieron, las personas con discapacidad no inscritas tenían más probabilidades de dar "enfermedad o discapacidad permanente" como razón, y menos probabilidades que las personas sin discapacidad de decir que no estaban interesadas en las elecciones o que no cumplían con los plazos de inscripción.</a:t>
            </a:r>
            <a:endParaRPr lang="en-US" sz="2600" dirty="0"/>
          </a:p>
          <a:p>
            <a:pPr marL="0" indent="0">
              <a:buNone/>
            </a:pPr>
            <a:endParaRPr lang="en-US"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FF4755D6-71C4-4485-ADC1-18A2DA279CE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13599623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853AE6E-D245-4B9E-A044-9450DCE36F36}"/>
              </a:ext>
            </a:extLst>
          </p:cNvPr>
          <p:cNvSpPr>
            <a:spLocks noGrp="1"/>
          </p:cNvSpPr>
          <p:nvPr>
            <p:ph type="title"/>
          </p:nvPr>
        </p:nvSpPr>
        <p:spPr>
          <a:xfrm>
            <a:off x="838200" y="681037"/>
            <a:ext cx="10515600" cy="1009651"/>
          </a:xfrm>
        </p:spPr>
        <p:txBody>
          <a:bodyPr>
            <a:normAutofit/>
          </a:bodyPr>
          <a:lstStyle/>
          <a:p>
            <a:pPr algn="ctr"/>
            <a:r>
              <a:rPr lang="en-US" sz="3200" b="1" dirty="0" err="1">
                <a:latin typeface="+mn-lt"/>
              </a:rPr>
              <a:t>Razones</a:t>
            </a:r>
            <a:r>
              <a:rPr lang="en-US" sz="3200" b="1" dirty="0">
                <a:latin typeface="+mn-lt"/>
              </a:rPr>
              <a:t> para no </a:t>
            </a:r>
            <a:r>
              <a:rPr lang="en-US" sz="3200" b="1" dirty="0" err="1">
                <a:latin typeface="+mn-lt"/>
              </a:rPr>
              <a:t>votar</a:t>
            </a:r>
            <a:endParaRPr lang="en-US" sz="3200" b="1" dirty="0">
              <a:latin typeface="+mn-lt"/>
            </a:endParaRPr>
          </a:p>
        </p:txBody>
      </p:sp>
      <p:sp>
        <p:nvSpPr>
          <p:cNvPr id="8" name="Content Placeholder 2">
            <a:extLst>
              <a:ext uri="{FF2B5EF4-FFF2-40B4-BE49-F238E27FC236}">
                <a16:creationId xmlns:a16="http://schemas.microsoft.com/office/drawing/2014/main" id="{66B100ED-815C-4A34-8BAB-4DBE70348B02}"/>
              </a:ext>
            </a:extLst>
          </p:cNvPr>
          <p:cNvSpPr>
            <a:spLocks noGrp="1"/>
          </p:cNvSpPr>
          <p:nvPr>
            <p:ph idx="1"/>
          </p:nvPr>
        </p:nvSpPr>
        <p:spPr>
          <a:xfrm>
            <a:off x="838200" y="1690688"/>
            <a:ext cx="10515600" cy="4486275"/>
          </a:xfrm>
        </p:spPr>
        <p:txBody>
          <a:bodyPr>
            <a:normAutofit/>
          </a:bodyPr>
          <a:lstStyle/>
          <a:p>
            <a:pPr marL="0" indent="0">
              <a:buNone/>
            </a:pPr>
            <a:r>
              <a:rPr lang="es-ES" sz="2600" dirty="0"/>
              <a:t>Entre los que estaban inscritos pero no votaron:</a:t>
            </a:r>
            <a:endParaRPr lang="en-US" sz="2600" dirty="0"/>
          </a:p>
          <a:p>
            <a:r>
              <a:rPr lang="es-ES" sz="2600" dirty="0"/>
              <a:t>Poco más de un tercio (37%) de las personas con discapacidad dijeron que no votaron debido a "enfermedad o discapacidad (propia o familiar)"</a:t>
            </a:r>
            <a:endParaRPr lang="en-US" sz="2600" dirty="0"/>
          </a:p>
          <a:p>
            <a:r>
              <a:rPr lang="es-ES" sz="2600" dirty="0"/>
              <a:t>Eran menos propensos que los no votantes sin discapacidad a decir que no estaban interesados (13% comparado con el 19%), no les gustaban los candidatos o los temas de campaña (11% a 16%), o estaban demasiado ocupados (4% a 16%)</a:t>
            </a:r>
            <a:endParaRPr lang="en-US" sz="2600" dirty="0"/>
          </a:p>
          <a:p>
            <a:r>
              <a:rPr lang="es-ES" sz="2600" dirty="0"/>
              <a:t>El porcentaje que dijo que no votó debido a las preocupaciones sobre la pandemia del coronavirus fue similar entre las personas con y sin discapacidad (5% comparado con el 4%)</a:t>
            </a:r>
            <a:endParaRPr lang="en-US" sz="2600"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AD0DBAA1-2D79-4B59-859E-749135F4CAC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2186867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B5A965-1716-4104-946A-751EC084EF4D}"/>
              </a:ext>
            </a:extLst>
          </p:cNvPr>
          <p:cNvSpPr>
            <a:spLocks noGrp="1"/>
          </p:cNvSpPr>
          <p:nvPr>
            <p:ph type="title"/>
          </p:nvPr>
        </p:nvSpPr>
        <p:spPr>
          <a:xfrm>
            <a:off x="838200" y="767461"/>
            <a:ext cx="10515600" cy="1325563"/>
          </a:xfrm>
        </p:spPr>
        <p:txBody>
          <a:bodyPr>
            <a:normAutofit/>
          </a:bodyPr>
          <a:lstStyle/>
          <a:p>
            <a:pPr algn="ctr"/>
            <a:r>
              <a:rPr lang="es-ES" sz="2800" b="1" dirty="0">
                <a:latin typeface="+mn-lt"/>
              </a:rPr>
              <a:t>Cambios en las reglas estatales sobre el acceso al voto por correo</a:t>
            </a:r>
            <a:endParaRPr lang="en-US" sz="2800" b="1" dirty="0">
              <a:latin typeface="+mn-lt"/>
            </a:endParaRPr>
          </a:p>
        </p:txBody>
      </p:sp>
      <p:sp>
        <p:nvSpPr>
          <p:cNvPr id="5" name="TextBox 4">
            <a:extLst>
              <a:ext uri="{FF2B5EF4-FFF2-40B4-BE49-F238E27FC236}">
                <a16:creationId xmlns:a16="http://schemas.microsoft.com/office/drawing/2014/main" id="{A009CBD9-95EE-4AB2-B8CA-809B1DCB87AB}"/>
              </a:ext>
            </a:extLst>
          </p:cNvPr>
          <p:cNvSpPr txBox="1"/>
          <p:nvPr/>
        </p:nvSpPr>
        <p:spPr>
          <a:xfrm>
            <a:off x="838200" y="1756854"/>
            <a:ext cx="10273284" cy="5262979"/>
          </a:xfrm>
          <a:prstGeom prst="rect">
            <a:avLst/>
          </a:prstGeom>
          <a:noFill/>
        </p:spPr>
        <p:txBody>
          <a:bodyPr wrap="square" rtlCol="0">
            <a:spAutoFit/>
          </a:bodyPr>
          <a:lstStyle/>
          <a:p>
            <a:r>
              <a:rPr lang="es-ES" sz="2400" dirty="0"/>
              <a:t>El aumento en la participación electoral parece ser mayor en los estados que facilitaron el voto por correo, aunque las diferencias no fueron lo suficientemente fuertes como para estar fuera del margen de error.</a:t>
            </a:r>
            <a:endParaRPr lang="en-US" sz="2400" dirty="0"/>
          </a:p>
          <a:p>
            <a:r>
              <a:rPr lang="en-US" sz="2400" dirty="0"/>
              <a:t>				</a:t>
            </a:r>
            <a:r>
              <a:rPr lang="es-ES" sz="2400" b="1" dirty="0"/>
              <a:t>Aumento de la participación de 2016 a 2020</a:t>
            </a:r>
            <a:endParaRPr lang="en-US" sz="2400" b="1" dirty="0"/>
          </a:p>
          <a:p>
            <a:r>
              <a:rPr lang="en-US" sz="2400" dirty="0"/>
              <a:t>				       </a:t>
            </a:r>
            <a:r>
              <a:rPr lang="en-US" sz="2400" dirty="0" err="1"/>
              <a:t>Disacapacidad</a:t>
            </a:r>
            <a:r>
              <a:rPr lang="en-US" sz="2400" dirty="0"/>
              <a:t>	Sin </a:t>
            </a:r>
            <a:r>
              <a:rPr lang="en-US" sz="2400" dirty="0" err="1"/>
              <a:t>discapacidad</a:t>
            </a:r>
            <a:endParaRPr lang="en-US" sz="2400" dirty="0"/>
          </a:p>
          <a:p>
            <a:r>
              <a:rPr lang="en-US" sz="2400" dirty="0"/>
              <a:t>Sin </a:t>
            </a:r>
            <a:r>
              <a:rPr lang="en-US" sz="2400" dirty="0" err="1"/>
              <a:t>cambios</a:t>
            </a:r>
            <a:r>
              <a:rPr lang="en-US" sz="2400" dirty="0"/>
              <a:t> </a:t>
            </a:r>
            <a:r>
              <a:rPr lang="en-US" sz="2400" dirty="0" err="1"/>
              <a:t>en</a:t>
            </a:r>
            <a:r>
              <a:rPr lang="en-US" sz="2400" dirty="0"/>
              <a:t> el </a:t>
            </a:r>
            <a:r>
              <a:rPr lang="en-US" sz="2400" dirty="0" err="1"/>
              <a:t>acceso</a:t>
            </a:r>
            <a:r>
              <a:rPr lang="en-US" sz="2400" dirty="0"/>
              <a:t> al</a:t>
            </a:r>
          </a:p>
          <a:p>
            <a:r>
              <a:rPr lang="en-US" sz="2400" dirty="0" err="1"/>
              <a:t>voto</a:t>
            </a:r>
            <a:r>
              <a:rPr lang="en-US" sz="2400" dirty="0"/>
              <a:t> por </a:t>
            </a:r>
            <a:r>
              <a:rPr lang="en-US" sz="2400" dirty="0" err="1"/>
              <a:t>correo</a:t>
            </a:r>
            <a:r>
              <a:rPr lang="en-US" sz="2400" dirty="0"/>
              <a:t> (27 </a:t>
            </a:r>
            <a:r>
              <a:rPr lang="en-US" sz="2400" dirty="0" err="1"/>
              <a:t>estados</a:t>
            </a:r>
            <a:r>
              <a:rPr lang="en-US" sz="2400" dirty="0"/>
              <a:t>)		4.9%		      5.0%</a:t>
            </a:r>
          </a:p>
          <a:p>
            <a:r>
              <a:rPr lang="en-US" sz="2400" dirty="0"/>
              <a:t>Más </a:t>
            </a:r>
            <a:r>
              <a:rPr lang="en-US" sz="2400" dirty="0" err="1"/>
              <a:t>fácil</a:t>
            </a:r>
            <a:r>
              <a:rPr lang="en-US" sz="2400" dirty="0"/>
              <a:t> </a:t>
            </a:r>
            <a:r>
              <a:rPr lang="en-US" sz="2400" dirty="0" err="1"/>
              <a:t>solicitar</a:t>
            </a:r>
            <a:r>
              <a:rPr lang="en-US" sz="2400" dirty="0"/>
              <a:t> el </a:t>
            </a:r>
            <a:r>
              <a:rPr lang="en-US" sz="2400" dirty="0" err="1"/>
              <a:t>voto</a:t>
            </a:r>
            <a:r>
              <a:rPr lang="en-US" sz="2400" dirty="0"/>
              <a:t> </a:t>
            </a:r>
          </a:p>
          <a:p>
            <a:r>
              <a:rPr lang="en-US" sz="2400" dirty="0"/>
              <a:t>por </a:t>
            </a:r>
            <a:r>
              <a:rPr lang="en-US" sz="2400" dirty="0" err="1"/>
              <a:t>correo</a:t>
            </a:r>
            <a:r>
              <a:rPr lang="en-US" sz="2400" dirty="0"/>
              <a:t> </a:t>
            </a:r>
            <a:r>
              <a:rPr lang="en-US" sz="2400" dirty="0" err="1"/>
              <a:t>en</a:t>
            </a:r>
            <a:r>
              <a:rPr lang="en-US" sz="2400" dirty="0"/>
              <a:t> 2020 </a:t>
            </a:r>
          </a:p>
          <a:p>
            <a:r>
              <a:rPr lang="en-US" sz="2400" dirty="0"/>
              <a:t>que </a:t>
            </a:r>
            <a:r>
              <a:rPr lang="en-US" sz="2400" dirty="0" err="1"/>
              <a:t>en</a:t>
            </a:r>
            <a:r>
              <a:rPr lang="en-US" sz="2400" dirty="0"/>
              <a:t> 2016 (16 </a:t>
            </a:r>
            <a:r>
              <a:rPr lang="en-US" sz="2400" dirty="0" err="1"/>
              <a:t>estados</a:t>
            </a:r>
            <a:r>
              <a:rPr lang="en-US" sz="2400" dirty="0"/>
              <a:t>)		7.0%		      4.0%</a:t>
            </a:r>
          </a:p>
          <a:p>
            <a:r>
              <a:rPr lang="en-US" sz="2400" dirty="0" err="1"/>
              <a:t>Todos</a:t>
            </a:r>
            <a:r>
              <a:rPr lang="en-US" sz="2400" dirty="0"/>
              <a:t> los </a:t>
            </a:r>
            <a:r>
              <a:rPr lang="en-US" sz="2400" dirty="0" err="1"/>
              <a:t>votantes</a:t>
            </a:r>
            <a:r>
              <a:rPr lang="en-US" sz="2400" dirty="0"/>
              <a:t> </a:t>
            </a:r>
            <a:r>
              <a:rPr lang="en-US" sz="2400" dirty="0" err="1"/>
              <a:t>enviaron</a:t>
            </a:r>
            <a:r>
              <a:rPr lang="en-US" sz="2400" dirty="0"/>
              <a:t> </a:t>
            </a:r>
            <a:r>
              <a:rPr lang="en-US" sz="2400" dirty="0" err="1"/>
              <a:t>votos</a:t>
            </a:r>
            <a:r>
              <a:rPr lang="en-US" sz="2400" dirty="0"/>
              <a:t> </a:t>
            </a:r>
          </a:p>
          <a:p>
            <a:r>
              <a:rPr lang="en-US" sz="2400" dirty="0" err="1"/>
              <a:t>en</a:t>
            </a:r>
            <a:r>
              <a:rPr lang="en-US" sz="2400" dirty="0"/>
              <a:t> 2020, </a:t>
            </a:r>
            <a:r>
              <a:rPr lang="en-US" sz="2400" dirty="0" err="1"/>
              <a:t>pero</a:t>
            </a:r>
            <a:r>
              <a:rPr lang="en-US" sz="2400" dirty="0"/>
              <a:t> no </a:t>
            </a:r>
            <a:r>
              <a:rPr lang="en-US" sz="2400" dirty="0" err="1"/>
              <a:t>en</a:t>
            </a:r>
            <a:r>
              <a:rPr lang="en-US" sz="2400" dirty="0"/>
              <a:t> 2016 </a:t>
            </a:r>
          </a:p>
          <a:p>
            <a:r>
              <a:rPr lang="en-US" sz="2400" dirty="0"/>
              <a:t>(7 </a:t>
            </a:r>
            <a:r>
              <a:rPr lang="en-US" sz="2400" dirty="0" err="1"/>
              <a:t>estados</a:t>
            </a:r>
            <a:r>
              <a:rPr lang="en-US" sz="2400" dirty="0"/>
              <a:t> + DC)		              6.7%		      8.4%</a:t>
            </a:r>
          </a:p>
          <a:p>
            <a:r>
              <a:rPr lang="en-US" sz="2400" dirty="0"/>
              <a:t>    </a:t>
            </a:r>
          </a:p>
        </p:txBody>
      </p:sp>
      <p:pic>
        <p:nvPicPr>
          <p:cNvPr id="6" name="Picture 5">
            <a:extLst>
              <a:ext uri="{FF2B5EF4-FFF2-40B4-BE49-F238E27FC236}">
                <a16:creationId xmlns:a16="http://schemas.microsoft.com/office/drawing/2014/main" id="{AE9D3661-9B0A-EA45-987A-862D5F5FB439}"/>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7" name="Picture 6">
            <a:extLst>
              <a:ext uri="{FF2B5EF4-FFF2-40B4-BE49-F238E27FC236}">
                <a16:creationId xmlns:a16="http://schemas.microsoft.com/office/drawing/2014/main" id="{1B7363CE-0C99-404E-BBDD-3F93B7FF622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9674188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21E7-AE93-46C2-BDC8-F98E30D092A2}"/>
              </a:ext>
            </a:extLst>
          </p:cNvPr>
          <p:cNvSpPr>
            <a:spLocks noGrp="1"/>
          </p:cNvSpPr>
          <p:nvPr>
            <p:ph type="title"/>
          </p:nvPr>
        </p:nvSpPr>
        <p:spPr>
          <a:xfrm>
            <a:off x="838200" y="777240"/>
            <a:ext cx="10515600" cy="749808"/>
          </a:xfrm>
        </p:spPr>
        <p:txBody>
          <a:bodyPr anchor="t">
            <a:normAutofit/>
          </a:bodyPr>
          <a:lstStyle/>
          <a:p>
            <a:pPr algn="ctr"/>
            <a:r>
              <a:rPr lang="es-ES" sz="3200" b="1" dirty="0">
                <a:latin typeface="+mn-lt"/>
              </a:rPr>
              <a:t>Conclusiones clave (1 de 3)</a:t>
            </a:r>
            <a:endParaRPr lang="en-US" sz="3200" b="1" dirty="0">
              <a:latin typeface="+mn-lt"/>
            </a:endParaRP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219075" y="1527048"/>
            <a:ext cx="11753850" cy="4956339"/>
          </a:xfrm>
        </p:spPr>
        <p:txBody>
          <a:bodyPr>
            <a:noAutofit/>
          </a:bodyPr>
          <a:lstStyle/>
          <a:p>
            <a:pPr marL="690563" indent="-457200">
              <a:tabLst>
                <a:tab pos="517525" algn="l"/>
              </a:tabLst>
            </a:pPr>
            <a:r>
              <a:rPr lang="es-ES" sz="2600" dirty="0">
                <a:ea typeface="Times New Roman" panose="02020603050405020304" pitchFamily="18" charset="0"/>
              </a:rPr>
              <a:t>La participación electoral aumentó en 2020 entre las personas con discapacidad</a:t>
            </a:r>
            <a:endParaRPr lang="en-US" sz="2600" dirty="0">
              <a:ea typeface="Times New Roman" panose="02020603050405020304" pitchFamily="18" charset="0"/>
            </a:endParaRPr>
          </a:p>
          <a:p>
            <a:pPr marL="1371600" indent="-457200">
              <a:buFont typeface="Symbol" panose="05050102010706020507" pitchFamily="18" charset="2"/>
              <a:buChar char="Þ"/>
              <a:tabLst>
                <a:tab pos="517525" algn="l"/>
              </a:tabLst>
            </a:pPr>
            <a:r>
              <a:rPr lang="es-ES" sz="2600" dirty="0">
                <a:ea typeface="Times New Roman" panose="02020603050405020304" pitchFamily="18" charset="0"/>
              </a:rPr>
              <a:t>A pesar de las barreras que a menudo enfrentan, las personas con discapacidad están tan interesadas en las elecciones como las personas sin discapacidad, y salen a votar cuando están motivadas.</a:t>
            </a:r>
            <a:endParaRPr lang="en-US" sz="2600" dirty="0">
              <a:ea typeface="Times New Roman" panose="02020603050405020304" pitchFamily="18" charset="0"/>
            </a:endParaRPr>
          </a:p>
          <a:p>
            <a:pPr marL="690563" indent="-457200">
              <a:tabLst>
                <a:tab pos="517525" algn="l"/>
              </a:tabLst>
            </a:pPr>
            <a:r>
              <a:rPr lang="es-ES" sz="2600" dirty="0">
                <a:ea typeface="Times New Roman" panose="02020603050405020304" pitchFamily="18" charset="0"/>
              </a:rPr>
              <a:t>Sin embargo, en 2020 se mantuvo una brecha de participación entre las personas con y sin discapacidad.</a:t>
            </a:r>
            <a:endParaRPr lang="en-US" sz="2600" dirty="0">
              <a:ea typeface="Times New Roman" panose="02020603050405020304" pitchFamily="18" charset="0"/>
            </a:endParaRPr>
          </a:p>
          <a:p>
            <a:pPr marL="690563" indent="-457200">
              <a:tabLst>
                <a:tab pos="517525" algn="l"/>
              </a:tabLst>
            </a:pPr>
            <a:r>
              <a:rPr lang="es-ES" sz="2600" dirty="0">
                <a:ea typeface="Times New Roman" panose="02020603050405020304" pitchFamily="18" charset="0"/>
              </a:rPr>
              <a:t>Combinado con los resultados sobre las dificultades de votación de la encuesta postelectoral de EAC/Rutgers, se estima que 1.95 millones de votantes con discapacidad encontraron algún tipo de dificultad para votar en las elecciones generales de 2020.</a:t>
            </a:r>
            <a:endParaRPr lang="en-US" sz="2600" dirty="0">
              <a:ea typeface="Times New Roman" panose="02020603050405020304" pitchFamily="18" charset="0"/>
            </a:endParaRP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D125A8D3-2572-4783-B615-8D1B6E00D19F}"/>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60980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E3C2FA6B-A906-3849-A97E-E6AD6BD96C6C}"/>
              </a:ext>
            </a:extLst>
          </p:cNvPr>
          <p:cNvSpPr>
            <a:spLocks noGrp="1"/>
          </p:cNvSpPr>
          <p:nvPr>
            <p:ph type="title"/>
          </p:nvPr>
        </p:nvSpPr>
        <p:spPr>
          <a:xfrm>
            <a:off x="838200" y="777240"/>
            <a:ext cx="10515600" cy="749808"/>
          </a:xfrm>
        </p:spPr>
        <p:txBody>
          <a:bodyPr anchor="t">
            <a:normAutofit/>
          </a:bodyPr>
          <a:lstStyle/>
          <a:p>
            <a:pPr algn="ctr"/>
            <a:r>
              <a:rPr lang="es-ES" sz="3200" b="1" dirty="0">
                <a:latin typeface="+mn-lt"/>
              </a:rPr>
              <a:t>Conclusiones clave (2 de 3)</a:t>
            </a:r>
            <a:endParaRPr lang="en-US" sz="3200" b="1" dirty="0">
              <a:latin typeface="+mn-lt"/>
            </a:endParaRP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219075" y="1427326"/>
            <a:ext cx="11753850" cy="5108611"/>
          </a:xfrm>
        </p:spPr>
        <p:txBody>
          <a:bodyPr>
            <a:noAutofit/>
          </a:bodyPr>
          <a:lstStyle/>
          <a:p>
            <a:pPr marL="690563" indent="-457200">
              <a:tabLst>
                <a:tab pos="517525" algn="l"/>
              </a:tabLst>
            </a:pPr>
            <a:r>
              <a:rPr lang="es-ES" sz="2600" dirty="0">
                <a:ea typeface="Times New Roman" panose="02020603050405020304" pitchFamily="18" charset="0"/>
              </a:rPr>
              <a:t>Las personas con discapacidad son más propensas que las personas sin discapacidad a usar el voto por correo, mientras que el aumento en los votos por correo durante la pandemia fue similar entre los votantes con y sin discapacidad.</a:t>
            </a:r>
            <a:endParaRPr lang="en-US" sz="2600" dirty="0">
              <a:ea typeface="Times New Roman" panose="02020603050405020304" pitchFamily="18" charset="0"/>
            </a:endParaRPr>
          </a:p>
          <a:p>
            <a:pPr marL="690563" indent="-457200">
              <a:tabLst>
                <a:tab pos="517525" algn="l"/>
              </a:tabLst>
            </a:pPr>
            <a:r>
              <a:rPr lang="es-ES" sz="2600" dirty="0">
                <a:ea typeface="Times New Roman" panose="02020603050405020304" pitchFamily="18" charset="0"/>
              </a:rPr>
              <a:t>Pero los votos por correo no son una panacea.  La gran variación en los tipos y la gravedad de la discapacidad significa que "talla única para todos" no funciona para muchas personas, y tener más opciones sobre cómo votar facilitará la participación de personas con discapacidad.</a:t>
            </a:r>
            <a:endParaRPr lang="en-US" sz="2600" dirty="0">
              <a:ea typeface="Times New Roman" panose="02020603050405020304" pitchFamily="18" charset="0"/>
            </a:endParaRPr>
          </a:p>
          <a:p>
            <a:pPr marL="690563" indent="-457200">
              <a:tabLst>
                <a:tab pos="517525" algn="l"/>
              </a:tabLst>
            </a:pPr>
            <a:r>
              <a:rPr lang="es-ES" sz="2600" dirty="0"/>
              <a:t>Investigaciones anteriores indican que los sistemas de votación inaccesibles pueden desalentar la participación, no solo al dificultar el voto, sino también mediante efectos psicológicos al enviar el mensaje de que las personas con </a:t>
            </a:r>
            <a:r>
              <a:rPr lang="es-ES" sz="2600" dirty="0">
                <a:ea typeface="Times New Roman" panose="02020603050405020304" pitchFamily="18" charset="0"/>
              </a:rPr>
              <a:t>discapacidad</a:t>
            </a:r>
            <a:r>
              <a:rPr lang="es-ES" sz="2600" dirty="0"/>
              <a:t> no son bienvenidas en la esfera política.</a:t>
            </a:r>
            <a:endParaRPr lang="en-US" sz="2600" dirty="0"/>
          </a:p>
          <a:p>
            <a:pPr marL="233363" indent="0">
              <a:buNone/>
              <a:tabLst>
                <a:tab pos="517525" algn="l"/>
              </a:tabLst>
            </a:pPr>
            <a:endParaRPr lang="en-US" dirty="0">
              <a:ea typeface="Times New Roman" panose="02020603050405020304" pitchFamily="18" charset="0"/>
            </a:endParaRPr>
          </a:p>
          <a:p>
            <a:pPr marL="690563" indent="-457200">
              <a:tabLst>
                <a:tab pos="517525" algn="l"/>
              </a:tabLst>
            </a:pPr>
            <a:endParaRPr lang="en-US" dirty="0">
              <a:ea typeface="Times New Roman" panose="02020603050405020304" pitchFamily="18" charset="0"/>
            </a:endParaRP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FA50A6F3-0C5B-4ED7-B6CB-08B758950B4C}"/>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31131193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AD4A3239-7A70-3941-A432-3052C38299FE}"/>
              </a:ext>
            </a:extLst>
          </p:cNvPr>
          <p:cNvSpPr>
            <a:spLocks noGrp="1"/>
          </p:cNvSpPr>
          <p:nvPr>
            <p:ph type="title"/>
          </p:nvPr>
        </p:nvSpPr>
        <p:spPr>
          <a:xfrm>
            <a:off x="838200" y="777240"/>
            <a:ext cx="10515600" cy="749808"/>
          </a:xfrm>
        </p:spPr>
        <p:txBody>
          <a:bodyPr anchor="t">
            <a:normAutofit/>
          </a:bodyPr>
          <a:lstStyle/>
          <a:p>
            <a:pPr algn="ctr"/>
            <a:r>
              <a:rPr lang="es-ES" sz="3200" b="1" dirty="0">
                <a:latin typeface="+mn-lt"/>
              </a:rPr>
              <a:t>Conclusiones clave (3 de 3)</a:t>
            </a:r>
            <a:endParaRPr lang="en-US" sz="3200" b="1" dirty="0">
              <a:latin typeface="+mn-lt"/>
            </a:endParaRP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219075" y="1691640"/>
            <a:ext cx="11753850" cy="4791747"/>
          </a:xfrm>
        </p:spPr>
        <p:txBody>
          <a:bodyPr>
            <a:noAutofit/>
          </a:bodyPr>
          <a:lstStyle/>
          <a:p>
            <a:pPr marL="690563" indent="-457200">
              <a:tabLst>
                <a:tab pos="517525" algn="l"/>
              </a:tabLst>
            </a:pPr>
            <a:r>
              <a:rPr lang="es-ES" sz="2600" dirty="0">
                <a:ea typeface="Times New Roman" panose="02020603050405020304" pitchFamily="18" charset="0"/>
              </a:rPr>
              <a:t>Es probable que la mejora de la accesibilidad desde 2012 haya ayudado a la participación entre las personas con discapacidad en 2020, lo que bien refleja los esfuerzos de los defensores y las organizaciones de la discapacidad, la EAC (por sus siglas en inglés), los funcionarios electorales y los responsables políticos.</a:t>
            </a:r>
            <a:r>
              <a:rPr lang="en-US" sz="2600" dirty="0"/>
              <a:t> </a:t>
            </a:r>
            <a:endParaRPr lang="en-US" sz="2600" dirty="0">
              <a:ea typeface="Times New Roman" panose="02020603050405020304" pitchFamily="18" charset="0"/>
            </a:endParaRPr>
          </a:p>
          <a:p>
            <a:pPr marL="690563" indent="-457200">
              <a:tabLst>
                <a:tab pos="517525" algn="l"/>
              </a:tabLst>
            </a:pPr>
            <a:r>
              <a:rPr lang="es-ES" sz="2600" dirty="0">
                <a:ea typeface="Times New Roman" panose="02020603050405020304" pitchFamily="18" charset="0"/>
              </a:rPr>
              <a:t>Es necesario seguir avanzando en la mejora de la accesibilidad y en garantizar que las personas con discapacidad puedan ejercer fácilmente su derecho al voto.</a:t>
            </a:r>
            <a:endParaRPr lang="en-US" sz="2600" dirty="0">
              <a:ea typeface="Times New Roman" panose="02020603050405020304" pitchFamily="18" charset="0"/>
            </a:endParaRPr>
          </a:p>
          <a:p>
            <a:pPr marL="233363" indent="0">
              <a:buNone/>
              <a:tabLst>
                <a:tab pos="517525" algn="l"/>
              </a:tabLst>
            </a:pPr>
            <a:endParaRPr lang="en-US" sz="2600" dirty="0">
              <a:ea typeface="Times New Roman" panose="02020603050405020304" pitchFamily="18" charset="0"/>
            </a:endParaRPr>
          </a:p>
          <a:p>
            <a:pPr marL="233363" indent="0">
              <a:buNone/>
              <a:tabLst>
                <a:tab pos="517525" algn="l"/>
              </a:tabLst>
            </a:pPr>
            <a:r>
              <a:rPr lang="es-ES" sz="2600" dirty="0">
                <a:ea typeface="Times New Roman" panose="02020603050405020304" pitchFamily="18" charset="0"/>
              </a:rPr>
              <a:t>Damos la bienvenida a cualquier pregunta— queremos que estos resultados sean lo más útiles posible para aumentar el acceso al voto entre las personas con discapacidad.</a:t>
            </a:r>
            <a:endParaRPr lang="en-US" dirty="0">
              <a:ea typeface="Times New Roman" panose="02020603050405020304" pitchFamily="18" charset="0"/>
            </a:endParaRPr>
          </a:p>
          <a:p>
            <a:pPr marL="690563" indent="-457200">
              <a:tabLst>
                <a:tab pos="517525" algn="l"/>
              </a:tabLst>
            </a:pPr>
            <a:endParaRPr lang="en-US" dirty="0">
              <a:ea typeface="Times New Roman" panose="02020603050405020304" pitchFamily="18" charset="0"/>
            </a:endParaRP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01C2712E-AB0C-4E92-98BD-71EEEE28B2B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3798698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875505" y="1508760"/>
            <a:ext cx="9777805" cy="4895605"/>
          </a:xfrm>
        </p:spPr>
        <p:txBody>
          <a:bodyPr>
            <a:normAutofit fontScale="92500" lnSpcReduction="20000"/>
          </a:bodyPr>
          <a:lstStyle/>
          <a:p>
            <a:pPr>
              <a:spcBef>
                <a:spcPts val="1800"/>
              </a:spcBef>
            </a:pPr>
            <a:r>
              <a:rPr lang="es-ES" i="1" dirty="0"/>
              <a:t>¿Qué probabilidades de votar tenían las personas con discapacidad en 2020?</a:t>
            </a:r>
            <a:r>
              <a:rPr lang="en-US" i="1" dirty="0"/>
              <a:t> </a:t>
            </a:r>
          </a:p>
          <a:p>
            <a:pPr>
              <a:spcBef>
                <a:spcPts val="1800"/>
              </a:spcBef>
            </a:pPr>
            <a:r>
              <a:rPr lang="es-ES" i="1" dirty="0"/>
              <a:t>Entre los que votaron, ¿cuántos usaron boletas por correo o la opción de votar temprano?</a:t>
            </a:r>
            <a:r>
              <a:rPr lang="en-US" i="1" dirty="0"/>
              <a:t> </a:t>
            </a:r>
          </a:p>
          <a:p>
            <a:pPr>
              <a:spcBef>
                <a:spcPts val="1800"/>
              </a:spcBef>
            </a:pPr>
            <a:r>
              <a:rPr lang="es-ES" i="1" dirty="0"/>
              <a:t>¿Cómo compara la participación de personas con discapacidad de 2020 con las elecciones pasadas?</a:t>
            </a:r>
            <a:r>
              <a:rPr lang="en-US" i="1" dirty="0"/>
              <a:t> </a:t>
            </a:r>
          </a:p>
          <a:p>
            <a:pPr marL="0" indent="0">
              <a:spcBef>
                <a:spcPts val="1800"/>
              </a:spcBef>
              <a:buNone/>
            </a:pPr>
            <a:endParaRPr lang="en-US" i="1" dirty="0"/>
          </a:p>
          <a:p>
            <a:pPr marL="0" indent="0">
              <a:buNone/>
            </a:pPr>
            <a:r>
              <a:rPr lang="es-ES" dirty="0"/>
              <a:t>Para responder a estas y otras preguntas, analizamos los datos del Suplemento de Votación y Registro de noviembre de 2020 en la Encuesta de Población Actual de la Oficina del Censo.  Contiene respuestas de 81,898 ciudadanos elegibles para votar, incluidos 11,000 ciudadanos con discapacidad.  Comparamos estos datos con los del 2016 cuando hubo una muestra de 93,794, incluyendo 12,791 con discapacidades.</a:t>
            </a:r>
            <a:r>
              <a:rPr lang="en-US" dirty="0"/>
              <a:t> </a:t>
            </a:r>
            <a:endParaRPr lang="en-US" i="1" dirty="0"/>
          </a:p>
          <a:p>
            <a:endParaRPr lang="en-US" sz="2400"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A4825399-9589-45FE-B41E-E34B37B1096F}"/>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216480082"/>
      </p:ext>
    </p:extLst>
  </p:cSld>
  <p:clrMapOvr>
    <a:overrideClrMapping bg1="lt1" tx1="dk1" bg2="lt2" tx2="dk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79FA49BD-F45F-473B-AE39-E4749BAB99BD}"/>
              </a:ext>
            </a:extLst>
          </p:cNvPr>
          <p:cNvSpPr txBox="1"/>
          <p:nvPr/>
        </p:nvSpPr>
        <p:spPr>
          <a:xfrm>
            <a:off x="2432304" y="1122169"/>
            <a:ext cx="6163056" cy="584775"/>
          </a:xfrm>
          <a:prstGeom prst="rect">
            <a:avLst/>
          </a:prstGeom>
          <a:noFill/>
        </p:spPr>
        <p:txBody>
          <a:bodyPr wrap="square" rtlCol="0">
            <a:spAutoFit/>
          </a:bodyPr>
          <a:lstStyle/>
          <a:p>
            <a:pPr algn="ctr"/>
            <a:r>
              <a:rPr lang="en-US" sz="3200" b="1" dirty="0" err="1"/>
              <a:t>Definición</a:t>
            </a:r>
            <a:r>
              <a:rPr lang="en-US" sz="3200" b="1" dirty="0"/>
              <a:t> de </a:t>
            </a:r>
            <a:r>
              <a:rPr lang="en-US" sz="3200" b="1" dirty="0" err="1"/>
              <a:t>discapacidad</a:t>
            </a:r>
            <a:endParaRPr lang="en-US" sz="3200" b="1" dirty="0"/>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875505" y="2039112"/>
            <a:ext cx="9777805" cy="4365253"/>
          </a:xfrm>
        </p:spPr>
        <p:txBody>
          <a:bodyPr>
            <a:normAutofit/>
          </a:bodyPr>
          <a:lstStyle/>
          <a:p>
            <a:pPr marL="0" indent="0">
              <a:buNone/>
            </a:pPr>
            <a:r>
              <a:rPr lang="es-ES" dirty="0"/>
              <a:t>La discapacidad se define en las encuestas del Censo por una respuesta "sí" a una o más de seis preguntas que identifican:</a:t>
            </a:r>
            <a:r>
              <a:rPr lang="en-US" dirty="0"/>
              <a:t>  </a:t>
            </a:r>
          </a:p>
          <a:p>
            <a:pPr marL="971550" lvl="1" indent="-514350">
              <a:buAutoNum type="arabicPeriod"/>
            </a:pPr>
            <a:r>
              <a:rPr lang="en-US" dirty="0"/>
              <a:t>Discapacidad auditiva</a:t>
            </a:r>
          </a:p>
          <a:p>
            <a:pPr marL="971550" lvl="1" indent="-514350">
              <a:buAutoNum type="arabicPeriod"/>
            </a:pPr>
            <a:r>
              <a:rPr lang="en-US" dirty="0"/>
              <a:t>Discapacidad visual</a:t>
            </a:r>
          </a:p>
          <a:p>
            <a:pPr marL="971550" lvl="1" indent="-514350">
              <a:buAutoNum type="arabicPeriod"/>
            </a:pPr>
            <a:r>
              <a:rPr lang="en-US" dirty="0"/>
              <a:t>Discapacidad mental o cognitiva</a:t>
            </a:r>
          </a:p>
          <a:p>
            <a:pPr marL="971550" lvl="1" indent="-514350">
              <a:buAutoNum type="arabicPeriod"/>
            </a:pPr>
            <a:r>
              <a:rPr lang="en-US" dirty="0" err="1"/>
              <a:t>Dificultad</a:t>
            </a:r>
            <a:r>
              <a:rPr lang="en-US" dirty="0"/>
              <a:t> para </a:t>
            </a:r>
            <a:r>
              <a:rPr lang="en-US" dirty="0" err="1"/>
              <a:t>caminar</a:t>
            </a:r>
            <a:r>
              <a:rPr lang="en-US" dirty="0"/>
              <a:t> o </a:t>
            </a:r>
            <a:r>
              <a:rPr lang="en-US" dirty="0" err="1"/>
              <a:t>subir</a:t>
            </a:r>
            <a:r>
              <a:rPr lang="en-US" dirty="0"/>
              <a:t> </a:t>
            </a:r>
            <a:r>
              <a:rPr lang="en-US" dirty="0" err="1"/>
              <a:t>escaleras</a:t>
            </a:r>
            <a:endParaRPr lang="en-US" dirty="0"/>
          </a:p>
          <a:p>
            <a:pPr marL="971550" lvl="1" indent="-514350">
              <a:buAutoNum type="arabicPeriod"/>
            </a:pPr>
            <a:r>
              <a:rPr lang="es-ES" dirty="0"/>
              <a:t>Dificultad dentro del hogar (vistiéndose o bañándose)</a:t>
            </a:r>
            <a:r>
              <a:rPr lang="en-US" dirty="0"/>
              <a:t> </a:t>
            </a:r>
          </a:p>
          <a:p>
            <a:pPr marL="971550" lvl="1" indent="-514350">
              <a:buAutoNum type="arabicPeriod"/>
            </a:pPr>
            <a:r>
              <a:rPr lang="es-ES" dirty="0"/>
              <a:t>Dificultad para salir del hogar a realizar diligencias solo</a:t>
            </a:r>
            <a:r>
              <a:rPr lang="en-US" dirty="0"/>
              <a:t> </a:t>
            </a:r>
          </a:p>
          <a:p>
            <a:endParaRPr lang="en-US" sz="2400"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CF131DCC-962B-4B92-B45A-1B4F5BEC1BEC}"/>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3146102273"/>
      </p:ext>
    </p:extLst>
  </p:cSld>
  <p:clrMapOvr>
    <a:overrideClrMapping bg1="lt1" tx1="dk1" bg2="lt2" tx2="dk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8E6198A6-5E0F-42CA-B329-ED35052F0F63}"/>
              </a:ext>
            </a:extLst>
          </p:cNvPr>
          <p:cNvSpPr txBox="1"/>
          <p:nvPr/>
        </p:nvSpPr>
        <p:spPr>
          <a:xfrm>
            <a:off x="1033273" y="1373846"/>
            <a:ext cx="9976104" cy="2739211"/>
          </a:xfrm>
          <a:prstGeom prst="rect">
            <a:avLst/>
          </a:prstGeom>
          <a:noFill/>
        </p:spPr>
        <p:txBody>
          <a:bodyPr wrap="square">
            <a:spAutoFit/>
          </a:bodyPr>
          <a:lstStyle/>
          <a:p>
            <a:r>
              <a:rPr lang="es-ES" sz="2400" b="1" dirty="0">
                <a:latin typeface="+mn-lt"/>
              </a:rPr>
              <a:t>Resultado clave: La participación de votantes aumentó en 2020 entre las personas con discapacidad</a:t>
            </a:r>
            <a:r>
              <a:rPr lang="en-US" sz="2400" b="1" dirty="0">
                <a:latin typeface="+mn-lt"/>
              </a:rPr>
              <a:t> —</a:t>
            </a:r>
            <a:r>
              <a:rPr lang="es-ES" sz="2400" b="1" dirty="0">
                <a:latin typeface="+mn-lt"/>
              </a:rPr>
              <a:t> un aumento de 5.9 puntos porcentuales desde 2016 en comparación con un aumento de 5.3 puntos para las personas sin discapacidad.</a:t>
            </a:r>
            <a:br>
              <a:rPr lang="en-US" sz="2600" b="1" dirty="0">
                <a:latin typeface="+mn-lt"/>
              </a:rPr>
            </a:br>
            <a:br>
              <a:rPr lang="en-US" sz="2400" b="1" dirty="0">
                <a:latin typeface="+mn-lt"/>
              </a:rPr>
            </a:br>
            <a:r>
              <a:rPr lang="es-ES" sz="2400" b="1" dirty="0">
                <a:latin typeface="+mn-lt"/>
              </a:rPr>
              <a:t>17.7 millones de personas con discapacidad votaron en 2020, lo que representa el 11.4% de todos los votantes</a:t>
            </a:r>
            <a:endParaRPr lang="en-US" sz="2400" dirty="0"/>
          </a:p>
        </p:txBody>
      </p:sp>
      <p:graphicFrame>
        <p:nvGraphicFramePr>
          <p:cNvPr id="6" name="Content Placeholder 3" descr="Bar graph - voter turnout increased from 55.9% in 2016 to 61.8% in 2020 for people with disabilities, and from 62.2% to 67.5% for people without disabilities.">
            <a:extLst>
              <a:ext uri="{FF2B5EF4-FFF2-40B4-BE49-F238E27FC236}">
                <a16:creationId xmlns:a16="http://schemas.microsoft.com/office/drawing/2014/main" id="{B7DBB38F-06FA-493C-AD66-6E5178C8BDAC}"/>
              </a:ext>
            </a:extLst>
          </p:cNvPr>
          <p:cNvGraphicFramePr>
            <a:graphicFrameLocks noGrp="1"/>
          </p:cNvGraphicFramePr>
          <p:nvPr>
            <p:ph idx="1"/>
            <p:extLst>
              <p:ext uri="{D42A27DB-BD31-4B8C-83A1-F6EECF244321}">
                <p14:modId xmlns:p14="http://schemas.microsoft.com/office/powerpoint/2010/main" val="779105942"/>
              </p:ext>
            </p:extLst>
          </p:nvPr>
        </p:nvGraphicFramePr>
        <p:xfrm>
          <a:off x="1352836" y="3906044"/>
          <a:ext cx="9336977" cy="2847925"/>
        </p:xfrm>
        <a:graphic>
          <a:graphicData uri="http://schemas.openxmlformats.org/drawingml/2006/chart">
            <c:chart xmlns:c="http://schemas.openxmlformats.org/drawingml/2006/chart" xmlns:r="http://schemas.openxmlformats.org/officeDocument/2006/relationships" r:id="rId3"/>
          </a:graphicData>
        </a:graphic>
      </p:graphicFrame>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4">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D2363B03-C483-4661-B68F-DAB3389A11C0}"/>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1854768602"/>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42CB13B8-E077-459D-866B-21B2EDF55173}"/>
              </a:ext>
            </a:extLst>
          </p:cNvPr>
          <p:cNvSpPr>
            <a:spLocks noGrp="1"/>
          </p:cNvSpPr>
          <p:nvPr>
            <p:ph type="title"/>
          </p:nvPr>
        </p:nvSpPr>
        <p:spPr>
          <a:xfrm>
            <a:off x="975360" y="1215834"/>
            <a:ext cx="10515600" cy="1325563"/>
          </a:xfrm>
        </p:spPr>
        <p:txBody>
          <a:bodyPr>
            <a:normAutofit/>
          </a:bodyPr>
          <a:lstStyle/>
          <a:p>
            <a:r>
              <a:rPr lang="es-ES" sz="2800" b="1" dirty="0">
                <a:latin typeface="+mn-lt"/>
              </a:rPr>
              <a:t>El aumento de la participación se produjo en los principales tipos de discapacidad</a:t>
            </a:r>
            <a:r>
              <a:rPr lang="en-US" sz="2800" b="1" dirty="0">
                <a:latin typeface="+mn-lt"/>
              </a:rPr>
              <a:t> </a:t>
            </a:r>
          </a:p>
        </p:txBody>
      </p:sp>
      <p:sp>
        <p:nvSpPr>
          <p:cNvPr id="6" name="Content Placeholder 2">
            <a:extLst>
              <a:ext uri="{FF2B5EF4-FFF2-40B4-BE49-F238E27FC236}">
                <a16:creationId xmlns:a16="http://schemas.microsoft.com/office/drawing/2014/main" id="{020F3606-D0F4-42CD-8506-A44D4A8EB99C}"/>
              </a:ext>
            </a:extLst>
          </p:cNvPr>
          <p:cNvSpPr txBox="1">
            <a:spLocks/>
          </p:cNvSpPr>
          <p:nvPr/>
        </p:nvSpPr>
        <p:spPr>
          <a:xfrm>
            <a:off x="838200" y="2542031"/>
            <a:ext cx="10515600" cy="3871831"/>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dirty="0"/>
              <a:t>					2016		2020		       Cambio</a:t>
            </a:r>
          </a:p>
          <a:p>
            <a:pPr marL="100330" indent="0">
              <a:spcBef>
                <a:spcPts val="120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Discapacidad auditiva		62.7%		68.5%			</a:t>
            </a:r>
            <a:r>
              <a:rPr lang="en-US" sz="2400" b="1" dirty="0">
                <a:ea typeface="Calibri" panose="020F0502020204030204" pitchFamily="34" charset="0"/>
                <a:cs typeface="Times New Roman" panose="02020603050405020304" pitchFamily="18" charset="0"/>
              </a:rPr>
              <a:t>5.8%</a:t>
            </a:r>
          </a:p>
          <a:p>
            <a:pPr marL="100330" indent="0">
              <a:spcBef>
                <a:spcPts val="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Discapacidad visual			53.7%		59.2%			</a:t>
            </a:r>
            <a:r>
              <a:rPr lang="en-US" sz="2400" b="1" dirty="0">
                <a:ea typeface="Calibri" panose="020F0502020204030204" pitchFamily="34" charset="0"/>
                <a:cs typeface="Times New Roman" panose="02020603050405020304" pitchFamily="18" charset="0"/>
              </a:rPr>
              <a:t>5.5%</a:t>
            </a:r>
          </a:p>
          <a:p>
            <a:pPr marL="100330" indent="0">
              <a:spcBef>
                <a:spcPts val="0"/>
              </a:spcBef>
              <a:buFont typeface="Arial" panose="020B0604020202020204" pitchFamily="34" charset="0"/>
              <a:buNone/>
            </a:pPr>
            <a:r>
              <a:rPr lang="en-US" sz="2400" dirty="0">
                <a:ea typeface="Calibri" panose="020F0502020204030204" pitchFamily="34" charset="0"/>
                <a:cs typeface="Times New Roman" panose="02020603050405020304" pitchFamily="18" charset="0"/>
              </a:rPr>
              <a:t>Discapacidad mental o cognitiva	43.5%		50.7%			</a:t>
            </a:r>
            <a:r>
              <a:rPr lang="en-US" sz="2400" b="1" dirty="0">
                <a:ea typeface="Calibri" panose="020F0502020204030204" pitchFamily="34" charset="0"/>
                <a:cs typeface="Times New Roman" panose="02020603050405020304" pitchFamily="18" charset="0"/>
              </a:rPr>
              <a:t>7.2%</a:t>
            </a:r>
          </a:p>
          <a:p>
            <a:pPr marL="100330" indent="0">
              <a:spcBef>
                <a:spcPts val="0"/>
              </a:spcBef>
              <a:buFont typeface="Arial" panose="020B0604020202020204" pitchFamily="34" charset="0"/>
              <a:buNone/>
            </a:pPr>
            <a:r>
              <a:rPr lang="en-US" sz="2400" dirty="0" err="1">
                <a:ea typeface="Calibri" panose="020F0502020204030204" pitchFamily="34" charset="0"/>
                <a:cs typeface="Times New Roman" panose="02020603050405020304" pitchFamily="18" charset="0"/>
              </a:rPr>
              <a:t>Dificultad</a:t>
            </a:r>
            <a:r>
              <a:rPr lang="en-US" sz="2400" dirty="0">
                <a:ea typeface="Calibri" panose="020F0502020204030204" pitchFamily="34" charset="0"/>
                <a:cs typeface="Times New Roman" panose="02020603050405020304" pitchFamily="18" charset="0"/>
              </a:rPr>
              <a:t> </a:t>
            </a:r>
            <a:r>
              <a:rPr lang="en-US" sz="2400" dirty="0" err="1">
                <a:ea typeface="Calibri" panose="020F0502020204030204" pitchFamily="34" charset="0"/>
                <a:cs typeface="Times New Roman" panose="02020603050405020304" pitchFamily="18" charset="0"/>
              </a:rPr>
              <a:t>caminando</a:t>
            </a:r>
            <a:r>
              <a:rPr lang="en-US" sz="2400" dirty="0">
                <a:ea typeface="Calibri" panose="020F0502020204030204" pitchFamily="34" charset="0"/>
                <a:cs typeface="Times New Roman" panose="02020603050405020304" pitchFamily="18" charset="0"/>
              </a:rPr>
              <a:t> o</a:t>
            </a:r>
          </a:p>
          <a:p>
            <a:pPr marL="100330" indent="0">
              <a:spcBef>
                <a:spcPts val="0"/>
              </a:spcBef>
              <a:buFont typeface="Arial" panose="020B0604020202020204" pitchFamily="34" charset="0"/>
              <a:buNone/>
            </a:pPr>
            <a:r>
              <a:rPr lang="en-US" sz="2400" dirty="0" err="1">
                <a:ea typeface="Calibri" panose="020F0502020204030204" pitchFamily="34" charset="0"/>
                <a:cs typeface="Times New Roman" panose="02020603050405020304" pitchFamily="18" charset="0"/>
              </a:rPr>
              <a:t>subiendo</a:t>
            </a:r>
            <a:r>
              <a:rPr lang="en-US" sz="2400" dirty="0">
                <a:ea typeface="Calibri" panose="020F0502020204030204" pitchFamily="34" charset="0"/>
                <a:cs typeface="Times New Roman" panose="02020603050405020304" pitchFamily="18" charset="0"/>
              </a:rPr>
              <a:t> </a:t>
            </a:r>
            <a:r>
              <a:rPr lang="en-US" sz="2400" dirty="0" err="1">
                <a:ea typeface="Calibri" panose="020F0502020204030204" pitchFamily="34" charset="0"/>
                <a:cs typeface="Times New Roman" panose="02020603050405020304" pitchFamily="18" charset="0"/>
              </a:rPr>
              <a:t>escaleras</a:t>
            </a:r>
            <a:r>
              <a:rPr lang="en-US" sz="2400" dirty="0">
                <a:ea typeface="Calibri" panose="020F0502020204030204" pitchFamily="34" charset="0"/>
                <a:cs typeface="Times New Roman" panose="02020603050405020304" pitchFamily="18" charset="0"/>
              </a:rPr>
              <a:t>	  		55.8%                60.4%			</a:t>
            </a:r>
            <a:r>
              <a:rPr lang="en-US" sz="2400" b="1" dirty="0">
                <a:ea typeface="Calibri" panose="020F0502020204030204" pitchFamily="34" charset="0"/>
                <a:cs typeface="Times New Roman" panose="02020603050405020304" pitchFamily="18" charset="0"/>
              </a:rPr>
              <a:t>4.6%</a:t>
            </a:r>
          </a:p>
          <a:p>
            <a:pPr marL="100330" indent="0">
              <a:spcBef>
                <a:spcPts val="0"/>
              </a:spcBef>
              <a:buNone/>
            </a:pPr>
            <a:r>
              <a:rPr lang="en-US" sz="2400" dirty="0" err="1">
                <a:ea typeface="Calibri" panose="020F0502020204030204" pitchFamily="34" charset="0"/>
                <a:cs typeface="Times New Roman" panose="02020603050405020304" pitchFamily="18" charset="0"/>
              </a:rPr>
              <a:t>Dificultad</a:t>
            </a:r>
            <a:r>
              <a:rPr lang="en-US" sz="2400" dirty="0">
                <a:ea typeface="Calibri" panose="020F0502020204030204" pitchFamily="34" charset="0"/>
                <a:cs typeface="Times New Roman" panose="02020603050405020304" pitchFamily="18" charset="0"/>
              </a:rPr>
              <a:t> </a:t>
            </a:r>
            <a:r>
              <a:rPr lang="en-US" sz="2400" dirty="0" err="1">
                <a:ea typeface="Calibri" panose="020F0502020204030204" pitchFamily="34" charset="0"/>
                <a:cs typeface="Times New Roman" panose="02020603050405020304" pitchFamily="18" charset="0"/>
              </a:rPr>
              <a:t>vistiéndose</a:t>
            </a:r>
            <a:r>
              <a:rPr lang="en-US" sz="2400" dirty="0">
                <a:ea typeface="Calibri" panose="020F0502020204030204" pitchFamily="34" charset="0"/>
                <a:cs typeface="Times New Roman" panose="02020603050405020304" pitchFamily="18" charset="0"/>
              </a:rPr>
              <a:t> o </a:t>
            </a:r>
            <a:br>
              <a:rPr lang="en-US" sz="2400" dirty="0">
                <a:ea typeface="Calibri" panose="020F0502020204030204" pitchFamily="34" charset="0"/>
                <a:cs typeface="Times New Roman" panose="02020603050405020304" pitchFamily="18" charset="0"/>
              </a:rPr>
            </a:br>
            <a:r>
              <a:rPr lang="en-US" sz="2400" dirty="0" err="1">
                <a:ea typeface="Calibri" panose="020F0502020204030204" pitchFamily="34" charset="0"/>
                <a:cs typeface="Times New Roman" panose="02020603050405020304" pitchFamily="18" charset="0"/>
              </a:rPr>
              <a:t>bañádose</a:t>
            </a:r>
            <a:r>
              <a:rPr lang="en-US" sz="2400" dirty="0">
                <a:ea typeface="Calibri" panose="020F0502020204030204" pitchFamily="34" charset="0"/>
                <a:cs typeface="Times New Roman" panose="02020603050405020304" pitchFamily="18" charset="0"/>
              </a:rPr>
              <a:t>	                     		 44.5%		49.4%			</a:t>
            </a:r>
            <a:r>
              <a:rPr lang="en-US" sz="2400" b="1" dirty="0">
                <a:ea typeface="Calibri" panose="020F0502020204030204" pitchFamily="34" charset="0"/>
                <a:cs typeface="Times New Roman" panose="02020603050405020304" pitchFamily="18" charset="0"/>
              </a:rPr>
              <a:t>4.9%</a:t>
            </a:r>
          </a:p>
          <a:p>
            <a:pPr marL="100330" indent="0">
              <a:spcBef>
                <a:spcPts val="0"/>
              </a:spcBef>
              <a:buNone/>
            </a:pPr>
            <a:r>
              <a:rPr lang="en-US" sz="2400" dirty="0" err="1">
                <a:ea typeface="Calibri" panose="020F0502020204030204" pitchFamily="34" charset="0"/>
                <a:cs typeface="Times New Roman" panose="02020603050405020304" pitchFamily="18" charset="0"/>
              </a:rPr>
              <a:t>Dificultad</a:t>
            </a:r>
            <a:r>
              <a:rPr lang="en-US" sz="2400" dirty="0">
                <a:ea typeface="Calibri" panose="020F0502020204030204" pitchFamily="34" charset="0"/>
                <a:cs typeface="Times New Roman" panose="02020603050405020304" pitchFamily="18" charset="0"/>
              </a:rPr>
              <a:t> para </a:t>
            </a:r>
            <a:r>
              <a:rPr lang="en-US" sz="2400" dirty="0" err="1">
                <a:ea typeface="Calibri" panose="020F0502020204030204" pitchFamily="34" charset="0"/>
                <a:cs typeface="Times New Roman" panose="02020603050405020304" pitchFamily="18" charset="0"/>
              </a:rPr>
              <a:t>salir</a:t>
            </a:r>
            <a:r>
              <a:rPr lang="en-US" sz="2400" dirty="0">
                <a:ea typeface="Calibri" panose="020F0502020204030204" pitchFamily="34" charset="0"/>
                <a:cs typeface="Times New Roman" panose="02020603050405020304" pitchFamily="18" charset="0"/>
              </a:rPr>
              <a:t> solo	              44.7%		51.6%			</a:t>
            </a:r>
            <a:r>
              <a:rPr lang="en-US" sz="2400" b="1" dirty="0">
                <a:ea typeface="Calibri" panose="020F0502020204030204" pitchFamily="34" charset="0"/>
                <a:cs typeface="Times New Roman" panose="02020603050405020304" pitchFamily="18" charset="0"/>
              </a:rPr>
              <a:t>6.9%</a:t>
            </a: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2E7569B1-717E-476F-BBEC-27131BC5B959}"/>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4033400658"/>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effectLst/>
      </p:bgPr>
    </p:bg>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9673BAC3-0838-4F6E-A83E-143C59B51FEC}"/>
              </a:ext>
            </a:extLst>
          </p:cNvPr>
          <p:cNvSpPr>
            <a:spLocks noGrp="1"/>
          </p:cNvSpPr>
          <p:nvPr>
            <p:ph type="title"/>
          </p:nvPr>
        </p:nvSpPr>
        <p:spPr>
          <a:xfrm>
            <a:off x="860474" y="1433498"/>
            <a:ext cx="10515600" cy="1444752"/>
          </a:xfrm>
        </p:spPr>
        <p:txBody>
          <a:bodyPr>
            <a:noAutofit/>
          </a:bodyPr>
          <a:lstStyle/>
          <a:p>
            <a:r>
              <a:rPr lang="es-ES" sz="2600" b="1" dirty="0">
                <a:latin typeface="+mn-lt"/>
              </a:rPr>
              <a:t>Sin embargo, las personas con discapacidad siguen siendo menos propensas a votar que las personas sin discapacidad, aunque la brecha de participación en las personas con discapacidad puede haberse reducido ligeramente.</a:t>
            </a:r>
            <a:endParaRPr lang="en-US" sz="2600" b="1" dirty="0">
              <a:latin typeface="+mn-lt"/>
            </a:endParaRPr>
          </a:p>
        </p:txBody>
      </p:sp>
      <p:sp>
        <p:nvSpPr>
          <p:cNvPr id="6" name="Content Placeholder 2">
            <a:extLst>
              <a:ext uri="{FF2B5EF4-FFF2-40B4-BE49-F238E27FC236}">
                <a16:creationId xmlns:a16="http://schemas.microsoft.com/office/drawing/2014/main" id="{FE62FF86-20B0-4D21-8933-11BAB38975D8}"/>
              </a:ext>
            </a:extLst>
          </p:cNvPr>
          <p:cNvSpPr>
            <a:spLocks noGrp="1"/>
          </p:cNvSpPr>
          <p:nvPr>
            <p:ph idx="1"/>
          </p:nvPr>
        </p:nvSpPr>
        <p:spPr>
          <a:xfrm>
            <a:off x="838200" y="2821286"/>
            <a:ext cx="10515600" cy="3534346"/>
          </a:xfrm>
        </p:spPr>
        <p:txBody>
          <a:bodyPr>
            <a:normAutofit fontScale="92500" lnSpcReduction="10000"/>
          </a:bodyPr>
          <a:lstStyle/>
          <a:p>
            <a:pPr marL="576263" indent="0">
              <a:buNone/>
            </a:pPr>
            <a:r>
              <a:rPr lang="en-US" dirty="0"/>
              <a:t>						</a:t>
            </a:r>
            <a:r>
              <a:rPr lang="en-US" u="sng" dirty="0"/>
              <a:t>2016</a:t>
            </a:r>
            <a:r>
              <a:rPr lang="en-US" dirty="0"/>
              <a:t>		</a:t>
            </a:r>
            <a:r>
              <a:rPr lang="en-US" u="sng" dirty="0"/>
              <a:t>2020</a:t>
            </a:r>
          </a:p>
          <a:p>
            <a:pPr marL="576263" marR="0" indent="0">
              <a:spcBef>
                <a:spcPts val="0"/>
              </a:spcBef>
              <a:spcAft>
                <a:spcPts val="0"/>
              </a:spcAft>
              <a:buNone/>
            </a:pPr>
            <a:r>
              <a:rPr lang="en-US" dirty="0">
                <a:effectLst/>
                <a:ea typeface="Calibri" panose="020F0502020204030204" pitchFamily="34" charset="0"/>
                <a:cs typeface="Times New Roman" panose="02020603050405020304" pitchFamily="18" charset="0"/>
              </a:rPr>
              <a:t>Personas sin </a:t>
            </a:r>
            <a:r>
              <a:rPr lang="en-US" dirty="0" err="1">
                <a:effectLst/>
                <a:ea typeface="Calibri" panose="020F0502020204030204" pitchFamily="34" charset="0"/>
                <a:cs typeface="Times New Roman" panose="02020603050405020304" pitchFamily="18" charset="0"/>
              </a:rPr>
              <a:t>discapacidad</a:t>
            </a:r>
            <a:r>
              <a:rPr lang="en-US" dirty="0">
                <a:effectLst/>
                <a:ea typeface="Calibri" panose="020F0502020204030204" pitchFamily="34" charset="0"/>
                <a:cs typeface="Times New Roman" panose="02020603050405020304" pitchFamily="18" charset="0"/>
              </a:rPr>
              <a:t>	            62.2%		67.5%		</a:t>
            </a:r>
          </a:p>
          <a:p>
            <a:pPr marL="576263" marR="0" indent="0">
              <a:spcBef>
                <a:spcPts val="0"/>
              </a:spcBef>
              <a:spcAft>
                <a:spcPts val="0"/>
              </a:spcAft>
              <a:buNone/>
            </a:pPr>
            <a:r>
              <a:rPr lang="en-US" dirty="0">
                <a:effectLst/>
                <a:ea typeface="Calibri" panose="020F0502020204030204" pitchFamily="34" charset="0"/>
                <a:cs typeface="Times New Roman" panose="02020603050405020304" pitchFamily="18" charset="0"/>
              </a:rPr>
              <a:t>Personas con </a:t>
            </a:r>
            <a:r>
              <a:rPr lang="en-US" dirty="0" err="1">
                <a:effectLst/>
                <a:ea typeface="Calibri" panose="020F0502020204030204" pitchFamily="34" charset="0"/>
                <a:cs typeface="Times New Roman" panose="02020603050405020304" pitchFamily="18" charset="0"/>
              </a:rPr>
              <a:t>discapacidad</a:t>
            </a:r>
            <a:r>
              <a:rPr lang="en-US" dirty="0">
                <a:effectLst/>
                <a:ea typeface="Calibri" panose="020F0502020204030204" pitchFamily="34" charset="0"/>
                <a:cs typeface="Times New Roman" panose="02020603050405020304" pitchFamily="18" charset="0"/>
              </a:rPr>
              <a:t>	            55.9%		61.8%		</a:t>
            </a:r>
          </a:p>
          <a:p>
            <a:pPr marL="576263" marR="0" indent="0">
              <a:spcBef>
                <a:spcPts val="0"/>
              </a:spcBef>
              <a:spcAft>
                <a:spcPts val="0"/>
              </a:spcAft>
              <a:buNone/>
            </a:pPr>
            <a:r>
              <a:rPr lang="en-US" dirty="0" err="1">
                <a:effectLst/>
                <a:ea typeface="Calibri" panose="020F0502020204030204" pitchFamily="34" charset="0"/>
                <a:cs typeface="Times New Roman" panose="02020603050405020304" pitchFamily="18" charset="0"/>
              </a:rPr>
              <a:t>Brecha</a:t>
            </a:r>
            <a:r>
              <a:rPr lang="en-US" dirty="0">
                <a:effectLst/>
                <a:ea typeface="Calibri" panose="020F0502020204030204" pitchFamily="34" charset="0"/>
                <a:cs typeface="Times New Roman" panose="02020603050405020304" pitchFamily="18" charset="0"/>
              </a:rPr>
              <a:t> de </a:t>
            </a:r>
            <a:r>
              <a:rPr lang="en-US" dirty="0" err="1">
                <a:effectLst/>
                <a:ea typeface="Calibri" panose="020F0502020204030204" pitchFamily="34" charset="0"/>
                <a:cs typeface="Times New Roman" panose="02020603050405020304" pitchFamily="18" charset="0"/>
              </a:rPr>
              <a:t>participación</a:t>
            </a:r>
            <a:r>
              <a:rPr lang="en-US" dirty="0">
                <a:effectLst/>
                <a:ea typeface="Calibri" panose="020F0502020204030204" pitchFamily="34" charset="0"/>
                <a:cs typeface="Times New Roman" panose="02020603050405020304" pitchFamily="18" charset="0"/>
              </a:rPr>
              <a:t> de las</a:t>
            </a:r>
          </a:p>
          <a:p>
            <a:pPr marL="576263" marR="0" indent="0">
              <a:spcBef>
                <a:spcPts val="0"/>
              </a:spcBef>
              <a:spcAft>
                <a:spcPts val="0"/>
              </a:spcAft>
              <a:buNone/>
            </a:pPr>
            <a:r>
              <a:rPr lang="en-US" dirty="0">
                <a:effectLst/>
                <a:ea typeface="Calibri" panose="020F0502020204030204" pitchFamily="34" charset="0"/>
                <a:cs typeface="Times New Roman" panose="02020603050405020304" pitchFamily="18" charset="0"/>
              </a:rPr>
              <a:t>personas con </a:t>
            </a:r>
            <a:r>
              <a:rPr lang="en-US" dirty="0" err="1">
                <a:effectLst/>
                <a:ea typeface="Calibri" panose="020F0502020204030204" pitchFamily="34" charset="0"/>
                <a:cs typeface="Times New Roman" panose="02020603050405020304" pitchFamily="18" charset="0"/>
              </a:rPr>
              <a:t>discapacidad</a:t>
            </a:r>
            <a:r>
              <a:rPr lang="en-US" dirty="0">
                <a:effectLst/>
                <a:ea typeface="Calibri" panose="020F0502020204030204" pitchFamily="34" charset="0"/>
                <a:cs typeface="Times New Roman" panose="02020603050405020304" pitchFamily="18" charset="0"/>
              </a:rPr>
              <a:t>		  -6.3%		-5.7%		</a:t>
            </a:r>
          </a:p>
          <a:p>
            <a:pPr marL="0" indent="0">
              <a:buNone/>
            </a:pPr>
            <a:endParaRPr lang="en-US" dirty="0"/>
          </a:p>
          <a:p>
            <a:pPr marL="576263" indent="0">
              <a:buNone/>
            </a:pPr>
            <a:r>
              <a:rPr lang="es-ES" sz="2400" dirty="0"/>
              <a:t>La brecha de participación por discapacidad fue lo suficientemente grande como para estar fuera del margen de error en ambos años, aunque el cambio en la brecha de 2016 a 2020 estuvo dentro del margen de error, por lo que no podemos estar muy seguros de que la brecha se esté cerrando.</a:t>
            </a:r>
            <a:endParaRPr lang="en-US" sz="2400"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3">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3A36F80C-B510-417B-9586-D98EB786F822}"/>
              </a:ext>
              <a:ext uri="{C183D7F6-B498-43B3-948B-1728B52AA6E4}">
                <adec:decorative xmlns:adec="http://schemas.microsoft.com/office/drawing/2017/decorative" val="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3048376232"/>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A543BA74-DEE7-4240-9565-91F9FB96AE29}"/>
              </a:ext>
            </a:extLst>
          </p:cNvPr>
          <p:cNvSpPr>
            <a:spLocks noGrp="1"/>
          </p:cNvSpPr>
          <p:nvPr>
            <p:ph type="title"/>
          </p:nvPr>
        </p:nvSpPr>
        <p:spPr>
          <a:xfrm>
            <a:off x="1840717" y="1101315"/>
            <a:ext cx="8510566" cy="1078675"/>
          </a:xfrm>
        </p:spPr>
        <p:txBody>
          <a:bodyPr>
            <a:noAutofit/>
          </a:bodyPr>
          <a:lstStyle/>
          <a:p>
            <a:pPr algn="ctr"/>
            <a:r>
              <a:rPr lang="es-ES" sz="3200" b="1" dirty="0">
                <a:latin typeface="+mn-lt"/>
              </a:rPr>
              <a:t>¿Por qué hay una brecha de participación </a:t>
            </a:r>
            <a:r>
              <a:rPr lang="es-ES" sz="3200" b="1" dirty="0">
                <a:highlight>
                  <a:srgbClr val="FF00FF"/>
                </a:highlight>
                <a:latin typeface="+mn-lt"/>
              </a:rPr>
              <a:t>por</a:t>
            </a:r>
            <a:r>
              <a:rPr lang="es-ES" sz="3200" b="1" dirty="0">
                <a:latin typeface="+mn-lt"/>
              </a:rPr>
              <a:t> discapacidad?</a:t>
            </a:r>
            <a:endParaRPr lang="en-US" sz="3200" b="1" dirty="0">
              <a:latin typeface="+mn-lt"/>
            </a:endParaRPr>
          </a:p>
        </p:txBody>
      </p:sp>
      <p:sp>
        <p:nvSpPr>
          <p:cNvPr id="8" name="Content Placeholder 2">
            <a:extLst>
              <a:ext uri="{FF2B5EF4-FFF2-40B4-BE49-F238E27FC236}">
                <a16:creationId xmlns:a16="http://schemas.microsoft.com/office/drawing/2014/main" id="{F84CA1B8-CF97-4340-935C-A99C195724A4}"/>
              </a:ext>
            </a:extLst>
          </p:cNvPr>
          <p:cNvSpPr txBox="1">
            <a:spLocks/>
          </p:cNvSpPr>
          <p:nvPr/>
        </p:nvSpPr>
        <p:spPr>
          <a:xfrm>
            <a:off x="1538690" y="1934032"/>
            <a:ext cx="8647726" cy="4192132"/>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s-ES" sz="2600" dirty="0"/>
          </a:p>
          <a:p>
            <a:pPr marL="0" indent="0">
              <a:buFont typeface="Arial" panose="020B0604020202020204" pitchFamily="34" charset="0"/>
              <a:buNone/>
            </a:pPr>
            <a:r>
              <a:rPr lang="es-ES" sz="3100" dirty="0"/>
              <a:t>No se explica por un menor interés en la política y las elecciones entre las personas con discapacidad, según mostrado por las encuestas.</a:t>
            </a:r>
            <a:br>
              <a:rPr lang="en-US" sz="3100" dirty="0"/>
            </a:br>
            <a:endParaRPr lang="en-US" sz="3100" dirty="0"/>
          </a:p>
          <a:p>
            <a:pPr marL="0" indent="0">
              <a:buFont typeface="Arial" panose="020B0604020202020204" pitchFamily="34" charset="0"/>
              <a:buNone/>
            </a:pPr>
            <a:r>
              <a:rPr lang="es-ES" sz="3100" dirty="0"/>
              <a:t>Investigaciones anteriores muestran que la brecha se explica en parte por:</a:t>
            </a:r>
            <a:endParaRPr lang="en-US" sz="3100" dirty="0"/>
          </a:p>
          <a:p>
            <a:r>
              <a:rPr lang="es-ES" sz="3100" dirty="0"/>
              <a:t>Menores recursos (ingresos y educación)</a:t>
            </a:r>
            <a:endParaRPr lang="en-US" sz="3100" dirty="0"/>
          </a:p>
          <a:p>
            <a:r>
              <a:rPr lang="es-ES" sz="3100" dirty="0"/>
              <a:t>Mayor aislamiento social (más probabilidades de vivir solos, menos probabilidades de estar empleados)</a:t>
            </a:r>
            <a:endParaRPr lang="en-US" sz="3100" dirty="0"/>
          </a:p>
          <a:p>
            <a:r>
              <a:rPr lang="es-ES" sz="3100" dirty="0"/>
              <a:t>Menor creencia de que el sistema político responde</a:t>
            </a:r>
            <a:endParaRPr lang="en-US" sz="3100" dirty="0"/>
          </a:p>
          <a:p>
            <a:r>
              <a:rPr lang="en-US" sz="3100" dirty="0" err="1"/>
              <a:t>Dificultades</a:t>
            </a:r>
            <a:r>
              <a:rPr lang="en-US" sz="3100" dirty="0"/>
              <a:t> para </a:t>
            </a:r>
            <a:r>
              <a:rPr lang="en-US" sz="3100" dirty="0" err="1"/>
              <a:t>votar</a:t>
            </a:r>
            <a:r>
              <a:rPr lang="en-US" sz="3100" dirty="0"/>
              <a:t> (</a:t>
            </a:r>
            <a:r>
              <a:rPr lang="en-US" sz="3100" dirty="0" err="1"/>
              <a:t>ver</a:t>
            </a:r>
            <a:r>
              <a:rPr lang="en-US" sz="3100" dirty="0"/>
              <a:t> </a:t>
            </a:r>
            <a:r>
              <a:rPr lang="en-US" sz="3100" dirty="0" err="1"/>
              <a:t>siguiente</a:t>
            </a:r>
            <a:r>
              <a:rPr lang="en-US" sz="3100" dirty="0"/>
              <a:t> </a:t>
            </a:r>
            <a:r>
              <a:rPr lang="en-US" sz="3100" dirty="0" err="1"/>
              <a:t>diapositiva</a:t>
            </a:r>
            <a:r>
              <a:rPr lang="en-US" sz="3100" dirty="0"/>
              <a:t>)</a:t>
            </a: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9" name="Picture 8">
            <a:extLst>
              <a:ext uri="{FF2B5EF4-FFF2-40B4-BE49-F238E27FC236}">
                <a16:creationId xmlns:a16="http://schemas.microsoft.com/office/drawing/2014/main" id="{2E52AC97-AD2E-463B-8834-5E52D8DC627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31139520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4321E7-AE93-46C2-BDC8-F98E30D092A2}"/>
              </a:ext>
            </a:extLst>
          </p:cNvPr>
          <p:cNvSpPr>
            <a:spLocks noGrp="1"/>
          </p:cNvSpPr>
          <p:nvPr>
            <p:ph type="title"/>
          </p:nvPr>
        </p:nvSpPr>
        <p:spPr>
          <a:xfrm>
            <a:off x="838200" y="777240"/>
            <a:ext cx="10515600" cy="749808"/>
          </a:xfrm>
        </p:spPr>
        <p:txBody>
          <a:bodyPr anchor="t">
            <a:normAutofit/>
          </a:bodyPr>
          <a:lstStyle/>
          <a:p>
            <a:pPr algn="ctr"/>
            <a:r>
              <a:rPr lang="en-US" sz="3200" b="1" dirty="0" err="1">
                <a:latin typeface="+mn-lt"/>
              </a:rPr>
              <a:t>Importancia</a:t>
            </a:r>
            <a:r>
              <a:rPr lang="en-US" sz="3200" b="1" dirty="0">
                <a:latin typeface="+mn-lt"/>
              </a:rPr>
              <a:t> del </a:t>
            </a:r>
            <a:r>
              <a:rPr lang="en-US" sz="3200" b="1" dirty="0" err="1">
                <a:latin typeface="+mn-lt"/>
              </a:rPr>
              <a:t>voto</a:t>
            </a:r>
            <a:r>
              <a:rPr lang="en-US" sz="3200" b="1" dirty="0">
                <a:latin typeface="+mn-lt"/>
              </a:rPr>
              <a:t> </a:t>
            </a:r>
            <a:r>
              <a:rPr lang="en-US" sz="3200" b="1" dirty="0" err="1">
                <a:latin typeface="+mn-lt"/>
              </a:rPr>
              <a:t>accesible</a:t>
            </a:r>
            <a:endParaRPr lang="en-US" sz="3200" b="1" dirty="0">
              <a:latin typeface="+mn-lt"/>
            </a:endParaRPr>
          </a:p>
        </p:txBody>
      </p:sp>
      <p:sp>
        <p:nvSpPr>
          <p:cNvPr id="3" name="Subtitle 2">
            <a:extLst>
              <a:ext uri="{FF2B5EF4-FFF2-40B4-BE49-F238E27FC236}">
                <a16:creationId xmlns:a16="http://schemas.microsoft.com/office/drawing/2014/main" id="{1C73BF3C-70B3-467A-8108-82282C1BD45C}"/>
              </a:ext>
            </a:extLst>
          </p:cNvPr>
          <p:cNvSpPr>
            <a:spLocks noGrp="1"/>
          </p:cNvSpPr>
          <p:nvPr>
            <p:ph idx="1"/>
          </p:nvPr>
        </p:nvSpPr>
        <p:spPr>
          <a:xfrm>
            <a:off x="219075" y="1636776"/>
            <a:ext cx="11753850" cy="4846611"/>
          </a:xfrm>
        </p:spPr>
        <p:txBody>
          <a:bodyPr>
            <a:noAutofit/>
          </a:bodyPr>
          <a:lstStyle/>
          <a:p>
            <a:pPr marL="233363" indent="0">
              <a:buNone/>
              <a:tabLst>
                <a:tab pos="517525" algn="l"/>
              </a:tabLst>
            </a:pPr>
            <a:r>
              <a:rPr lang="es-ES" sz="2200" dirty="0">
                <a:ea typeface="Times New Roman" panose="02020603050405020304" pitchFamily="18" charset="0"/>
              </a:rPr>
              <a:t>Trabajamos con la EAC (por sus siglas en inglés) en una encuesta nacional postelectoral de 2020 con 2,569 encuestados (hallazgos publicados el 16 de febrero de 2021). Los resultados sobre la participación electoral y el método fueron muy similares entre esta encuesta y los datos del Censo.  Además, la encuesta de la EAC encontró:</a:t>
            </a:r>
            <a:endParaRPr lang="en-US" sz="2200" dirty="0">
              <a:ea typeface="Times New Roman" panose="02020603050405020304" pitchFamily="18" charset="0"/>
            </a:endParaRPr>
          </a:p>
          <a:p>
            <a:pPr marL="690563" indent="-457200">
              <a:tabLst>
                <a:tab pos="517525" algn="l"/>
              </a:tabLst>
            </a:pPr>
            <a:r>
              <a:rPr lang="es-ES" sz="2200" dirty="0">
                <a:ea typeface="Times New Roman" panose="02020603050405020304" pitchFamily="18" charset="0"/>
              </a:rPr>
              <a:t>Uno de cada nueve (11%) de los votantes con discapacidad en 2020 tuvo dificultades para votar, lo que fue casi el doble de la tasa de votantes sin discapacidad (6%).</a:t>
            </a:r>
            <a:r>
              <a:rPr lang="en-US" sz="2200" dirty="0">
                <a:ea typeface="Times New Roman" panose="02020603050405020304" pitchFamily="18" charset="0"/>
              </a:rPr>
              <a:t> </a:t>
            </a:r>
          </a:p>
          <a:p>
            <a:pPr marL="690563" indent="-457200">
              <a:tabLst>
                <a:tab pos="517525" algn="l"/>
              </a:tabLst>
            </a:pPr>
            <a:r>
              <a:rPr lang="es-ES" sz="2200" dirty="0">
                <a:ea typeface="Times New Roman" panose="02020603050405020304" pitchFamily="18" charset="0"/>
              </a:rPr>
              <a:t>Combinado con los datos de participación del Censo, estimamos que 1.95 millones de personas con discapacidad tuvieron dificultades para votar en 2020.</a:t>
            </a:r>
            <a:r>
              <a:rPr lang="en-US" sz="2200" dirty="0">
                <a:ea typeface="Times New Roman" panose="02020603050405020304" pitchFamily="18" charset="0"/>
              </a:rPr>
              <a:t> </a:t>
            </a:r>
          </a:p>
          <a:p>
            <a:pPr marL="690563" indent="-457200">
              <a:tabLst>
                <a:tab pos="517525" algn="l"/>
              </a:tabLst>
            </a:pPr>
            <a:r>
              <a:rPr lang="es-ES" sz="2200" dirty="0">
                <a:ea typeface="Times New Roman" panose="02020603050405020304" pitchFamily="18" charset="0"/>
              </a:rPr>
              <a:t>Esta es una mejora significativa con respecto a una encuesta similar de 2012, cuando una cuarta parte (26%) de los votantes con discapacidad reportaron problemas, en comparación con el 7% de los votantes sin discapacidad.</a:t>
            </a:r>
            <a:endParaRPr lang="en-US" sz="2200" dirty="0">
              <a:ea typeface="Times New Roman" panose="02020603050405020304" pitchFamily="18" charset="0"/>
            </a:endParaRPr>
          </a:p>
          <a:p>
            <a:pPr marL="690563" indent="-457200">
              <a:tabLst>
                <a:tab pos="517525" algn="l"/>
              </a:tabLst>
            </a:pPr>
            <a:r>
              <a:rPr lang="es-ES" sz="2200" dirty="0">
                <a:ea typeface="Times New Roman" panose="02020603050405020304" pitchFamily="18" charset="0"/>
              </a:rPr>
              <a:t>Al menos la mitad de la mejora se debió a una mayor accesibilidad de los lugares de votación desde 2012, mientras que la otra mitad se debió al cambio al aumento del voto por correo durante la pandemia.</a:t>
            </a:r>
            <a:endParaRPr lang="en-US" sz="2200" dirty="0">
              <a:ea typeface="Times New Roman" panose="02020603050405020304" pitchFamily="18" charset="0"/>
            </a:endParaRPr>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6" name="Picture 5">
            <a:extLst>
              <a:ext uri="{FF2B5EF4-FFF2-40B4-BE49-F238E27FC236}">
                <a16:creationId xmlns:a16="http://schemas.microsoft.com/office/drawing/2014/main" id="{A4368092-59A4-44FA-892B-5C6191E3565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2574232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296E3FD-8101-4AAD-BC72-52911A3CBD5B}"/>
              </a:ext>
            </a:extLst>
          </p:cNvPr>
          <p:cNvSpPr txBox="1">
            <a:spLocks/>
          </p:cNvSpPr>
          <p:nvPr/>
        </p:nvSpPr>
        <p:spPr>
          <a:xfrm>
            <a:off x="457200" y="713233"/>
            <a:ext cx="10196110" cy="66154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57200" lvl="1" indent="0" algn="ctr">
              <a:buNone/>
            </a:pPr>
            <a:r>
              <a:rPr lang="en-US" altLang="en-US" sz="3200" b="1" dirty="0" err="1"/>
              <a:t>Método</a:t>
            </a:r>
            <a:r>
              <a:rPr lang="en-US" altLang="en-US" sz="3200" b="1" dirty="0"/>
              <a:t> de </a:t>
            </a:r>
            <a:r>
              <a:rPr lang="en-US" altLang="en-US" sz="3200" b="1" dirty="0" err="1"/>
              <a:t>votación</a:t>
            </a:r>
            <a:endParaRPr lang="en-US" altLang="en-US" sz="3200" b="1" dirty="0"/>
          </a:p>
        </p:txBody>
      </p:sp>
      <p:sp>
        <p:nvSpPr>
          <p:cNvPr id="5" name="Content Placeholder 4">
            <a:extLst>
              <a:ext uri="{FF2B5EF4-FFF2-40B4-BE49-F238E27FC236}">
                <a16:creationId xmlns:a16="http://schemas.microsoft.com/office/drawing/2014/main" id="{7D020C88-699E-1F4D-BAA3-8A3AA901C37F}"/>
              </a:ext>
            </a:extLst>
          </p:cNvPr>
          <p:cNvSpPr>
            <a:spLocks noGrp="1"/>
          </p:cNvSpPr>
          <p:nvPr>
            <p:ph idx="1"/>
          </p:nvPr>
        </p:nvSpPr>
        <p:spPr/>
        <p:txBody>
          <a:bodyPr>
            <a:normAutofit fontScale="85000" lnSpcReduction="20000"/>
          </a:bodyPr>
          <a:lstStyle/>
          <a:p>
            <a:pPr marL="0" indent="0">
              <a:buNone/>
            </a:pPr>
            <a:r>
              <a:rPr lang="es-ES" dirty="0"/>
              <a:t>Las personas con discapacidad son históricamente más propensas que las personas sin discapacidad a votar por correo.  Los datos del Censo 2020 muestran:</a:t>
            </a:r>
            <a:endParaRPr lang="en-US" dirty="0"/>
          </a:p>
          <a:p>
            <a:r>
              <a:rPr lang="es-ES" dirty="0"/>
              <a:t>Solo una cuarta parte (26%) de los votantes con discapacidad votaron en un lugar de votación el día de las elecciones, en comparación con el 31% de los votantes sin discapacidad.</a:t>
            </a:r>
            <a:endParaRPr lang="en-US" dirty="0"/>
          </a:p>
          <a:p>
            <a:r>
              <a:rPr lang="es-ES" dirty="0"/>
              <a:t>Los votantes con discapacidad también tenían menos probabilidades de votar temprano en un lugar de votación u oficina electoral (21% comparado a 27%)</a:t>
            </a:r>
            <a:endParaRPr lang="en-US" dirty="0"/>
          </a:p>
          <a:p>
            <a:r>
              <a:rPr lang="es-ES" dirty="0"/>
              <a:t>Tenían más probabilidades de votar por correo (53% comparado a 42%)</a:t>
            </a:r>
            <a:endParaRPr lang="en-US" dirty="0"/>
          </a:p>
          <a:p>
            <a:r>
              <a:rPr lang="es-ES" dirty="0"/>
              <a:t>El aumento de la votación por correo entre 2016 y 2020 fue similar entre los votantes con discapacidad (aumento de 24 puntos porcentuales) y los que no tienen discapacidad (22 puntos).</a:t>
            </a:r>
            <a:endParaRPr lang="en-US" dirty="0"/>
          </a:p>
          <a:p>
            <a:r>
              <a:rPr lang="es-ES" dirty="0"/>
              <a:t>Votar por correo no es fácil para todos: en la encuesta de EAC/Rutgers, el 22% de las personas con discapacidad visual informaron dificultades para votar mediante una boleta por correo.</a:t>
            </a:r>
            <a:endParaRPr lang="en-US" dirty="0"/>
          </a:p>
        </p:txBody>
      </p:sp>
      <p:pic>
        <p:nvPicPr>
          <p:cNvPr id="7" name="Picture 6">
            <a:extLst>
              <a:ext uri="{FF2B5EF4-FFF2-40B4-BE49-F238E27FC236}">
                <a16:creationId xmlns:a16="http://schemas.microsoft.com/office/drawing/2014/main" id="{5433E56D-02E4-4D6B-B0D5-0254F271C2BE}"/>
              </a:ext>
              <a:ext uri="{C183D7F6-B498-43B3-948B-1728B52AA6E4}">
                <adec:decorative xmlns:adec="http://schemas.microsoft.com/office/drawing/2017/decorative" val="1"/>
              </a:ext>
            </a:extLst>
          </p:cNvPr>
          <p:cNvPicPr>
            <a:picLocks noChangeAspect="1"/>
          </p:cNvPicPr>
          <p:nvPr/>
        </p:nvPicPr>
        <p:blipFill rotWithShape="1">
          <a:blip r:embed="rId2">
            <a:extLst>
              <a:ext uri="{28A0092B-C50C-407E-A947-70E740481C1C}">
                <a14:useLocalDpi xmlns:a14="http://schemas.microsoft.com/office/drawing/2010/main" val="0"/>
              </a:ext>
            </a:extLst>
          </a:blip>
          <a:srcRect l="-1" t="12966" r="4933"/>
          <a:stretch/>
        </p:blipFill>
        <p:spPr>
          <a:xfrm>
            <a:off x="9027397" y="230151"/>
            <a:ext cx="3069353" cy="1144625"/>
          </a:xfrm>
          <a:prstGeom prst="rect">
            <a:avLst/>
          </a:prstGeom>
        </p:spPr>
      </p:pic>
      <p:pic>
        <p:nvPicPr>
          <p:cNvPr id="8" name="Picture 7">
            <a:extLst>
              <a:ext uri="{FF2B5EF4-FFF2-40B4-BE49-F238E27FC236}">
                <a16:creationId xmlns:a16="http://schemas.microsoft.com/office/drawing/2014/main" id="{CEE1C836-B3F2-4924-99EE-9D9F2E57173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250" y="118872"/>
            <a:ext cx="1371600" cy="1371600"/>
          </a:xfrm>
          <a:prstGeom prst="rect">
            <a:avLst/>
          </a:prstGeom>
        </p:spPr>
      </p:pic>
    </p:spTree>
    <p:extLst>
      <p:ext uri="{BB962C8B-B14F-4D97-AF65-F5344CB8AC3E}">
        <p14:creationId xmlns:p14="http://schemas.microsoft.com/office/powerpoint/2010/main" val="9164313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1981</TotalTime>
  <Words>1955</Words>
  <Application>Microsoft Office PowerPoint</Application>
  <PresentationFormat>Widescreen</PresentationFormat>
  <Paragraphs>103</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Calibri Light</vt:lpstr>
      <vt:lpstr>Symbol</vt:lpstr>
      <vt:lpstr>Office Theme</vt:lpstr>
      <vt:lpstr>La discapacidad y participación electoral en las elecciones de 2020  Presentación en la cumbre de datos de la Red Nacional de Derechos de las Personas con Discapacidad   14 de septiembre de 2021</vt:lpstr>
      <vt:lpstr>PowerPoint Presentation</vt:lpstr>
      <vt:lpstr>PowerPoint Presentation</vt:lpstr>
      <vt:lpstr>PowerPoint Presentation</vt:lpstr>
      <vt:lpstr>El aumento de la participación se produjo en los principales tipos de discapacidad </vt:lpstr>
      <vt:lpstr>Sin embargo, las personas con discapacidad siguen siendo menos propensas a votar que las personas sin discapacidad, aunque la brecha de participación en las personas con discapacidad puede haberse reducido ligeramente.</vt:lpstr>
      <vt:lpstr>¿Por qué hay una brecha de participación por discapacidad?</vt:lpstr>
      <vt:lpstr>Importancia del voto accesible</vt:lpstr>
      <vt:lpstr>PowerPoint Presentation</vt:lpstr>
      <vt:lpstr>Desglose por factores demográficos</vt:lpstr>
      <vt:lpstr>Inscripción de votantes</vt:lpstr>
      <vt:lpstr>Razones para no votar</vt:lpstr>
      <vt:lpstr>Cambios en las reglas estatales sobre el acceso al voto por correo</vt:lpstr>
      <vt:lpstr>Conclusiones clave (1 de 3)</vt:lpstr>
      <vt:lpstr>Conclusiones clave (2 de 3)</vt:lpstr>
      <vt:lpstr>Conclusiones clave (3 de 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and Voting Accessibility in the 2020 Elections</dc:title>
  <dc:creator>Tate Fall</dc:creator>
  <cp:lastModifiedBy>Lillian Rivera</cp:lastModifiedBy>
  <cp:revision>175</cp:revision>
  <dcterms:created xsi:type="dcterms:W3CDTF">2021-02-10T19:41:22Z</dcterms:created>
  <dcterms:modified xsi:type="dcterms:W3CDTF">2021-09-15T23:12:26Z</dcterms:modified>
</cp:coreProperties>
</file>