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4" r:id="rId4"/>
    <p:sldId id="305" r:id="rId5"/>
    <p:sldId id="310" r:id="rId6"/>
    <p:sldId id="309" r:id="rId7"/>
    <p:sldId id="291" r:id="rId8"/>
    <p:sldId id="298" r:id="rId9"/>
    <p:sldId id="289" r:id="rId10"/>
    <p:sldId id="308" r:id="rId11"/>
    <p:sldId id="312" r:id="rId12"/>
    <p:sldId id="311" r:id="rId13"/>
    <p:sldId id="314" r:id="rId14"/>
    <p:sldId id="285" r:id="rId15"/>
    <p:sldId id="303" r:id="rId16"/>
    <p:sldId id="31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6" autoAdjust="0"/>
    <p:restoredTop sz="94660"/>
  </p:normalViewPr>
  <p:slideViewPr>
    <p:cSldViewPr snapToGrid="0">
      <p:cViewPr varScale="1">
        <p:scale>
          <a:sx n="105" d="100"/>
          <a:sy n="105" d="100"/>
        </p:scale>
        <p:origin x="216" y="6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3805604319256655E-2"/>
          <c:y val="6.3031117908553855E-2"/>
          <c:w val="0.90123237960209179"/>
          <c:h val="0.62075782149429826"/>
        </c:manualLayout>
      </c:layout>
      <c:barChart>
        <c:barDir val="col"/>
        <c:grouping val="clustered"/>
        <c:varyColors val="0"/>
        <c:ser>
          <c:idx val="0"/>
          <c:order val="0"/>
          <c:tx>
            <c:strRef>
              <c:f>demogs!$M$5</c:f>
              <c:strCache>
                <c:ptCount val="1"/>
                <c:pt idx="0">
                  <c:v>2016</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demogs!$L$6:$L$7</c:f>
              <c:strCache>
                <c:ptCount val="2"/>
                <c:pt idx="0">
                  <c:v>Disability</c:v>
                </c:pt>
                <c:pt idx="1">
                  <c:v>No disability</c:v>
                </c:pt>
              </c:strCache>
            </c:strRef>
          </c:cat>
          <c:val>
            <c:numRef>
              <c:f>demogs!$M$6:$M$7</c:f>
              <c:numCache>
                <c:formatCode>0.0%</c:formatCode>
                <c:ptCount val="2"/>
                <c:pt idx="0">
                  <c:v>0.55900000000000005</c:v>
                </c:pt>
                <c:pt idx="1">
                  <c:v>0.622</c:v>
                </c:pt>
              </c:numCache>
            </c:numRef>
          </c:val>
          <c:extLst>
            <c:ext xmlns:c16="http://schemas.microsoft.com/office/drawing/2014/chart" uri="{C3380CC4-5D6E-409C-BE32-E72D297353CC}">
              <c16:uniqueId val="{00000000-EE54-4565-9625-7155581AAD7E}"/>
            </c:ext>
          </c:extLst>
        </c:ser>
        <c:ser>
          <c:idx val="1"/>
          <c:order val="1"/>
          <c:tx>
            <c:strRef>
              <c:f>demogs!$N$5</c:f>
              <c:strCache>
                <c:ptCount val="1"/>
                <c:pt idx="0">
                  <c:v>2020</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demogs!$L$6:$L$7</c:f>
              <c:strCache>
                <c:ptCount val="2"/>
                <c:pt idx="0">
                  <c:v>Disability</c:v>
                </c:pt>
                <c:pt idx="1">
                  <c:v>No disability</c:v>
                </c:pt>
              </c:strCache>
            </c:strRef>
          </c:cat>
          <c:val>
            <c:numRef>
              <c:f>demogs!$N$6:$N$7</c:f>
              <c:numCache>
                <c:formatCode>0.0%</c:formatCode>
                <c:ptCount val="2"/>
                <c:pt idx="0">
                  <c:v>0.61799999999999999</c:v>
                </c:pt>
                <c:pt idx="1">
                  <c:v>0.67500000000000004</c:v>
                </c:pt>
              </c:numCache>
            </c:numRef>
          </c:val>
          <c:extLst>
            <c:ext xmlns:c16="http://schemas.microsoft.com/office/drawing/2014/chart" uri="{C3380CC4-5D6E-409C-BE32-E72D297353CC}">
              <c16:uniqueId val="{00000001-EE54-4565-9625-7155581AAD7E}"/>
            </c:ext>
          </c:extLst>
        </c:ser>
        <c:dLbls>
          <c:showLegendKey val="0"/>
          <c:showVal val="0"/>
          <c:showCatName val="0"/>
          <c:showSerName val="0"/>
          <c:showPercent val="0"/>
          <c:showBubbleSize val="0"/>
        </c:dLbls>
        <c:gapWidth val="219"/>
        <c:overlap val="-27"/>
        <c:axId val="591015304"/>
        <c:axId val="591032360"/>
      </c:barChart>
      <c:catAx>
        <c:axId val="591015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75000"/>
                    <a:lumOff val="25000"/>
                  </a:schemeClr>
                </a:solidFill>
                <a:latin typeface="+mn-lt"/>
                <a:ea typeface="+mn-ea"/>
                <a:cs typeface="+mn-cs"/>
              </a:defRPr>
            </a:pPr>
            <a:endParaRPr lang="en-US"/>
          </a:p>
        </c:txPr>
        <c:crossAx val="591032360"/>
        <c:crosses val="autoZero"/>
        <c:auto val="1"/>
        <c:lblAlgn val="ctr"/>
        <c:lblOffset val="100"/>
        <c:noMultiLvlLbl val="0"/>
      </c:catAx>
      <c:valAx>
        <c:axId val="5910323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n-US"/>
          </a:p>
        </c:txPr>
        <c:crossAx val="591015304"/>
        <c:crosses val="autoZero"/>
        <c:crossBetween val="between"/>
      </c:valAx>
      <c:spPr>
        <a:noFill/>
        <a:ln>
          <a:noFill/>
        </a:ln>
        <a:effectLst/>
      </c:spPr>
    </c:plotArea>
    <c:legend>
      <c:legendPos val="b"/>
      <c:layout>
        <c:manualLayout>
          <c:xMode val="edge"/>
          <c:yMode val="edge"/>
          <c:x val="0.40068439710197423"/>
          <c:y val="0.86545677993626924"/>
          <c:w val="0.20407193891556122"/>
          <c:h val="0.13454322006373062"/>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D827E-F3D4-490F-AFF1-4C0CC0F9A3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3F5EA4-DBB0-4114-B8D7-D1A8B703E2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FCE4C8-B2D8-472D-B8E4-F081E5563BA0}"/>
              </a:ext>
            </a:extLst>
          </p:cNvPr>
          <p:cNvSpPr>
            <a:spLocks noGrp="1"/>
          </p:cNvSpPr>
          <p:nvPr>
            <p:ph type="dt" sz="half" idx="10"/>
          </p:nvPr>
        </p:nvSpPr>
        <p:spPr/>
        <p:txBody>
          <a:bodyPr/>
          <a:lstStyle/>
          <a:p>
            <a:fld id="{F3F9A648-0A0D-4933-B306-01AC4048E350}" type="datetimeFigureOut">
              <a:rPr lang="en-US" smtClean="0"/>
              <a:t>9/8/21</a:t>
            </a:fld>
            <a:endParaRPr lang="en-US"/>
          </a:p>
        </p:txBody>
      </p:sp>
      <p:sp>
        <p:nvSpPr>
          <p:cNvPr id="5" name="Footer Placeholder 4">
            <a:extLst>
              <a:ext uri="{FF2B5EF4-FFF2-40B4-BE49-F238E27FC236}">
                <a16:creationId xmlns:a16="http://schemas.microsoft.com/office/drawing/2014/main" id="{F0B61635-3CA6-4F37-9DFF-B21CA7A173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3C825B-D4E6-4C66-895D-9BD3D203F7A3}"/>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412636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9C41-DA53-46FB-82D9-4BDD61F1BF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A76B0-93B1-480A-836B-C4D10B6C14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5B990D-07D4-437B-9E41-918B0129A9A7}"/>
              </a:ext>
            </a:extLst>
          </p:cNvPr>
          <p:cNvSpPr>
            <a:spLocks noGrp="1"/>
          </p:cNvSpPr>
          <p:nvPr>
            <p:ph type="dt" sz="half" idx="10"/>
          </p:nvPr>
        </p:nvSpPr>
        <p:spPr/>
        <p:txBody>
          <a:bodyPr/>
          <a:lstStyle/>
          <a:p>
            <a:fld id="{F3F9A648-0A0D-4933-B306-01AC4048E350}" type="datetimeFigureOut">
              <a:rPr lang="en-US" smtClean="0"/>
              <a:t>9/8/21</a:t>
            </a:fld>
            <a:endParaRPr lang="en-US"/>
          </a:p>
        </p:txBody>
      </p:sp>
      <p:sp>
        <p:nvSpPr>
          <p:cNvPr id="5" name="Footer Placeholder 4">
            <a:extLst>
              <a:ext uri="{FF2B5EF4-FFF2-40B4-BE49-F238E27FC236}">
                <a16:creationId xmlns:a16="http://schemas.microsoft.com/office/drawing/2014/main" id="{FF13141F-9844-4AE8-9126-90BC868B94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0FC68B-C122-4CCE-9BEE-BB11DDAE4394}"/>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1682829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8B4955-845A-4036-BC00-AD2945114F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FF316C-3702-47BE-9C21-B8E2FFFD03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8B773-294A-486A-92EB-C69F9DED3807}"/>
              </a:ext>
            </a:extLst>
          </p:cNvPr>
          <p:cNvSpPr>
            <a:spLocks noGrp="1"/>
          </p:cNvSpPr>
          <p:nvPr>
            <p:ph type="dt" sz="half" idx="10"/>
          </p:nvPr>
        </p:nvSpPr>
        <p:spPr/>
        <p:txBody>
          <a:bodyPr/>
          <a:lstStyle/>
          <a:p>
            <a:fld id="{F3F9A648-0A0D-4933-B306-01AC4048E350}" type="datetimeFigureOut">
              <a:rPr lang="en-US" smtClean="0"/>
              <a:t>9/8/21</a:t>
            </a:fld>
            <a:endParaRPr lang="en-US"/>
          </a:p>
        </p:txBody>
      </p:sp>
      <p:sp>
        <p:nvSpPr>
          <p:cNvPr id="5" name="Footer Placeholder 4">
            <a:extLst>
              <a:ext uri="{FF2B5EF4-FFF2-40B4-BE49-F238E27FC236}">
                <a16:creationId xmlns:a16="http://schemas.microsoft.com/office/drawing/2014/main" id="{C35CA847-0A91-4559-841F-0C4488E0BD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48B031-CF1F-42AE-95B6-E2ECA8C38769}"/>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324356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D93DD-BD1D-4D8F-8472-658395A1E6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E1E742-BEA8-4F85-906A-493E4F3943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49E1E0-2A8F-435B-9949-351F1FD26A4A}"/>
              </a:ext>
            </a:extLst>
          </p:cNvPr>
          <p:cNvSpPr>
            <a:spLocks noGrp="1"/>
          </p:cNvSpPr>
          <p:nvPr>
            <p:ph type="dt" sz="half" idx="10"/>
          </p:nvPr>
        </p:nvSpPr>
        <p:spPr/>
        <p:txBody>
          <a:bodyPr/>
          <a:lstStyle/>
          <a:p>
            <a:fld id="{F3F9A648-0A0D-4933-B306-01AC4048E350}" type="datetimeFigureOut">
              <a:rPr lang="en-US" smtClean="0"/>
              <a:t>9/8/21</a:t>
            </a:fld>
            <a:endParaRPr lang="en-US"/>
          </a:p>
        </p:txBody>
      </p:sp>
      <p:sp>
        <p:nvSpPr>
          <p:cNvPr id="5" name="Footer Placeholder 4">
            <a:extLst>
              <a:ext uri="{FF2B5EF4-FFF2-40B4-BE49-F238E27FC236}">
                <a16:creationId xmlns:a16="http://schemas.microsoft.com/office/drawing/2014/main" id="{E0B409A2-E156-44BC-B676-BD4F193D8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7125E-A038-472E-B3BD-BEFE6571D78B}"/>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2747003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4DD97-CF8B-4920-B5DF-C4EE7E259E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99E1E5-28C1-4151-9AE5-009F3398D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CC2A3B-BBBB-466E-82BE-73647FC5971C}"/>
              </a:ext>
            </a:extLst>
          </p:cNvPr>
          <p:cNvSpPr>
            <a:spLocks noGrp="1"/>
          </p:cNvSpPr>
          <p:nvPr>
            <p:ph type="dt" sz="half" idx="10"/>
          </p:nvPr>
        </p:nvSpPr>
        <p:spPr/>
        <p:txBody>
          <a:bodyPr/>
          <a:lstStyle/>
          <a:p>
            <a:fld id="{F3F9A648-0A0D-4933-B306-01AC4048E350}" type="datetimeFigureOut">
              <a:rPr lang="en-US" smtClean="0"/>
              <a:t>9/8/21</a:t>
            </a:fld>
            <a:endParaRPr lang="en-US"/>
          </a:p>
        </p:txBody>
      </p:sp>
      <p:sp>
        <p:nvSpPr>
          <p:cNvPr id="5" name="Footer Placeholder 4">
            <a:extLst>
              <a:ext uri="{FF2B5EF4-FFF2-40B4-BE49-F238E27FC236}">
                <a16:creationId xmlns:a16="http://schemas.microsoft.com/office/drawing/2014/main" id="{858890E4-105C-4087-94E0-4CE95ACF4D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EF3A16-8899-4E5E-8F10-FB8C1C4CEAD9}"/>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2217661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F89CD-2065-4878-8767-6E9539328B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EB5070-E2AD-4C84-833B-E5B7D06BE4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3DBDDF-5226-41D9-B056-3CEFA2480C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E8F3F4-0161-4F9B-BB28-3F5A8A18D66F}"/>
              </a:ext>
            </a:extLst>
          </p:cNvPr>
          <p:cNvSpPr>
            <a:spLocks noGrp="1"/>
          </p:cNvSpPr>
          <p:nvPr>
            <p:ph type="dt" sz="half" idx="10"/>
          </p:nvPr>
        </p:nvSpPr>
        <p:spPr/>
        <p:txBody>
          <a:bodyPr/>
          <a:lstStyle/>
          <a:p>
            <a:fld id="{F3F9A648-0A0D-4933-B306-01AC4048E350}" type="datetimeFigureOut">
              <a:rPr lang="en-US" smtClean="0"/>
              <a:t>9/8/21</a:t>
            </a:fld>
            <a:endParaRPr lang="en-US"/>
          </a:p>
        </p:txBody>
      </p:sp>
      <p:sp>
        <p:nvSpPr>
          <p:cNvPr id="6" name="Footer Placeholder 5">
            <a:extLst>
              <a:ext uri="{FF2B5EF4-FFF2-40B4-BE49-F238E27FC236}">
                <a16:creationId xmlns:a16="http://schemas.microsoft.com/office/drawing/2014/main" id="{C9D75939-4C04-4DF2-9858-40DA549221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0FAA14-A034-458B-AF70-F849AAB9E251}"/>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62263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9FEFC-256C-4C80-A817-D1334E7DA6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49DBD3-11EC-474B-92C0-44C29C4C4E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270812-5132-4ABA-84EB-ED32D9CC1C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D3C393-1F94-4001-B9F9-01A2B75536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A4612-E401-4854-AF73-8ADEFC8E75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B7A5CF-53DE-4B73-94EF-088926E991A4}"/>
              </a:ext>
            </a:extLst>
          </p:cNvPr>
          <p:cNvSpPr>
            <a:spLocks noGrp="1"/>
          </p:cNvSpPr>
          <p:nvPr>
            <p:ph type="dt" sz="half" idx="10"/>
          </p:nvPr>
        </p:nvSpPr>
        <p:spPr/>
        <p:txBody>
          <a:bodyPr/>
          <a:lstStyle/>
          <a:p>
            <a:fld id="{F3F9A648-0A0D-4933-B306-01AC4048E350}" type="datetimeFigureOut">
              <a:rPr lang="en-US" smtClean="0"/>
              <a:t>9/8/21</a:t>
            </a:fld>
            <a:endParaRPr lang="en-US"/>
          </a:p>
        </p:txBody>
      </p:sp>
      <p:sp>
        <p:nvSpPr>
          <p:cNvPr id="8" name="Footer Placeholder 7">
            <a:extLst>
              <a:ext uri="{FF2B5EF4-FFF2-40B4-BE49-F238E27FC236}">
                <a16:creationId xmlns:a16="http://schemas.microsoft.com/office/drawing/2014/main" id="{8E380EFE-78AD-4D88-BD71-9E81F5D2E9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12602D-70B1-4867-A70D-7CD88261C569}"/>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381526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B2D39-3056-41D4-888B-BD440B8184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7D394E-58D8-4625-91ED-42B5FF2C852F}"/>
              </a:ext>
            </a:extLst>
          </p:cNvPr>
          <p:cNvSpPr>
            <a:spLocks noGrp="1"/>
          </p:cNvSpPr>
          <p:nvPr>
            <p:ph type="dt" sz="half" idx="10"/>
          </p:nvPr>
        </p:nvSpPr>
        <p:spPr/>
        <p:txBody>
          <a:bodyPr/>
          <a:lstStyle/>
          <a:p>
            <a:fld id="{F3F9A648-0A0D-4933-B306-01AC4048E350}" type="datetimeFigureOut">
              <a:rPr lang="en-US" smtClean="0"/>
              <a:t>9/8/21</a:t>
            </a:fld>
            <a:endParaRPr lang="en-US"/>
          </a:p>
        </p:txBody>
      </p:sp>
      <p:sp>
        <p:nvSpPr>
          <p:cNvPr id="4" name="Footer Placeholder 3">
            <a:extLst>
              <a:ext uri="{FF2B5EF4-FFF2-40B4-BE49-F238E27FC236}">
                <a16:creationId xmlns:a16="http://schemas.microsoft.com/office/drawing/2014/main" id="{C1CF257A-C0D4-4D4F-A88E-81FFB9D895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D5F7F2-8375-427B-9B8E-4F143D86C735}"/>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4056870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BEE013-D869-4DF6-A900-3E9991233EB5}"/>
              </a:ext>
            </a:extLst>
          </p:cNvPr>
          <p:cNvSpPr>
            <a:spLocks noGrp="1"/>
          </p:cNvSpPr>
          <p:nvPr>
            <p:ph type="dt" sz="half" idx="10"/>
          </p:nvPr>
        </p:nvSpPr>
        <p:spPr/>
        <p:txBody>
          <a:bodyPr/>
          <a:lstStyle/>
          <a:p>
            <a:fld id="{F3F9A648-0A0D-4933-B306-01AC4048E350}" type="datetimeFigureOut">
              <a:rPr lang="en-US" smtClean="0"/>
              <a:t>9/8/21</a:t>
            </a:fld>
            <a:endParaRPr lang="en-US"/>
          </a:p>
        </p:txBody>
      </p:sp>
      <p:sp>
        <p:nvSpPr>
          <p:cNvPr id="3" name="Footer Placeholder 2">
            <a:extLst>
              <a:ext uri="{FF2B5EF4-FFF2-40B4-BE49-F238E27FC236}">
                <a16:creationId xmlns:a16="http://schemas.microsoft.com/office/drawing/2014/main" id="{286465D0-CD61-4F3D-A9EE-211ABB04CC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63BDE-0985-4185-8B7D-0BC3300DFB45}"/>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637198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393DF-605F-46BD-B279-FADEB8A8BC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9E2E76-BEE9-4BF9-9B81-BC96C2BD45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254F1A-4D86-4D4B-8918-83A2BA4C42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CB36F2-5218-416C-A370-8F241B4F1156}"/>
              </a:ext>
            </a:extLst>
          </p:cNvPr>
          <p:cNvSpPr>
            <a:spLocks noGrp="1"/>
          </p:cNvSpPr>
          <p:nvPr>
            <p:ph type="dt" sz="half" idx="10"/>
          </p:nvPr>
        </p:nvSpPr>
        <p:spPr/>
        <p:txBody>
          <a:bodyPr/>
          <a:lstStyle/>
          <a:p>
            <a:fld id="{F3F9A648-0A0D-4933-B306-01AC4048E350}" type="datetimeFigureOut">
              <a:rPr lang="en-US" smtClean="0"/>
              <a:t>9/8/21</a:t>
            </a:fld>
            <a:endParaRPr lang="en-US"/>
          </a:p>
        </p:txBody>
      </p:sp>
      <p:sp>
        <p:nvSpPr>
          <p:cNvPr id="6" name="Footer Placeholder 5">
            <a:extLst>
              <a:ext uri="{FF2B5EF4-FFF2-40B4-BE49-F238E27FC236}">
                <a16:creationId xmlns:a16="http://schemas.microsoft.com/office/drawing/2014/main" id="{6A80A06F-76CF-44CE-9022-9E3BFC158F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D45DF4-A458-4FB1-8D3E-287C04476F55}"/>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641209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EBA61-4FE6-467A-872D-6B2D8505E2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648B0E-84FB-4E5E-89A2-07EEEBDEC8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06C670-BA58-4950-95C5-C0731D3FBF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89FDCA-22F4-4A86-B3EE-3BE1ADDDC8BF}"/>
              </a:ext>
            </a:extLst>
          </p:cNvPr>
          <p:cNvSpPr>
            <a:spLocks noGrp="1"/>
          </p:cNvSpPr>
          <p:nvPr>
            <p:ph type="dt" sz="half" idx="10"/>
          </p:nvPr>
        </p:nvSpPr>
        <p:spPr/>
        <p:txBody>
          <a:bodyPr/>
          <a:lstStyle/>
          <a:p>
            <a:fld id="{F3F9A648-0A0D-4933-B306-01AC4048E350}" type="datetimeFigureOut">
              <a:rPr lang="en-US" smtClean="0"/>
              <a:t>9/8/21</a:t>
            </a:fld>
            <a:endParaRPr lang="en-US"/>
          </a:p>
        </p:txBody>
      </p:sp>
      <p:sp>
        <p:nvSpPr>
          <p:cNvPr id="6" name="Footer Placeholder 5">
            <a:extLst>
              <a:ext uri="{FF2B5EF4-FFF2-40B4-BE49-F238E27FC236}">
                <a16:creationId xmlns:a16="http://schemas.microsoft.com/office/drawing/2014/main" id="{FAF30043-AA08-453A-9141-6816E826E7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8C920B-3E83-4784-9515-EC6A0C909382}"/>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4247962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76C1C3-CDB2-43A7-93C5-B2E24FABC0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14E4E9-8468-43F0-996B-62291394D0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AEF91F-642B-4DFB-A1DF-845003CC10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F9A648-0A0D-4933-B306-01AC4048E350}" type="datetimeFigureOut">
              <a:rPr lang="en-US" smtClean="0"/>
              <a:t>9/8/21</a:t>
            </a:fld>
            <a:endParaRPr lang="en-US"/>
          </a:p>
        </p:txBody>
      </p:sp>
      <p:sp>
        <p:nvSpPr>
          <p:cNvPr id="5" name="Footer Placeholder 4">
            <a:extLst>
              <a:ext uri="{FF2B5EF4-FFF2-40B4-BE49-F238E27FC236}">
                <a16:creationId xmlns:a16="http://schemas.microsoft.com/office/drawing/2014/main" id="{9CA2296F-80D0-46E7-A10E-6612A8A44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6097A5-8E19-4857-BFBE-F6340BE60B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485AF-D1C3-4C3D-8298-49C8EE56A5B9}" type="slidenum">
              <a:rPr lang="en-US" smtClean="0"/>
              <a:t>‹#›</a:t>
            </a:fld>
            <a:endParaRPr lang="en-US"/>
          </a:p>
        </p:txBody>
      </p:sp>
    </p:spTree>
    <p:extLst>
      <p:ext uri="{BB962C8B-B14F-4D97-AF65-F5344CB8AC3E}">
        <p14:creationId xmlns:p14="http://schemas.microsoft.com/office/powerpoint/2010/main" val="1122029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321E7-AE93-46C2-BDC8-F98E30D092A2}"/>
              </a:ext>
            </a:extLst>
          </p:cNvPr>
          <p:cNvSpPr>
            <a:spLocks noGrp="1"/>
          </p:cNvSpPr>
          <p:nvPr>
            <p:ph type="ctrTitle"/>
          </p:nvPr>
        </p:nvSpPr>
        <p:spPr>
          <a:xfrm>
            <a:off x="95250" y="1947672"/>
            <a:ext cx="12001500" cy="2273346"/>
          </a:xfrm>
        </p:spPr>
        <p:txBody>
          <a:bodyPr>
            <a:noAutofit/>
          </a:bodyPr>
          <a:lstStyle/>
          <a:p>
            <a:r>
              <a:rPr lang="en-US" sz="4400" b="1" dirty="0"/>
              <a:t>Disability and Voter Turnout in the 2020 Elections</a:t>
            </a:r>
            <a:br>
              <a:rPr lang="en-US" sz="4400" b="1" dirty="0"/>
            </a:br>
            <a:br>
              <a:rPr lang="en-US" sz="4800" b="1" dirty="0"/>
            </a:br>
            <a:r>
              <a:rPr lang="en-US" sz="2800" b="1" dirty="0"/>
              <a:t>Presentation at National Disability Rights Network data summit</a:t>
            </a:r>
            <a:br>
              <a:rPr lang="en-US" sz="2800" b="1" dirty="0"/>
            </a:br>
            <a:r>
              <a:rPr lang="en-US" sz="2800" b="1" dirty="0"/>
              <a:t>September 14, 2021</a:t>
            </a:r>
          </a:p>
        </p:txBody>
      </p:sp>
      <p:sp>
        <p:nvSpPr>
          <p:cNvPr id="3" name="Subtitle 2">
            <a:extLst>
              <a:ext uri="{FF2B5EF4-FFF2-40B4-BE49-F238E27FC236}">
                <a16:creationId xmlns:a16="http://schemas.microsoft.com/office/drawing/2014/main" id="{1C73BF3C-70B3-467A-8108-82282C1BD45C}"/>
              </a:ext>
            </a:extLst>
          </p:cNvPr>
          <p:cNvSpPr>
            <a:spLocks noGrp="1"/>
          </p:cNvSpPr>
          <p:nvPr>
            <p:ph type="subTitle" idx="1"/>
          </p:nvPr>
        </p:nvSpPr>
        <p:spPr>
          <a:xfrm>
            <a:off x="1524000" y="4663440"/>
            <a:ext cx="9144000" cy="1487978"/>
          </a:xfrm>
        </p:spPr>
        <p:txBody>
          <a:bodyPr>
            <a:normAutofit/>
          </a:bodyPr>
          <a:lstStyle/>
          <a:p>
            <a:r>
              <a:rPr lang="en-US" dirty="0"/>
              <a:t>Dr. Lisa Schur</a:t>
            </a:r>
          </a:p>
          <a:p>
            <a:r>
              <a:rPr lang="en-US" dirty="0"/>
              <a:t>Dr. Douglas Kruse </a:t>
            </a:r>
          </a:p>
          <a:p>
            <a:r>
              <a:rPr lang="en-US" dirty="0"/>
              <a:t>Co-Directors, Program for Disability Research, Rutgers University</a:t>
            </a:r>
          </a:p>
        </p:txBody>
      </p:sp>
      <p:pic>
        <p:nvPicPr>
          <p:cNvPr id="7" name="Picture 6" descr="Rutgers School of Management and Labor Relations logo">
            <a:extLst>
              <a:ext uri="{FF2B5EF4-FFF2-40B4-BE49-F238E27FC236}">
                <a16:creationId xmlns:a16="http://schemas.microsoft.com/office/drawing/2014/main" id="{5433E56D-02E4-4D6B-B0D5-0254F271C2BE}"/>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7972425" y="168276"/>
            <a:ext cx="4124325" cy="1538046"/>
          </a:xfrm>
          <a:prstGeom prst="rect">
            <a:avLst/>
          </a:prstGeom>
        </p:spPr>
      </p:pic>
      <p:pic>
        <p:nvPicPr>
          <p:cNvPr id="6" name="Picture 5" descr="Election Assistance Commission of the United States logo">
            <a:extLst>
              <a:ext uri="{FF2B5EF4-FFF2-40B4-BE49-F238E27FC236}">
                <a16:creationId xmlns:a16="http://schemas.microsoft.com/office/drawing/2014/main" id="{B8B25009-90F9-48D2-A408-726A33B6D3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1586053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C1A7DD5-0217-4541-8BA7-D1A0F27201A5}"/>
              </a:ext>
            </a:extLst>
          </p:cNvPr>
          <p:cNvSpPr>
            <a:spLocks noGrp="1"/>
          </p:cNvSpPr>
          <p:nvPr>
            <p:ph type="title"/>
          </p:nvPr>
        </p:nvSpPr>
        <p:spPr>
          <a:xfrm>
            <a:off x="655320" y="500099"/>
            <a:ext cx="10515600" cy="1325563"/>
          </a:xfrm>
        </p:spPr>
        <p:txBody>
          <a:bodyPr>
            <a:normAutofit/>
          </a:bodyPr>
          <a:lstStyle/>
          <a:p>
            <a:pPr algn="ctr"/>
            <a:r>
              <a:rPr lang="en-US" sz="3200" b="1" dirty="0">
                <a:latin typeface="+mn-lt"/>
              </a:rPr>
              <a:t>Breakdown by demographic factors</a:t>
            </a:r>
          </a:p>
        </p:txBody>
      </p:sp>
      <p:sp>
        <p:nvSpPr>
          <p:cNvPr id="6" name="Content Placeholder 2">
            <a:extLst>
              <a:ext uri="{FF2B5EF4-FFF2-40B4-BE49-F238E27FC236}">
                <a16:creationId xmlns:a16="http://schemas.microsoft.com/office/drawing/2014/main" id="{F49E10C2-2A73-4D9E-8F96-356BD086DB9F}"/>
              </a:ext>
            </a:extLst>
          </p:cNvPr>
          <p:cNvSpPr txBox="1">
            <a:spLocks/>
          </p:cNvSpPr>
          <p:nvPr/>
        </p:nvSpPr>
        <p:spPr>
          <a:xfrm>
            <a:off x="838200" y="1825662"/>
            <a:ext cx="10515600" cy="4351301"/>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The surge in turnout among people with disabilities occurred across major demographic categories:  </a:t>
            </a:r>
          </a:p>
          <a:p>
            <a:pPr marL="741363"/>
            <a:r>
              <a:rPr lang="en-US" dirty="0"/>
              <a:t>Women and men</a:t>
            </a:r>
          </a:p>
          <a:p>
            <a:pPr marL="741363"/>
            <a:r>
              <a:rPr lang="en-US" dirty="0"/>
              <a:t>Blacks, Hispanic/Latinx, White non-Hispanic/Latinx, and Other</a:t>
            </a:r>
          </a:p>
          <a:p>
            <a:pPr marL="741363"/>
            <a:r>
              <a:rPr lang="en-US" dirty="0"/>
              <a:t>Age groups:  18-34, 35-49, 50-64, 65+</a:t>
            </a:r>
          </a:p>
          <a:p>
            <a:pPr marL="741363"/>
            <a:r>
              <a:rPr lang="en-US" dirty="0"/>
              <a:t>Region: Northeast, Midwest, South, West</a:t>
            </a:r>
          </a:p>
          <a:p>
            <a:pPr marL="0" indent="0">
              <a:buFont typeface="Arial" panose="020B0604020202020204" pitchFamily="34" charset="0"/>
              <a:buNone/>
            </a:pPr>
            <a:r>
              <a:rPr lang="en-US" dirty="0"/>
              <a:t>As in past elections, there was no turnout gap between employed people with and without disabilities</a:t>
            </a:r>
          </a:p>
          <a:p>
            <a:pPr marL="512763" indent="0">
              <a:buFont typeface="Arial" panose="020B0604020202020204" pitchFamily="34" charset="0"/>
              <a:buNone/>
            </a:pPr>
            <a:r>
              <a:rPr lang="en-US" dirty="0"/>
              <a:t>=&gt; Employment appears to play a very positive role in political inclusion as well as economic inclusion of people with disabilities</a:t>
            </a:r>
          </a:p>
          <a:p>
            <a:pPr marL="0" indent="0">
              <a:buFont typeface="Arial" panose="020B0604020202020204" pitchFamily="34" charset="0"/>
              <a:buNone/>
            </a:pPr>
            <a:endParaRPr lang="en-US" dirty="0"/>
          </a:p>
          <a:p>
            <a:endParaRPr lang="en-US" dirty="0"/>
          </a:p>
          <a:p>
            <a:endParaRPr lang="en-US" dirty="0"/>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E8621CB9-71DE-49E3-A129-388970B42A22}"/>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1952352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1B5136D-7B08-4DC2-A15E-F8318E0922C9}"/>
              </a:ext>
            </a:extLst>
          </p:cNvPr>
          <p:cNvSpPr>
            <a:spLocks noGrp="1"/>
          </p:cNvSpPr>
          <p:nvPr>
            <p:ph type="title"/>
          </p:nvPr>
        </p:nvSpPr>
        <p:spPr>
          <a:xfrm>
            <a:off x="838200" y="365125"/>
            <a:ext cx="10515600" cy="1325563"/>
          </a:xfrm>
        </p:spPr>
        <p:txBody>
          <a:bodyPr>
            <a:normAutofit/>
          </a:bodyPr>
          <a:lstStyle/>
          <a:p>
            <a:pPr algn="ctr"/>
            <a:r>
              <a:rPr lang="en-US" sz="3200" b="1" dirty="0">
                <a:latin typeface="+mn-lt"/>
              </a:rPr>
              <a:t>Voter registration</a:t>
            </a:r>
          </a:p>
        </p:txBody>
      </p:sp>
      <p:sp>
        <p:nvSpPr>
          <p:cNvPr id="8" name="Content Placeholder 2">
            <a:extLst>
              <a:ext uri="{FF2B5EF4-FFF2-40B4-BE49-F238E27FC236}">
                <a16:creationId xmlns:a16="http://schemas.microsoft.com/office/drawing/2014/main" id="{07FF7429-5D76-4BCC-8412-0313FE8EFBF8}"/>
              </a:ext>
            </a:extLst>
          </p:cNvPr>
          <p:cNvSpPr>
            <a:spLocks noGrp="1"/>
          </p:cNvSpPr>
          <p:nvPr>
            <p:ph idx="1"/>
          </p:nvPr>
        </p:nvSpPr>
        <p:spPr>
          <a:xfrm>
            <a:off x="838200" y="1483112"/>
            <a:ext cx="10515600" cy="4777931"/>
          </a:xfrm>
        </p:spPr>
        <p:txBody>
          <a:bodyPr>
            <a:normAutofit lnSpcReduction="10000"/>
          </a:bodyPr>
          <a:lstStyle/>
          <a:p>
            <a:r>
              <a:rPr lang="en-US" sz="2600" dirty="0"/>
              <a:t>Eligible citizens with disabilities in 2020 were 3 points less likely to be registered to vote than those without disabilities (70% compared to 73%)</a:t>
            </a:r>
          </a:p>
          <a:p>
            <a:r>
              <a:rPr lang="en-US" sz="2600" dirty="0"/>
              <a:t>Among those who were registered, people with disabilities were 4 points less likely to vote (88% compared to 92%)</a:t>
            </a:r>
          </a:p>
          <a:p>
            <a:pPr marL="512763" indent="0">
              <a:buNone/>
            </a:pPr>
            <a:r>
              <a:rPr lang="en-US" sz="2600" dirty="0"/>
              <a:t>=&gt; So overall disability turnout gap is due both to lower registration, and lower turnout among those registered to vote</a:t>
            </a:r>
          </a:p>
          <a:p>
            <a:r>
              <a:rPr lang="en-US" sz="2600" dirty="0"/>
              <a:t>Registered people with disabilities were more likely than those without disabilities to register at a town hall or election office, and less likely to register at a department of motor vehicles</a:t>
            </a:r>
          </a:p>
          <a:p>
            <a:r>
              <a:rPr lang="en-US" sz="2600" dirty="0"/>
              <a:t>Asked why they did not register, non-registered people with disabilities were more likely to give “permanent illness or disability” as a reason, and less likely than those without disabilities to say they were not interested in the election or did not meet registration deadlines.</a:t>
            </a:r>
          </a:p>
          <a:p>
            <a:pPr marL="0" indent="0">
              <a:buNone/>
            </a:pPr>
            <a:endParaRPr lang="en-US" dirty="0"/>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FF4755D6-71C4-4485-ADC1-18A2DA279CE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1359962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853AE6E-D245-4B9E-A044-9450DCE36F36}"/>
              </a:ext>
            </a:extLst>
          </p:cNvPr>
          <p:cNvSpPr>
            <a:spLocks noGrp="1"/>
          </p:cNvSpPr>
          <p:nvPr>
            <p:ph type="title"/>
          </p:nvPr>
        </p:nvSpPr>
        <p:spPr>
          <a:xfrm>
            <a:off x="838200" y="681037"/>
            <a:ext cx="10515600" cy="1009651"/>
          </a:xfrm>
        </p:spPr>
        <p:txBody>
          <a:bodyPr>
            <a:normAutofit/>
          </a:bodyPr>
          <a:lstStyle/>
          <a:p>
            <a:pPr algn="ctr"/>
            <a:r>
              <a:rPr lang="en-US" sz="3200" b="1" dirty="0">
                <a:latin typeface="+mn-lt"/>
              </a:rPr>
              <a:t>Reasons for not voting</a:t>
            </a:r>
          </a:p>
        </p:txBody>
      </p:sp>
      <p:sp>
        <p:nvSpPr>
          <p:cNvPr id="8" name="Content Placeholder 2">
            <a:extLst>
              <a:ext uri="{FF2B5EF4-FFF2-40B4-BE49-F238E27FC236}">
                <a16:creationId xmlns:a16="http://schemas.microsoft.com/office/drawing/2014/main" id="{66B100ED-815C-4A34-8BAB-4DBE70348B02}"/>
              </a:ext>
            </a:extLst>
          </p:cNvPr>
          <p:cNvSpPr>
            <a:spLocks noGrp="1"/>
          </p:cNvSpPr>
          <p:nvPr>
            <p:ph idx="1"/>
          </p:nvPr>
        </p:nvSpPr>
        <p:spPr>
          <a:xfrm>
            <a:off x="838200" y="1690688"/>
            <a:ext cx="10515600" cy="4486275"/>
          </a:xfrm>
        </p:spPr>
        <p:txBody>
          <a:bodyPr>
            <a:normAutofit/>
          </a:bodyPr>
          <a:lstStyle/>
          <a:p>
            <a:pPr marL="0" indent="0">
              <a:buNone/>
            </a:pPr>
            <a:r>
              <a:rPr lang="en-US" sz="2600" dirty="0"/>
              <a:t>Among those who were registered but did not vote:</a:t>
            </a:r>
          </a:p>
          <a:p>
            <a:r>
              <a:rPr lang="en-US" sz="2600" dirty="0"/>
              <a:t>Just over one-third (37%) of people with disabilities said they did not vote because of “illness or disability (own or family’s)”</a:t>
            </a:r>
          </a:p>
          <a:p>
            <a:r>
              <a:rPr lang="en-US" sz="2600" dirty="0"/>
              <a:t>They were less likely than non-voters without disabilities to say they were not interested (13% compared to 19%), did not like the candidates or campaign issues (11% to 16%), or were too busy (4% to 16%)</a:t>
            </a:r>
          </a:p>
          <a:p>
            <a:r>
              <a:rPr lang="en-US" sz="2600" dirty="0"/>
              <a:t>The percent saying they did not vote due to concerns about the coronavirus pandemic was similar between people with and without disabilities (5% compared to 4%)</a:t>
            </a: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AD0DBAA1-2D79-4B59-859E-749135F4CAC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2218686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5A965-1716-4104-946A-751EC084EF4D}"/>
              </a:ext>
            </a:extLst>
          </p:cNvPr>
          <p:cNvSpPr>
            <a:spLocks noGrp="1"/>
          </p:cNvSpPr>
          <p:nvPr>
            <p:ph type="title"/>
          </p:nvPr>
        </p:nvSpPr>
        <p:spPr>
          <a:xfrm>
            <a:off x="838200" y="767461"/>
            <a:ext cx="10515600" cy="1325563"/>
          </a:xfrm>
        </p:spPr>
        <p:txBody>
          <a:bodyPr>
            <a:normAutofit/>
          </a:bodyPr>
          <a:lstStyle/>
          <a:p>
            <a:pPr algn="ctr"/>
            <a:r>
              <a:rPr lang="en-US" sz="3200" b="1" dirty="0">
                <a:latin typeface="+mn-lt"/>
              </a:rPr>
              <a:t>Changes in state rules on mail ballot access</a:t>
            </a:r>
          </a:p>
        </p:txBody>
      </p:sp>
      <p:sp>
        <p:nvSpPr>
          <p:cNvPr id="5" name="TextBox 4">
            <a:extLst>
              <a:ext uri="{FF2B5EF4-FFF2-40B4-BE49-F238E27FC236}">
                <a16:creationId xmlns:a16="http://schemas.microsoft.com/office/drawing/2014/main" id="{A009CBD9-95EE-4AB2-B8CA-809B1DCB87AB}"/>
              </a:ext>
            </a:extLst>
          </p:cNvPr>
          <p:cNvSpPr txBox="1"/>
          <p:nvPr/>
        </p:nvSpPr>
        <p:spPr>
          <a:xfrm>
            <a:off x="838200" y="1756854"/>
            <a:ext cx="10273284" cy="4524315"/>
          </a:xfrm>
          <a:prstGeom prst="rect">
            <a:avLst/>
          </a:prstGeom>
          <a:noFill/>
        </p:spPr>
        <p:txBody>
          <a:bodyPr wrap="square" rtlCol="0">
            <a:spAutoFit/>
          </a:bodyPr>
          <a:lstStyle/>
          <a:p>
            <a:r>
              <a:rPr lang="en-US" sz="2400" dirty="0"/>
              <a:t>The increase in voter turnout appears to be larger in states that made it easier to vote by mail, although the differences were not strong enough to be outside the margin of error.</a:t>
            </a:r>
          </a:p>
          <a:p>
            <a:r>
              <a:rPr lang="en-US" sz="2400" dirty="0"/>
              <a:t>					</a:t>
            </a:r>
            <a:r>
              <a:rPr lang="en-US" sz="2400" b="1" dirty="0"/>
              <a:t>Increase in turnout from 2016 to 2020</a:t>
            </a:r>
          </a:p>
          <a:p>
            <a:r>
              <a:rPr lang="en-US" sz="2400" dirty="0"/>
              <a:t>					Disability	No disability</a:t>
            </a:r>
          </a:p>
          <a:p>
            <a:r>
              <a:rPr lang="en-US" sz="2400" dirty="0"/>
              <a:t>No change in mail ballot access	</a:t>
            </a:r>
          </a:p>
          <a:p>
            <a:r>
              <a:rPr lang="en-US" sz="2400" dirty="0"/>
              <a:t>    (27 states)				4.9%		5.0%</a:t>
            </a:r>
          </a:p>
          <a:p>
            <a:r>
              <a:rPr lang="en-US" sz="2400" dirty="0"/>
              <a:t>Easier to request mail ballot in 2020 </a:t>
            </a:r>
          </a:p>
          <a:p>
            <a:r>
              <a:rPr lang="en-US" sz="2400" dirty="0"/>
              <a:t>    than in 2016 (16 states)		7.0%		4.0%</a:t>
            </a:r>
          </a:p>
          <a:p>
            <a:r>
              <a:rPr lang="en-US" sz="2400" dirty="0"/>
              <a:t>All voters sent ballots in 2020, but </a:t>
            </a:r>
          </a:p>
          <a:p>
            <a:r>
              <a:rPr lang="en-US" sz="2400" dirty="0"/>
              <a:t>    not in 2016 (7 states + DC)		6.7%		8.4%</a:t>
            </a:r>
          </a:p>
          <a:p>
            <a:r>
              <a:rPr lang="en-US" sz="2400" dirty="0"/>
              <a:t>    </a:t>
            </a:r>
          </a:p>
        </p:txBody>
      </p:sp>
      <p:pic>
        <p:nvPicPr>
          <p:cNvPr id="6" name="Picture 5">
            <a:extLst>
              <a:ext uri="{FF2B5EF4-FFF2-40B4-BE49-F238E27FC236}">
                <a16:creationId xmlns:a16="http://schemas.microsoft.com/office/drawing/2014/main" id="{AE9D3661-9B0A-EA45-987A-862D5F5FB439}"/>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7" name="Picture 6">
            <a:extLst>
              <a:ext uri="{FF2B5EF4-FFF2-40B4-BE49-F238E27FC236}">
                <a16:creationId xmlns:a16="http://schemas.microsoft.com/office/drawing/2014/main" id="{1B7363CE-0C99-404E-BBDD-3F93B7FF622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967418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321E7-AE93-46C2-BDC8-F98E30D092A2}"/>
              </a:ext>
            </a:extLst>
          </p:cNvPr>
          <p:cNvSpPr>
            <a:spLocks noGrp="1"/>
          </p:cNvSpPr>
          <p:nvPr>
            <p:ph type="title"/>
          </p:nvPr>
        </p:nvSpPr>
        <p:spPr>
          <a:xfrm>
            <a:off x="838200" y="777240"/>
            <a:ext cx="10515600" cy="749808"/>
          </a:xfrm>
        </p:spPr>
        <p:txBody>
          <a:bodyPr anchor="t">
            <a:normAutofit/>
          </a:bodyPr>
          <a:lstStyle/>
          <a:p>
            <a:pPr algn="ctr"/>
            <a:r>
              <a:rPr lang="en-US" sz="3200" b="1" dirty="0">
                <a:latin typeface="+mn-lt"/>
              </a:rPr>
              <a:t>Key Takeaways (1 of 3)</a:t>
            </a:r>
          </a:p>
        </p:txBody>
      </p:sp>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219075" y="1527048"/>
            <a:ext cx="11753850" cy="4956339"/>
          </a:xfrm>
        </p:spPr>
        <p:txBody>
          <a:bodyPr>
            <a:noAutofit/>
          </a:bodyPr>
          <a:lstStyle/>
          <a:p>
            <a:pPr marL="690563" indent="-457200">
              <a:tabLst>
                <a:tab pos="517525" algn="l"/>
              </a:tabLst>
            </a:pPr>
            <a:r>
              <a:rPr lang="en-US" sz="2600" dirty="0">
                <a:ea typeface="Times New Roman" panose="02020603050405020304" pitchFamily="18" charset="0"/>
              </a:rPr>
              <a:t>Voter turnout surged in 2020 among people with disabilities </a:t>
            </a:r>
          </a:p>
          <a:p>
            <a:pPr marL="1371600" indent="-457200">
              <a:buFont typeface="Symbol" panose="05050102010706020507" pitchFamily="18" charset="2"/>
              <a:buChar char="Þ"/>
              <a:tabLst>
                <a:tab pos="517525" algn="l"/>
              </a:tabLst>
            </a:pPr>
            <a:r>
              <a:rPr lang="en-US" sz="2600" dirty="0">
                <a:ea typeface="Times New Roman" panose="02020603050405020304" pitchFamily="18" charset="0"/>
              </a:rPr>
              <a:t>Despite the barriers they often face, people with disabilities are just as interested in elections as people without disabilities, and turn out to vote when motivated</a:t>
            </a:r>
          </a:p>
          <a:p>
            <a:pPr marL="690563" indent="-457200">
              <a:tabLst>
                <a:tab pos="517525" algn="l"/>
              </a:tabLst>
            </a:pPr>
            <a:r>
              <a:rPr lang="en-US" sz="2600" dirty="0">
                <a:ea typeface="Times New Roman" panose="02020603050405020304" pitchFamily="18" charset="0"/>
              </a:rPr>
              <a:t>A turnout gap remained, however, between people with and without disabilities in 2020</a:t>
            </a:r>
          </a:p>
          <a:p>
            <a:pPr marL="690563" indent="-457200">
              <a:tabLst>
                <a:tab pos="517525" algn="l"/>
              </a:tabLst>
            </a:pPr>
            <a:r>
              <a:rPr lang="en-US" sz="2600" dirty="0">
                <a:ea typeface="Times New Roman" panose="02020603050405020304" pitchFamily="18" charset="0"/>
              </a:rPr>
              <a:t>Combined with results on voting difficulties from the EAC/Rutgers post-election survey, an estimated 1.95 million voters with disabilities encountered some type of difficulty voting in the 2020 general elections.</a:t>
            </a: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D125A8D3-2572-4783-B615-8D1B6E00D19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260980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3C2FA6B-A906-3849-A97E-E6AD6BD96C6C}"/>
              </a:ext>
            </a:extLst>
          </p:cNvPr>
          <p:cNvSpPr>
            <a:spLocks noGrp="1"/>
          </p:cNvSpPr>
          <p:nvPr>
            <p:ph type="title"/>
          </p:nvPr>
        </p:nvSpPr>
        <p:spPr>
          <a:xfrm>
            <a:off x="838200" y="777240"/>
            <a:ext cx="10515600" cy="749808"/>
          </a:xfrm>
        </p:spPr>
        <p:txBody>
          <a:bodyPr anchor="t">
            <a:normAutofit/>
          </a:bodyPr>
          <a:lstStyle/>
          <a:p>
            <a:pPr algn="ctr"/>
            <a:r>
              <a:rPr lang="en-US" sz="3200" b="1" dirty="0">
                <a:latin typeface="+mn-lt"/>
              </a:rPr>
              <a:t>Key Takeaways (2 of 3)</a:t>
            </a:r>
          </a:p>
        </p:txBody>
      </p:sp>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219075" y="1427326"/>
            <a:ext cx="11753850" cy="5108611"/>
          </a:xfrm>
        </p:spPr>
        <p:txBody>
          <a:bodyPr>
            <a:noAutofit/>
          </a:bodyPr>
          <a:lstStyle/>
          <a:p>
            <a:pPr marL="690563" indent="-457200">
              <a:tabLst>
                <a:tab pos="517525" algn="l"/>
              </a:tabLst>
            </a:pPr>
            <a:r>
              <a:rPr lang="en-US" sz="2600" dirty="0">
                <a:ea typeface="Times New Roman" panose="02020603050405020304" pitchFamily="18" charset="0"/>
              </a:rPr>
              <a:t>People with disabilities are more likely than those without disabilities to use a mail ballot, while the increase in mail ballots during the pandemic was similar between voters with and without disabilities</a:t>
            </a:r>
          </a:p>
          <a:p>
            <a:pPr marL="690563" indent="-457200">
              <a:tabLst>
                <a:tab pos="517525" algn="l"/>
              </a:tabLst>
            </a:pPr>
            <a:r>
              <a:rPr lang="en-US" sz="2600" dirty="0">
                <a:ea typeface="Times New Roman" panose="02020603050405020304" pitchFamily="18" charset="0"/>
              </a:rPr>
              <a:t>But mail ballots are not a panacea.  The large variation in types and severity of disabilities means that “one size fits all” does not work for many people, and having more options in how to vote will help the turnout of people with disabilities</a:t>
            </a:r>
          </a:p>
          <a:p>
            <a:pPr marL="690563" indent="-457200">
              <a:tabLst>
                <a:tab pos="517525" algn="l"/>
              </a:tabLst>
            </a:pPr>
            <a:r>
              <a:rPr lang="en-US" sz="2600" dirty="0"/>
              <a:t>Past research indicates that inaccessible voting systems can discourage turnout, not only by making it more difficult to vote, but also through psychological effects by sending the message that people with disabilities are not welcome in the political sphere.</a:t>
            </a:r>
          </a:p>
          <a:p>
            <a:pPr marL="233363" indent="0">
              <a:buNone/>
              <a:tabLst>
                <a:tab pos="517525" algn="l"/>
              </a:tabLst>
            </a:pPr>
            <a:endParaRPr lang="en-US" dirty="0">
              <a:ea typeface="Times New Roman" panose="02020603050405020304" pitchFamily="18" charset="0"/>
            </a:endParaRPr>
          </a:p>
          <a:p>
            <a:pPr marL="690563" indent="-457200">
              <a:tabLst>
                <a:tab pos="517525" algn="l"/>
              </a:tabLst>
            </a:pPr>
            <a:endParaRPr lang="en-US" dirty="0">
              <a:ea typeface="Times New Roman" panose="02020603050405020304" pitchFamily="18" charset="0"/>
            </a:endParaRP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FA50A6F3-0C5B-4ED7-B6CB-08B758950B4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3113119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D4A3239-7A70-3941-A432-3052C38299FE}"/>
              </a:ext>
            </a:extLst>
          </p:cNvPr>
          <p:cNvSpPr>
            <a:spLocks noGrp="1"/>
          </p:cNvSpPr>
          <p:nvPr>
            <p:ph type="title"/>
          </p:nvPr>
        </p:nvSpPr>
        <p:spPr>
          <a:xfrm>
            <a:off x="838200" y="777240"/>
            <a:ext cx="10515600" cy="749808"/>
          </a:xfrm>
        </p:spPr>
        <p:txBody>
          <a:bodyPr anchor="t">
            <a:normAutofit/>
          </a:bodyPr>
          <a:lstStyle/>
          <a:p>
            <a:pPr algn="ctr"/>
            <a:r>
              <a:rPr lang="en-US" sz="3200" b="1" dirty="0">
                <a:latin typeface="+mn-lt"/>
              </a:rPr>
              <a:t>Key Takeaways (3 of 3)</a:t>
            </a:r>
          </a:p>
        </p:txBody>
      </p:sp>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219075" y="1691640"/>
            <a:ext cx="11753850" cy="4791747"/>
          </a:xfrm>
        </p:spPr>
        <p:txBody>
          <a:bodyPr>
            <a:noAutofit/>
          </a:bodyPr>
          <a:lstStyle/>
          <a:p>
            <a:pPr marL="690563" indent="-457200">
              <a:tabLst>
                <a:tab pos="517525" algn="l"/>
              </a:tabLst>
            </a:pPr>
            <a:r>
              <a:rPr lang="en-US" sz="2600" dirty="0">
                <a:ea typeface="Times New Roman" panose="02020603050405020304" pitchFamily="18" charset="0"/>
              </a:rPr>
              <a:t>The improved accessibility since 2012 is likely to have helped turnout among people with disabilities in 2020, which</a:t>
            </a:r>
            <a:r>
              <a:rPr lang="en-US" sz="2600" dirty="0"/>
              <a:t> reflects well on the efforts of disability advocates and organizations, the EAC, election officials, and policy-makers. </a:t>
            </a:r>
            <a:endParaRPr lang="en-US" sz="2600" dirty="0">
              <a:ea typeface="Times New Roman" panose="02020603050405020304" pitchFamily="18" charset="0"/>
            </a:endParaRPr>
          </a:p>
          <a:p>
            <a:pPr marL="690563" indent="-457200">
              <a:tabLst>
                <a:tab pos="517525" algn="l"/>
              </a:tabLst>
            </a:pPr>
            <a:r>
              <a:rPr lang="en-US" sz="2600" dirty="0">
                <a:ea typeface="Times New Roman" panose="02020603050405020304" pitchFamily="18" charset="0"/>
              </a:rPr>
              <a:t>There is a need for continued progress in improving accessibility, and ensuring people with disabilities can easily exercise their right to vote.</a:t>
            </a:r>
          </a:p>
          <a:p>
            <a:pPr marL="233363" indent="0">
              <a:buNone/>
              <a:tabLst>
                <a:tab pos="517525" algn="l"/>
              </a:tabLst>
            </a:pPr>
            <a:endParaRPr lang="en-US" sz="2600" dirty="0">
              <a:ea typeface="Times New Roman" panose="02020603050405020304" pitchFamily="18" charset="0"/>
            </a:endParaRPr>
          </a:p>
          <a:p>
            <a:pPr marL="233363" indent="0">
              <a:buNone/>
              <a:tabLst>
                <a:tab pos="517525" algn="l"/>
              </a:tabLst>
            </a:pPr>
            <a:r>
              <a:rPr lang="en-US" sz="2600" dirty="0">
                <a:ea typeface="Times New Roman" panose="02020603050405020304" pitchFamily="18" charset="0"/>
              </a:rPr>
              <a:t>We welcome any questions—we want to make these results as useful as possible for increasing access to voting among people with disabilities.</a:t>
            </a:r>
          </a:p>
          <a:p>
            <a:pPr marL="233363" indent="0">
              <a:buNone/>
              <a:tabLst>
                <a:tab pos="517525" algn="l"/>
              </a:tabLst>
            </a:pPr>
            <a:endParaRPr lang="en-US" dirty="0">
              <a:ea typeface="Times New Roman" panose="02020603050405020304" pitchFamily="18" charset="0"/>
            </a:endParaRPr>
          </a:p>
          <a:p>
            <a:pPr marL="690563" indent="-457200">
              <a:tabLst>
                <a:tab pos="517525" algn="l"/>
              </a:tabLst>
            </a:pPr>
            <a:endParaRPr lang="en-US" dirty="0">
              <a:ea typeface="Times New Roman" panose="02020603050405020304" pitchFamily="18" charset="0"/>
            </a:endParaRP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01C2712E-AB0C-4E92-98BD-71EEEE28B2B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2379869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875505" y="1508760"/>
            <a:ext cx="9777805" cy="4895605"/>
          </a:xfrm>
        </p:spPr>
        <p:txBody>
          <a:bodyPr>
            <a:normAutofit lnSpcReduction="10000"/>
          </a:bodyPr>
          <a:lstStyle/>
          <a:p>
            <a:pPr>
              <a:spcBef>
                <a:spcPts val="1800"/>
              </a:spcBef>
            </a:pPr>
            <a:r>
              <a:rPr lang="en-US" i="1" dirty="0"/>
              <a:t>How likely were people with disabilities to vote in 2020?</a:t>
            </a:r>
          </a:p>
          <a:p>
            <a:pPr>
              <a:spcBef>
                <a:spcPts val="1800"/>
              </a:spcBef>
            </a:pPr>
            <a:r>
              <a:rPr lang="en-US" i="1" dirty="0"/>
              <a:t>Among those who voted, how many used mail ballots or the option of voting early?</a:t>
            </a:r>
          </a:p>
          <a:p>
            <a:pPr>
              <a:spcBef>
                <a:spcPts val="1800"/>
              </a:spcBef>
            </a:pPr>
            <a:r>
              <a:rPr lang="en-US" i="1" dirty="0"/>
              <a:t>How did 2020 disability turnout compare to past elections? </a:t>
            </a:r>
          </a:p>
          <a:p>
            <a:pPr marL="0" indent="0">
              <a:spcBef>
                <a:spcPts val="1800"/>
              </a:spcBef>
              <a:buNone/>
            </a:pPr>
            <a:endParaRPr lang="en-US" i="1" dirty="0"/>
          </a:p>
          <a:p>
            <a:pPr marL="0" indent="0">
              <a:buNone/>
            </a:pPr>
            <a:r>
              <a:rPr lang="en-US" dirty="0"/>
              <a:t>To answer these and other questions, we analyzed data from the November 2020 Voting and Registration Supplement in the Census Bureau’s Current Population Survey.  It contains responses from 81,898 voting-eligible citizens, including 11,000 citizens with disabilities.  We compare these data to 2016 when there was a sample of 93,794, including 12,791 with disabilities.</a:t>
            </a:r>
            <a:endParaRPr lang="en-US" i="1" dirty="0"/>
          </a:p>
          <a:p>
            <a:endParaRPr lang="en-US" sz="2400" dirty="0"/>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A4825399-9589-45FE-B41E-E34B37B1096F}"/>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221648008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9FA49BD-F45F-473B-AE39-E4749BAB99BD}"/>
              </a:ext>
            </a:extLst>
          </p:cNvPr>
          <p:cNvSpPr txBox="1"/>
          <p:nvPr/>
        </p:nvSpPr>
        <p:spPr>
          <a:xfrm>
            <a:off x="2432304" y="1122169"/>
            <a:ext cx="6163056" cy="584775"/>
          </a:xfrm>
          <a:prstGeom prst="rect">
            <a:avLst/>
          </a:prstGeom>
          <a:noFill/>
        </p:spPr>
        <p:txBody>
          <a:bodyPr wrap="square" rtlCol="0">
            <a:spAutoFit/>
          </a:bodyPr>
          <a:lstStyle/>
          <a:p>
            <a:pPr algn="ctr"/>
            <a:r>
              <a:rPr lang="en-US" sz="3200" b="1" dirty="0"/>
              <a:t>Definition of Disability</a:t>
            </a:r>
          </a:p>
        </p:txBody>
      </p:sp>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875505" y="2039112"/>
            <a:ext cx="9777805" cy="4365253"/>
          </a:xfrm>
        </p:spPr>
        <p:txBody>
          <a:bodyPr>
            <a:normAutofit/>
          </a:bodyPr>
          <a:lstStyle/>
          <a:p>
            <a:pPr marL="0" indent="0">
              <a:buNone/>
            </a:pPr>
            <a:r>
              <a:rPr lang="en-US" dirty="0"/>
              <a:t>Disability is defined in the Census surveys by a “yes” response to one or more of six questions identifying:</a:t>
            </a:r>
          </a:p>
          <a:p>
            <a:pPr marL="971550" lvl="1" indent="-514350">
              <a:buAutoNum type="arabicPeriod"/>
            </a:pPr>
            <a:r>
              <a:rPr lang="en-US" dirty="0"/>
              <a:t>Hearing impairment</a:t>
            </a:r>
          </a:p>
          <a:p>
            <a:pPr marL="971550" lvl="1" indent="-514350">
              <a:buAutoNum type="arabicPeriod"/>
            </a:pPr>
            <a:r>
              <a:rPr lang="en-US" dirty="0"/>
              <a:t>Visual impairment</a:t>
            </a:r>
          </a:p>
          <a:p>
            <a:pPr marL="971550" lvl="1" indent="-514350">
              <a:buAutoNum type="arabicPeriod"/>
            </a:pPr>
            <a:r>
              <a:rPr lang="en-US" dirty="0"/>
              <a:t>Mental or cognitive impairment</a:t>
            </a:r>
          </a:p>
          <a:p>
            <a:pPr marL="971550" lvl="1" indent="-514350">
              <a:buAutoNum type="arabicPeriod"/>
            </a:pPr>
            <a:r>
              <a:rPr lang="en-US" dirty="0"/>
              <a:t>Difficulty walking or climbing stairs</a:t>
            </a:r>
          </a:p>
          <a:p>
            <a:pPr marL="971550" lvl="1" indent="-514350">
              <a:buAutoNum type="arabicPeriod"/>
            </a:pPr>
            <a:r>
              <a:rPr lang="en-US" dirty="0"/>
              <a:t>Difficulty inside the home (dressing or bathing)</a:t>
            </a:r>
          </a:p>
          <a:p>
            <a:pPr marL="971550" lvl="1" indent="-514350">
              <a:buAutoNum type="arabicPeriod"/>
            </a:pPr>
            <a:r>
              <a:rPr lang="en-US" dirty="0"/>
              <a:t>Difficulty going outside the home doing errands alone</a:t>
            </a:r>
          </a:p>
          <a:p>
            <a:endParaRPr lang="en-US" sz="2400" dirty="0"/>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CF131DCC-962B-4B92-B45A-1B4F5BEC1BEC}"/>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314610227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E6198A6-5E0F-42CA-B329-ED35052F0F63}"/>
              </a:ext>
            </a:extLst>
          </p:cNvPr>
          <p:cNvSpPr txBox="1"/>
          <p:nvPr/>
        </p:nvSpPr>
        <p:spPr>
          <a:xfrm>
            <a:off x="1033273" y="1373846"/>
            <a:ext cx="9976104" cy="2462213"/>
          </a:xfrm>
          <a:prstGeom prst="rect">
            <a:avLst/>
          </a:prstGeom>
          <a:noFill/>
        </p:spPr>
        <p:txBody>
          <a:bodyPr wrap="square">
            <a:spAutoFit/>
          </a:bodyPr>
          <a:lstStyle/>
          <a:p>
            <a:r>
              <a:rPr lang="en-US" sz="2600" b="1" dirty="0">
                <a:latin typeface="+mn-lt"/>
              </a:rPr>
              <a:t>Key result:  Voter turnout surged in 2020 among people with disabilities—an increase of 5.9 percentage points from 2016 compared to an increase of 5.3 points for people without disabilities.</a:t>
            </a:r>
            <a:br>
              <a:rPr lang="en-US" sz="2600" b="1" dirty="0">
                <a:latin typeface="+mn-lt"/>
              </a:rPr>
            </a:br>
            <a:br>
              <a:rPr lang="en-US" sz="2400" b="1" dirty="0">
                <a:latin typeface="+mn-lt"/>
              </a:rPr>
            </a:br>
            <a:r>
              <a:rPr lang="en-US" sz="2600" b="1" dirty="0">
                <a:latin typeface="+mn-lt"/>
              </a:rPr>
              <a:t>17.7 million people with disabilities voted in 2020, representing 11.4% of all voters</a:t>
            </a:r>
            <a:endParaRPr lang="en-US" sz="2600" dirty="0"/>
          </a:p>
        </p:txBody>
      </p:sp>
      <p:graphicFrame>
        <p:nvGraphicFramePr>
          <p:cNvPr id="6" name="Content Placeholder 3" descr="Bar graph - voter turnout increased from 55.9% in 2016 to 61.8% in 2020 for people with disabilities, and from 62.2% to 67.5% for people without disabilities.">
            <a:extLst>
              <a:ext uri="{FF2B5EF4-FFF2-40B4-BE49-F238E27FC236}">
                <a16:creationId xmlns:a16="http://schemas.microsoft.com/office/drawing/2014/main" id="{B7DBB38F-06FA-493C-AD66-6E5178C8BDAC}"/>
              </a:ext>
            </a:extLst>
          </p:cNvPr>
          <p:cNvGraphicFramePr>
            <a:graphicFrameLocks noGrp="1"/>
          </p:cNvGraphicFramePr>
          <p:nvPr>
            <p:ph idx="1"/>
            <p:extLst>
              <p:ext uri="{D42A27DB-BD31-4B8C-83A1-F6EECF244321}">
                <p14:modId xmlns:p14="http://schemas.microsoft.com/office/powerpoint/2010/main" val="3920766131"/>
              </p:ext>
            </p:extLst>
          </p:nvPr>
        </p:nvGraphicFramePr>
        <p:xfrm>
          <a:off x="1352836" y="3906044"/>
          <a:ext cx="9336977" cy="2847925"/>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4">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D2363B03-C483-4661-B68F-DAB3389A11C0}"/>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185476860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2CB13B8-E077-459D-866B-21B2EDF55173}"/>
              </a:ext>
            </a:extLst>
          </p:cNvPr>
          <p:cNvSpPr>
            <a:spLocks noGrp="1"/>
          </p:cNvSpPr>
          <p:nvPr>
            <p:ph type="title"/>
          </p:nvPr>
        </p:nvSpPr>
        <p:spPr>
          <a:xfrm>
            <a:off x="975360" y="1215834"/>
            <a:ext cx="10515600" cy="1325563"/>
          </a:xfrm>
        </p:spPr>
        <p:txBody>
          <a:bodyPr>
            <a:normAutofit/>
          </a:bodyPr>
          <a:lstStyle/>
          <a:p>
            <a:r>
              <a:rPr lang="en-US" sz="2800" b="1" dirty="0">
                <a:latin typeface="+mn-lt"/>
              </a:rPr>
              <a:t>The surge in turnout occurred across the major types of disability</a:t>
            </a:r>
          </a:p>
        </p:txBody>
      </p:sp>
      <p:sp>
        <p:nvSpPr>
          <p:cNvPr id="6" name="Content Placeholder 2">
            <a:extLst>
              <a:ext uri="{FF2B5EF4-FFF2-40B4-BE49-F238E27FC236}">
                <a16:creationId xmlns:a16="http://schemas.microsoft.com/office/drawing/2014/main" id="{020F3606-D0F4-42CD-8506-A44D4A8EB99C}"/>
              </a:ext>
            </a:extLst>
          </p:cNvPr>
          <p:cNvSpPr txBox="1">
            <a:spLocks/>
          </p:cNvSpPr>
          <p:nvPr/>
        </p:nvSpPr>
        <p:spPr>
          <a:xfrm>
            <a:off x="838200" y="2542032"/>
            <a:ext cx="10515600" cy="3634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					2016		2020			Change</a:t>
            </a:r>
          </a:p>
          <a:p>
            <a:pPr marL="100330" indent="0">
              <a:spcBef>
                <a:spcPts val="1200"/>
              </a:spcBef>
              <a:buFont typeface="Arial" panose="020B0604020202020204" pitchFamily="34" charset="0"/>
              <a:buNone/>
            </a:pPr>
            <a:r>
              <a:rPr lang="en-US" sz="2400" dirty="0">
                <a:ea typeface="Calibri" panose="020F0502020204030204" pitchFamily="34" charset="0"/>
                <a:cs typeface="Times New Roman" panose="02020603050405020304" pitchFamily="18" charset="0"/>
              </a:rPr>
              <a:t>Hearing impairment			62.7%		68.5%			</a:t>
            </a:r>
            <a:r>
              <a:rPr lang="en-US" sz="2400" b="1" dirty="0">
                <a:ea typeface="Calibri" panose="020F0502020204030204" pitchFamily="34" charset="0"/>
                <a:cs typeface="Times New Roman" panose="02020603050405020304" pitchFamily="18" charset="0"/>
              </a:rPr>
              <a:t>5.8%</a:t>
            </a:r>
          </a:p>
          <a:p>
            <a:pPr marL="100330" indent="0">
              <a:spcBef>
                <a:spcPts val="0"/>
              </a:spcBef>
              <a:buFont typeface="Arial" panose="020B0604020202020204" pitchFamily="34" charset="0"/>
              <a:buNone/>
            </a:pPr>
            <a:r>
              <a:rPr lang="en-US" sz="2400" dirty="0">
                <a:ea typeface="Calibri" panose="020F0502020204030204" pitchFamily="34" charset="0"/>
                <a:cs typeface="Times New Roman" panose="02020603050405020304" pitchFamily="18" charset="0"/>
              </a:rPr>
              <a:t>Visual impairment			53.7%		59.2%			</a:t>
            </a:r>
            <a:r>
              <a:rPr lang="en-US" sz="2400" b="1" dirty="0">
                <a:ea typeface="Calibri" panose="020F0502020204030204" pitchFamily="34" charset="0"/>
                <a:cs typeface="Times New Roman" panose="02020603050405020304" pitchFamily="18" charset="0"/>
              </a:rPr>
              <a:t>5.5%</a:t>
            </a:r>
          </a:p>
          <a:p>
            <a:pPr marL="100330" indent="0">
              <a:spcBef>
                <a:spcPts val="0"/>
              </a:spcBef>
              <a:buFont typeface="Arial" panose="020B0604020202020204" pitchFamily="34" charset="0"/>
              <a:buNone/>
            </a:pPr>
            <a:r>
              <a:rPr lang="en-US" sz="2400" dirty="0">
                <a:ea typeface="Calibri" panose="020F0502020204030204" pitchFamily="34" charset="0"/>
                <a:cs typeface="Times New Roman" panose="02020603050405020304" pitchFamily="18" charset="0"/>
              </a:rPr>
              <a:t>Mental or cognitive impairment	43.5%		50.7%			</a:t>
            </a:r>
            <a:r>
              <a:rPr lang="en-US" sz="2400" b="1" dirty="0">
                <a:ea typeface="Calibri" panose="020F0502020204030204" pitchFamily="34" charset="0"/>
                <a:cs typeface="Times New Roman" panose="02020603050405020304" pitchFamily="18" charset="0"/>
              </a:rPr>
              <a:t>7.2%</a:t>
            </a:r>
          </a:p>
          <a:p>
            <a:pPr marL="100330" indent="0">
              <a:spcBef>
                <a:spcPts val="0"/>
              </a:spcBef>
              <a:buFont typeface="Arial" panose="020B0604020202020204" pitchFamily="34" charset="0"/>
              <a:buNone/>
            </a:pPr>
            <a:r>
              <a:rPr lang="en-US" sz="2400" dirty="0">
                <a:ea typeface="Calibri" panose="020F0502020204030204" pitchFamily="34" charset="0"/>
                <a:cs typeface="Times New Roman" panose="02020603050405020304" pitchFamily="18" charset="0"/>
              </a:rPr>
              <a:t>Difficulty walking or climbing stairs	55.8%		60.4%			</a:t>
            </a:r>
            <a:r>
              <a:rPr lang="en-US" sz="2400" b="1" dirty="0">
                <a:ea typeface="Calibri" panose="020F0502020204030204" pitchFamily="34" charset="0"/>
                <a:cs typeface="Times New Roman" panose="02020603050405020304" pitchFamily="18" charset="0"/>
              </a:rPr>
              <a:t>4.6%</a:t>
            </a:r>
          </a:p>
          <a:p>
            <a:pPr marL="100330" indent="0">
              <a:spcBef>
                <a:spcPts val="0"/>
              </a:spcBef>
              <a:buFont typeface="Arial" panose="020B0604020202020204" pitchFamily="34" charset="0"/>
              <a:buNone/>
            </a:pPr>
            <a:r>
              <a:rPr lang="en-US" sz="2400" dirty="0">
                <a:ea typeface="Calibri" panose="020F0502020204030204" pitchFamily="34" charset="0"/>
                <a:cs typeface="Times New Roman" panose="02020603050405020304" pitchFamily="18" charset="0"/>
              </a:rPr>
              <a:t>Difficulty dressing or bathing		44.5%		49.4%			</a:t>
            </a:r>
            <a:r>
              <a:rPr lang="en-US" sz="2400" b="1" dirty="0">
                <a:ea typeface="Calibri" panose="020F0502020204030204" pitchFamily="34" charset="0"/>
                <a:cs typeface="Times New Roman" panose="02020603050405020304" pitchFamily="18" charset="0"/>
              </a:rPr>
              <a:t>4.9%</a:t>
            </a:r>
          </a:p>
          <a:p>
            <a:pPr marL="100330" indent="0">
              <a:spcBef>
                <a:spcPts val="0"/>
              </a:spcBef>
              <a:buFont typeface="Arial" panose="020B0604020202020204" pitchFamily="34" charset="0"/>
              <a:buNone/>
            </a:pPr>
            <a:r>
              <a:rPr lang="en-US" sz="2400" dirty="0">
                <a:ea typeface="Calibri" panose="020F0502020204030204" pitchFamily="34" charset="0"/>
                <a:cs typeface="Times New Roman" panose="02020603050405020304" pitchFamily="18" charset="0"/>
              </a:rPr>
              <a:t>Difficulty going outside alone	44.7%		51.6%			</a:t>
            </a:r>
            <a:r>
              <a:rPr lang="en-US" sz="2400" b="1" dirty="0">
                <a:ea typeface="Calibri" panose="020F0502020204030204" pitchFamily="34" charset="0"/>
                <a:cs typeface="Times New Roman" panose="02020603050405020304" pitchFamily="18" charset="0"/>
              </a:rPr>
              <a:t>6.9%</a:t>
            </a: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2E7569B1-717E-476F-BBEC-27131BC5B959}"/>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403340065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673BAC3-0838-4F6E-A83E-143C59B51FEC}"/>
              </a:ext>
            </a:extLst>
          </p:cNvPr>
          <p:cNvSpPr>
            <a:spLocks noGrp="1"/>
          </p:cNvSpPr>
          <p:nvPr>
            <p:ph type="title"/>
          </p:nvPr>
        </p:nvSpPr>
        <p:spPr>
          <a:xfrm>
            <a:off x="838200" y="1376534"/>
            <a:ext cx="10515600" cy="1444752"/>
          </a:xfrm>
        </p:spPr>
        <p:txBody>
          <a:bodyPr>
            <a:noAutofit/>
          </a:bodyPr>
          <a:lstStyle/>
          <a:p>
            <a:r>
              <a:rPr lang="en-US" sz="2800" b="1" dirty="0">
                <a:latin typeface="+mn-lt"/>
              </a:rPr>
              <a:t>People with disabilities did, however, remain less likely than people without disabilities to vote, although the disability turnout gap may have narrowed slightly.</a:t>
            </a:r>
          </a:p>
        </p:txBody>
      </p:sp>
      <p:sp>
        <p:nvSpPr>
          <p:cNvPr id="6" name="Content Placeholder 2">
            <a:extLst>
              <a:ext uri="{FF2B5EF4-FFF2-40B4-BE49-F238E27FC236}">
                <a16:creationId xmlns:a16="http://schemas.microsoft.com/office/drawing/2014/main" id="{FE62FF86-20B0-4D21-8933-11BAB38975D8}"/>
              </a:ext>
            </a:extLst>
          </p:cNvPr>
          <p:cNvSpPr>
            <a:spLocks noGrp="1"/>
          </p:cNvSpPr>
          <p:nvPr>
            <p:ph idx="1"/>
          </p:nvPr>
        </p:nvSpPr>
        <p:spPr>
          <a:xfrm>
            <a:off x="838200" y="2821286"/>
            <a:ext cx="10515600" cy="3534346"/>
          </a:xfrm>
        </p:spPr>
        <p:txBody>
          <a:bodyPr>
            <a:normAutofit lnSpcReduction="10000"/>
          </a:bodyPr>
          <a:lstStyle/>
          <a:p>
            <a:pPr marL="576263" indent="0">
              <a:buNone/>
            </a:pPr>
            <a:r>
              <a:rPr lang="en-US" dirty="0"/>
              <a:t>						</a:t>
            </a:r>
            <a:r>
              <a:rPr lang="en-US" u="sng" dirty="0"/>
              <a:t>2016</a:t>
            </a:r>
            <a:r>
              <a:rPr lang="en-US" dirty="0"/>
              <a:t>		</a:t>
            </a:r>
            <a:r>
              <a:rPr lang="en-US" u="sng" dirty="0"/>
              <a:t>2020</a:t>
            </a:r>
          </a:p>
          <a:p>
            <a:pPr marL="576263" marR="0" indent="0">
              <a:spcBef>
                <a:spcPts val="0"/>
              </a:spcBef>
              <a:spcAft>
                <a:spcPts val="0"/>
              </a:spcAft>
              <a:buNone/>
            </a:pPr>
            <a:r>
              <a:rPr lang="en-US" dirty="0">
                <a:effectLst/>
                <a:ea typeface="Calibri" panose="020F0502020204030204" pitchFamily="34" charset="0"/>
                <a:cs typeface="Times New Roman" panose="02020603050405020304" pitchFamily="18" charset="0"/>
              </a:rPr>
              <a:t>People without disabilities		62.2%		67.5%		</a:t>
            </a:r>
          </a:p>
          <a:p>
            <a:pPr marL="576263" marR="0" indent="0">
              <a:spcBef>
                <a:spcPts val="0"/>
              </a:spcBef>
              <a:spcAft>
                <a:spcPts val="0"/>
              </a:spcAft>
              <a:buNone/>
            </a:pPr>
            <a:r>
              <a:rPr lang="en-US" dirty="0">
                <a:effectLst/>
                <a:ea typeface="Calibri" panose="020F0502020204030204" pitchFamily="34" charset="0"/>
                <a:cs typeface="Times New Roman" panose="02020603050405020304" pitchFamily="18" charset="0"/>
              </a:rPr>
              <a:t>People with disabilities		55.9%		61.8%		</a:t>
            </a:r>
          </a:p>
          <a:p>
            <a:pPr marL="576263" marR="0" indent="0">
              <a:spcBef>
                <a:spcPts val="0"/>
              </a:spcBef>
              <a:spcAft>
                <a:spcPts val="0"/>
              </a:spcAft>
              <a:buNone/>
            </a:pPr>
            <a:endParaRPr lang="en-US" dirty="0">
              <a:effectLst/>
              <a:ea typeface="Calibri" panose="020F0502020204030204" pitchFamily="34" charset="0"/>
              <a:cs typeface="Times New Roman" panose="02020603050405020304" pitchFamily="18" charset="0"/>
            </a:endParaRPr>
          </a:p>
          <a:p>
            <a:pPr marL="576263" marR="0" indent="0">
              <a:spcBef>
                <a:spcPts val="0"/>
              </a:spcBef>
              <a:spcAft>
                <a:spcPts val="0"/>
              </a:spcAft>
              <a:buNone/>
            </a:pPr>
            <a:r>
              <a:rPr lang="en-US" dirty="0">
                <a:effectLst/>
                <a:ea typeface="Calibri" panose="020F0502020204030204" pitchFamily="34" charset="0"/>
                <a:cs typeface="Times New Roman" panose="02020603050405020304" pitchFamily="18" charset="0"/>
              </a:rPr>
              <a:t>Disability turnout gap		-6.3%		-5.7%		</a:t>
            </a:r>
          </a:p>
          <a:p>
            <a:pPr marL="0" indent="0">
              <a:buNone/>
            </a:pPr>
            <a:endParaRPr lang="en-US" dirty="0"/>
          </a:p>
          <a:p>
            <a:pPr marL="576263" indent="0">
              <a:buNone/>
            </a:pPr>
            <a:r>
              <a:rPr lang="en-US" sz="2400" dirty="0"/>
              <a:t>The disability turnout gap was large enough to be outside the margin of error in both years, although the </a:t>
            </a:r>
            <a:r>
              <a:rPr lang="en-US" sz="2400" i="1" dirty="0"/>
              <a:t>change</a:t>
            </a:r>
            <a:r>
              <a:rPr lang="en-US" sz="2400" dirty="0"/>
              <a:t> in the gap from 2016 to 2020 was within the margin of error, so we cannot be highly confident that the gap is closing.</a:t>
            </a: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3A36F80C-B510-417B-9586-D98EB786F822}"/>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304837623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543BA74-DEE7-4240-9565-91F9FB96AE29}"/>
              </a:ext>
            </a:extLst>
          </p:cNvPr>
          <p:cNvSpPr>
            <a:spLocks noGrp="1"/>
          </p:cNvSpPr>
          <p:nvPr>
            <p:ph type="title"/>
          </p:nvPr>
        </p:nvSpPr>
        <p:spPr>
          <a:xfrm>
            <a:off x="1840717" y="731837"/>
            <a:ext cx="8510566" cy="1078675"/>
          </a:xfrm>
        </p:spPr>
        <p:txBody>
          <a:bodyPr>
            <a:noAutofit/>
          </a:bodyPr>
          <a:lstStyle/>
          <a:p>
            <a:pPr algn="ctr"/>
            <a:r>
              <a:rPr lang="en-US" sz="3200" b="1" dirty="0">
                <a:latin typeface="+mn-lt"/>
              </a:rPr>
              <a:t>Why is there a disability turnout gap?</a:t>
            </a:r>
          </a:p>
        </p:txBody>
      </p:sp>
      <p:sp>
        <p:nvSpPr>
          <p:cNvPr id="8" name="Content Placeholder 2">
            <a:extLst>
              <a:ext uri="{FF2B5EF4-FFF2-40B4-BE49-F238E27FC236}">
                <a16:creationId xmlns:a16="http://schemas.microsoft.com/office/drawing/2014/main" id="{F84CA1B8-CF97-4340-935C-A99C195724A4}"/>
              </a:ext>
            </a:extLst>
          </p:cNvPr>
          <p:cNvSpPr txBox="1">
            <a:spLocks/>
          </p:cNvSpPr>
          <p:nvPr/>
        </p:nvSpPr>
        <p:spPr>
          <a:xfrm>
            <a:off x="1538690" y="1934032"/>
            <a:ext cx="8647726" cy="41921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It’s </a:t>
            </a:r>
            <a:r>
              <a:rPr lang="en-US" u="sng" dirty="0"/>
              <a:t>not</a:t>
            </a:r>
            <a:r>
              <a:rPr lang="en-US" dirty="0"/>
              <a:t> explained by lower interest in politics and elections among people with disabilities, as shown by polls.</a:t>
            </a:r>
          </a:p>
          <a:p>
            <a:pPr marL="0" indent="0">
              <a:buFont typeface="Arial" panose="020B0604020202020204" pitchFamily="34" charset="0"/>
              <a:buNone/>
            </a:pPr>
            <a:br>
              <a:rPr lang="en-US" dirty="0"/>
            </a:br>
            <a:r>
              <a:rPr lang="en-US" dirty="0"/>
              <a:t>Past research shows that the gap is partly explained by:</a:t>
            </a:r>
          </a:p>
          <a:p>
            <a:r>
              <a:rPr lang="en-US" dirty="0"/>
              <a:t>Lower resources (income and education)</a:t>
            </a:r>
          </a:p>
          <a:p>
            <a:r>
              <a:rPr lang="en-US" dirty="0"/>
              <a:t>Greater social isolation (more likely to live alone, less likely to be employed)</a:t>
            </a:r>
          </a:p>
          <a:p>
            <a:r>
              <a:rPr lang="en-US" dirty="0"/>
              <a:t>Lower belief that political system is responsive</a:t>
            </a:r>
          </a:p>
          <a:p>
            <a:r>
              <a:rPr lang="en-US" dirty="0"/>
              <a:t>Voting difficulties (see next slide)</a:t>
            </a: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2E52AC97-AD2E-463B-8834-5E52D8DC627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3113952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321E7-AE93-46C2-BDC8-F98E30D092A2}"/>
              </a:ext>
            </a:extLst>
          </p:cNvPr>
          <p:cNvSpPr>
            <a:spLocks noGrp="1"/>
          </p:cNvSpPr>
          <p:nvPr>
            <p:ph type="title"/>
          </p:nvPr>
        </p:nvSpPr>
        <p:spPr>
          <a:xfrm>
            <a:off x="838200" y="777240"/>
            <a:ext cx="10515600" cy="749808"/>
          </a:xfrm>
        </p:spPr>
        <p:txBody>
          <a:bodyPr anchor="t">
            <a:normAutofit/>
          </a:bodyPr>
          <a:lstStyle/>
          <a:p>
            <a:pPr algn="ctr"/>
            <a:r>
              <a:rPr lang="en-US" sz="3200" b="1" dirty="0">
                <a:latin typeface="+mn-lt"/>
              </a:rPr>
              <a:t>Importance of accessible voting</a:t>
            </a:r>
          </a:p>
        </p:txBody>
      </p:sp>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219075" y="1636776"/>
            <a:ext cx="11753850" cy="4846611"/>
          </a:xfrm>
        </p:spPr>
        <p:txBody>
          <a:bodyPr>
            <a:noAutofit/>
          </a:bodyPr>
          <a:lstStyle/>
          <a:p>
            <a:pPr marL="233363" indent="0">
              <a:buNone/>
              <a:tabLst>
                <a:tab pos="517525" algn="l"/>
              </a:tabLst>
            </a:pPr>
            <a:r>
              <a:rPr lang="en-US" sz="2400" dirty="0">
                <a:ea typeface="Times New Roman" panose="02020603050405020304" pitchFamily="18" charset="0"/>
              </a:rPr>
              <a:t>We worked with the EAC on a 2020 post-election national survey with 2,569 respondents (findings released February 16, 2021). Results on voter turnout and method were very similar between this survey and the Census data.  In addition, the EAC survey found:</a:t>
            </a:r>
          </a:p>
          <a:p>
            <a:pPr marL="690563" indent="-457200">
              <a:tabLst>
                <a:tab pos="517525" algn="l"/>
              </a:tabLst>
            </a:pPr>
            <a:r>
              <a:rPr lang="en-US" sz="2400" dirty="0">
                <a:ea typeface="Times New Roman" panose="02020603050405020304" pitchFamily="18" charset="0"/>
              </a:rPr>
              <a:t>One in nine (11%) of voters with disabilities in 2020 encountered difficulties in voting, which was almost twice the rate of voters without disabilities (6%). </a:t>
            </a:r>
          </a:p>
          <a:p>
            <a:pPr marL="690563" indent="-457200">
              <a:tabLst>
                <a:tab pos="517525" algn="l"/>
              </a:tabLst>
            </a:pPr>
            <a:r>
              <a:rPr lang="en-US" sz="2400" dirty="0">
                <a:ea typeface="Times New Roman" panose="02020603050405020304" pitchFamily="18" charset="0"/>
              </a:rPr>
              <a:t>Combined with the Census turnout data, we estimate that 1.95 million people with disabilities encountered difficulties voting in 2020. </a:t>
            </a:r>
          </a:p>
          <a:p>
            <a:pPr marL="690563" indent="-457200">
              <a:tabLst>
                <a:tab pos="517525" algn="l"/>
              </a:tabLst>
            </a:pPr>
            <a:r>
              <a:rPr lang="en-US" sz="2400" dirty="0">
                <a:ea typeface="Times New Roman" panose="02020603050405020304" pitchFamily="18" charset="0"/>
              </a:rPr>
              <a:t>This is a significant improvement from a similar 2012 survey, when one-fourth (26%) of voters with disabilities reported problems, compared to 7% of voters without disabilities.</a:t>
            </a:r>
          </a:p>
          <a:p>
            <a:pPr marL="690563" indent="-457200">
              <a:tabLst>
                <a:tab pos="517525" algn="l"/>
              </a:tabLst>
            </a:pPr>
            <a:r>
              <a:rPr lang="en-US" sz="2400" dirty="0">
                <a:ea typeface="Times New Roman" panose="02020603050405020304" pitchFamily="18" charset="0"/>
              </a:rPr>
              <a:t>At least half of the improvement was due to greater accessibility of polling places since 2012, while the other half resulted from the shift to increased voting by mail during the pandemic.</a:t>
            </a:r>
          </a:p>
          <a:p>
            <a:pPr marL="690563" indent="-457200">
              <a:tabLst>
                <a:tab pos="517525" algn="l"/>
              </a:tabLst>
            </a:pPr>
            <a:endParaRPr lang="en-US" dirty="0">
              <a:ea typeface="Times New Roman" panose="02020603050405020304" pitchFamily="18" charset="0"/>
            </a:endParaRP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A4368092-59A4-44FA-892B-5C6191E3565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2574232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296E3FD-8101-4AAD-BC72-52911A3CBD5B}"/>
              </a:ext>
            </a:extLst>
          </p:cNvPr>
          <p:cNvSpPr txBox="1">
            <a:spLocks/>
          </p:cNvSpPr>
          <p:nvPr/>
        </p:nvSpPr>
        <p:spPr>
          <a:xfrm>
            <a:off x="457200" y="713233"/>
            <a:ext cx="10196110" cy="6615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n-US" altLang="en-US" sz="3200" b="1" dirty="0"/>
              <a:t>Method of voting</a:t>
            </a:r>
          </a:p>
        </p:txBody>
      </p:sp>
      <p:sp>
        <p:nvSpPr>
          <p:cNvPr id="5" name="Content Placeholder 4">
            <a:extLst>
              <a:ext uri="{FF2B5EF4-FFF2-40B4-BE49-F238E27FC236}">
                <a16:creationId xmlns:a16="http://schemas.microsoft.com/office/drawing/2014/main" id="{7D020C88-699E-1F4D-BAA3-8A3AA901C37F}"/>
              </a:ext>
            </a:extLst>
          </p:cNvPr>
          <p:cNvSpPr>
            <a:spLocks noGrp="1"/>
          </p:cNvSpPr>
          <p:nvPr>
            <p:ph idx="1"/>
          </p:nvPr>
        </p:nvSpPr>
        <p:spPr/>
        <p:txBody>
          <a:bodyPr>
            <a:normAutofit fontScale="92500" lnSpcReduction="20000"/>
          </a:bodyPr>
          <a:lstStyle/>
          <a:p>
            <a:pPr marL="0" indent="0">
              <a:buNone/>
            </a:pPr>
            <a:r>
              <a:rPr lang="en-US" dirty="0"/>
              <a:t>People with disabilities are historically more likely than those without disabilities to vote by mail.  The 2020 Census data show:</a:t>
            </a:r>
          </a:p>
          <a:p>
            <a:r>
              <a:rPr lang="en-US" dirty="0"/>
              <a:t>Only one-fourth (26%) of voters with disabilities voted at a polling place on election day, compared to 31% of voters without disabilities.</a:t>
            </a:r>
          </a:p>
          <a:p>
            <a:r>
              <a:rPr lang="en-US" dirty="0"/>
              <a:t>Voters with disabilities were also less likely to vote early at a polling place or election office (21% compared to 27%)</a:t>
            </a:r>
          </a:p>
          <a:p>
            <a:r>
              <a:rPr lang="en-US" dirty="0"/>
              <a:t>They were more likely to vote by mail (53% compared to 42%)</a:t>
            </a:r>
          </a:p>
          <a:p>
            <a:r>
              <a:rPr lang="en-US" dirty="0"/>
              <a:t>The increase in voting by mail between 2016 and 2020 was similar between voters with disabilities (increase of 24 percentage points) and those without disabilities (22 points)</a:t>
            </a:r>
          </a:p>
          <a:p>
            <a:r>
              <a:rPr lang="en-US" dirty="0"/>
              <a:t>Voting by mail is not easy for everyone:  in the EAC/Rutgers survey, 22% of people with visual impairments reported difficulty voting with a mail ballot</a:t>
            </a: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8" name="Picture 7">
            <a:extLst>
              <a:ext uri="{FF2B5EF4-FFF2-40B4-BE49-F238E27FC236}">
                <a16:creationId xmlns:a16="http://schemas.microsoft.com/office/drawing/2014/main" id="{CEE1C836-B3F2-4924-99EE-9D9F2E57173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916431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1616</TotalTime>
  <Words>1699</Words>
  <Application>Microsoft Macintosh PowerPoint</Application>
  <PresentationFormat>Widescreen</PresentationFormat>
  <Paragraphs>99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Symbol</vt:lpstr>
      <vt:lpstr>Office Theme</vt:lpstr>
      <vt:lpstr>Disability and Voter Turnout in the 2020 Elections  Presentation at National Disability Rights Network data summit September 14, 2021</vt:lpstr>
      <vt:lpstr>PowerPoint Presentation</vt:lpstr>
      <vt:lpstr>PowerPoint Presentation</vt:lpstr>
      <vt:lpstr>PowerPoint Presentation</vt:lpstr>
      <vt:lpstr>The surge in turnout occurred across the major types of disability</vt:lpstr>
      <vt:lpstr>People with disabilities did, however, remain less likely than people without disabilities to vote, although the disability turnout gap may have narrowed slightly.</vt:lpstr>
      <vt:lpstr>Why is there a disability turnout gap?</vt:lpstr>
      <vt:lpstr>Importance of accessible voting</vt:lpstr>
      <vt:lpstr>PowerPoint Presentation</vt:lpstr>
      <vt:lpstr>Breakdown by demographic factors</vt:lpstr>
      <vt:lpstr>Voter registration</vt:lpstr>
      <vt:lpstr>Reasons for not voting</vt:lpstr>
      <vt:lpstr>Changes in state rules on mail ballot access</vt:lpstr>
      <vt:lpstr>Key Takeaways (1 of 3)</vt:lpstr>
      <vt:lpstr>Key Takeaways (2 of 3)</vt:lpstr>
      <vt:lpstr>Key Takeaways (3 of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and Voting Accessibility in the 2020 Elections</dc:title>
  <dc:creator>Tate Fall</dc:creator>
  <cp:lastModifiedBy>Tina Pinedo</cp:lastModifiedBy>
  <cp:revision>132</cp:revision>
  <dcterms:created xsi:type="dcterms:W3CDTF">2021-02-10T19:41:22Z</dcterms:created>
  <dcterms:modified xsi:type="dcterms:W3CDTF">2021-09-08T14:23:10Z</dcterms:modified>
</cp:coreProperties>
</file>