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8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B1CDDE-0187-4682-8A5E-24C7F0A77512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651C6F-A210-43B2-B612-F3C811A14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970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651C6F-A210-43B2-B612-F3C811A1414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719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9/15/2021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9/15/2021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9/15/2021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9/15/2021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9/15/2021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9/15/2021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9/15/2021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9/15/2021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9/15/2021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9/15/2021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blake@nfb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hyperlink" Target="mailto:jkaloc@nfb.or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34032"/>
            <a:ext cx="8825658" cy="3329581"/>
          </a:xfrm>
        </p:spPr>
        <p:txBody>
          <a:bodyPr/>
          <a:lstStyle/>
          <a:p>
            <a:br>
              <a:rPr lang="es-PR" sz="4400" b="1" dirty="0"/>
            </a:br>
            <a:br>
              <a:rPr lang="es-PR" sz="4400" b="1" dirty="0"/>
            </a:br>
            <a:br>
              <a:rPr lang="es-PR" sz="4400" b="1" dirty="0"/>
            </a:br>
            <a:r>
              <a:rPr lang="es-PR" sz="4400" b="1" dirty="0"/>
              <a:t>Encuesta nacional de votantes ciegos y con visión reducida 2020 de la Federación Nacional de Ciegos
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5042437"/>
            <a:ext cx="10831637" cy="1317646"/>
          </a:xfrm>
        </p:spPr>
        <p:txBody>
          <a:bodyPr numCol="2">
            <a:noAutofit/>
          </a:bodyPr>
          <a:lstStyle/>
          <a:p>
            <a:pPr>
              <a:spcBef>
                <a:spcPts val="400"/>
              </a:spcBef>
            </a:pPr>
            <a:r>
              <a:rPr lang="es-PR" dirty="0">
                <a:solidFill>
                  <a:schemeClr val="tx1"/>
                </a:solidFill>
              </a:rPr>
              <a:t>Lou Ann Blake</a:t>
            </a:r>
          </a:p>
          <a:p>
            <a:pPr>
              <a:spcBef>
                <a:spcPts val="400"/>
              </a:spcBef>
            </a:pPr>
            <a:r>
              <a:rPr lang="es-PR" dirty="0" err="1">
                <a:solidFill>
                  <a:schemeClr val="tx1"/>
                </a:solidFill>
              </a:rPr>
              <a:t>DirectorA</a:t>
            </a:r>
            <a:r>
              <a:rPr lang="es-PR" dirty="0">
                <a:solidFill>
                  <a:schemeClr val="tx1"/>
                </a:solidFill>
              </a:rPr>
              <a:t> de Programas de Investigación
</a:t>
            </a:r>
            <a:r>
              <a:rPr lang="es-PR" u="sng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lblake@nfb.org</a:t>
            </a:r>
            <a:r>
              <a:rPr lang="es-PR" dirty="0">
                <a:solidFill>
                  <a:schemeClr val="tx1"/>
                </a:solidFill>
              </a:rPr>
              <a:t> </a:t>
            </a:r>
          </a:p>
          <a:p>
            <a:pPr>
              <a:spcBef>
                <a:spcPts val="400"/>
              </a:spcBef>
            </a:pPr>
            <a:r>
              <a:rPr lang="es-PR" dirty="0">
                <a:solidFill>
                  <a:schemeClr val="tx1"/>
                </a:solidFill>
              </a:rPr>
              <a:t>Jeff </a:t>
            </a:r>
            <a:r>
              <a:rPr lang="es-PR" dirty="0" err="1">
                <a:solidFill>
                  <a:schemeClr val="tx1"/>
                </a:solidFill>
              </a:rPr>
              <a:t>Kaloc</a:t>
            </a:r>
            <a:endParaRPr lang="es-PR" dirty="0">
              <a:solidFill>
                <a:schemeClr val="tx1"/>
              </a:solidFill>
            </a:endParaRPr>
          </a:p>
          <a:p>
            <a:pPr>
              <a:spcBef>
                <a:spcPts val="400"/>
              </a:spcBef>
            </a:pPr>
            <a:r>
              <a:rPr lang="es-PR" dirty="0">
                <a:solidFill>
                  <a:schemeClr val="tx1"/>
                </a:solidFill>
              </a:rPr>
              <a:t>Especialista en Asuntos Gubernamentales</a:t>
            </a:r>
            <a:r>
              <a:rPr lang="en-US" dirty="0">
                <a:solidFill>
                  <a:schemeClr val="tx1"/>
                </a:solidFill>
              </a:rPr>
              <a:t>
</a:t>
            </a:r>
            <a:r>
              <a:rPr lang="en-US" u="sng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jkaloc@nfb.org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 descr="National Federation of the Blind logo and tagline live the life you want">
            <a:extLst>
              <a:ext uri="{FF2B5EF4-FFF2-40B4-BE49-F238E27FC236}">
                <a16:creationId xmlns:a16="http://schemas.microsoft.com/office/drawing/2014/main" id="{B5E81241-7A09-4BE0-8373-8134E5A28E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4955" y="497917"/>
            <a:ext cx="3613723" cy="1317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273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R" sz="3800" b="1" dirty="0"/>
              <a:t>Resultados de la encuesta de voto ausente de votantes ciegos 2020 
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PR" sz="2800" dirty="0"/>
              <a:t>Razones para elegir utilizar un sistema de entrega de papeleta electrónica</a:t>
            </a:r>
            <a:r>
              <a:rPr lang="en-US" sz="2800" dirty="0"/>
              <a:t>:</a:t>
            </a:r>
          </a:p>
          <a:p>
            <a:pPr lvl="1"/>
            <a:r>
              <a:rPr lang="es-PR" sz="2800" dirty="0"/>
              <a:t>Para evitar el riesgo de exposición al COVID-19 en el lugar de votación: 42%
La </a:t>
            </a:r>
            <a:r>
              <a:rPr lang="en-US" sz="2800" dirty="0" err="1"/>
              <a:t>papeleta</a:t>
            </a:r>
            <a:r>
              <a:rPr lang="es-PR" sz="2800" dirty="0"/>
              <a:t> electoral de papel es inaccesible para mí: 40%
</a:t>
            </a:r>
            <a:r>
              <a:rPr lang="en-US" sz="2800" dirty="0" err="1"/>
              <a:t>Quería</a:t>
            </a:r>
            <a:r>
              <a:rPr lang="en-US" sz="2800" dirty="0"/>
              <a:t> </a:t>
            </a:r>
            <a:r>
              <a:rPr lang="en-US" sz="2800" dirty="0" err="1"/>
              <a:t>intentarlo</a:t>
            </a:r>
            <a:r>
              <a:rPr lang="en-US" sz="2800" dirty="0"/>
              <a:t>: 24%
</a:t>
            </a:r>
            <a:r>
              <a:rPr lang="es-PR" sz="2800" dirty="0"/>
              <a:t>Voté en un estado de voto por correo: 6%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AD0EAB-C045-F440-8388-BBA647888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02111984F56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068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R" sz="3800" b="1" dirty="0"/>
              <a:t>Resultados de la encuesta de voto ausente de votantes ciegos 2020</a:t>
            </a:r>
            <a:br>
              <a:rPr lang="es-PR" sz="3800" b="1" dirty="0"/>
            </a:br>
            <a:r>
              <a:rPr lang="es-PR" sz="3800" b="1" dirty="0"/>
              <a:t>
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PR" sz="2800" dirty="0"/>
              <a:t>Razones para elegir usar una </a:t>
            </a:r>
            <a:r>
              <a:rPr lang="en-US" sz="2800" dirty="0" err="1"/>
              <a:t>papeleta</a:t>
            </a:r>
            <a:r>
              <a:rPr lang="es-PR" sz="2800" dirty="0"/>
              <a:t> electoral de papel tradicional</a:t>
            </a:r>
            <a:r>
              <a:rPr lang="en-US" sz="2800" dirty="0"/>
              <a:t>:</a:t>
            </a:r>
          </a:p>
          <a:p>
            <a:pPr lvl="1"/>
            <a:r>
              <a:rPr lang="es-PR" sz="2800" dirty="0"/>
              <a:t>Para evitar la exposición al COVID-19 en las urnas: 49%
Utilicé una </a:t>
            </a:r>
            <a:r>
              <a:rPr lang="en-US" sz="2800" dirty="0" err="1"/>
              <a:t>papeleta</a:t>
            </a:r>
            <a:r>
              <a:rPr lang="es-PR" sz="2800" dirty="0"/>
              <a:t> electoral de papel para elecciones anteriores: 28%
No existe una manera accesible de votar en ausencia en mi estado: 18%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FD58B7-29D4-B34F-BB6B-87A85C92D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02111984F56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90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R" sz="3800" b="1" dirty="0"/>
              <a:t>Resultados de la encuesta de voto ausente de votantes ciegos 2020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s-PR" sz="2800" dirty="0"/>
              <a:t>Tecnología de acceso utilizada para marcar la papeleta de voto ausente/por correo</a:t>
            </a:r>
            <a:r>
              <a:rPr lang="en-US" sz="2800" dirty="0"/>
              <a:t>:</a:t>
            </a:r>
          </a:p>
          <a:p>
            <a:pPr lvl="1"/>
            <a:r>
              <a:rPr lang="en-US" sz="2800" dirty="0"/>
              <a:t>Lector de </a:t>
            </a:r>
            <a:r>
              <a:rPr lang="en-US" sz="2800" dirty="0" err="1"/>
              <a:t>pantalla</a:t>
            </a:r>
            <a:r>
              <a:rPr lang="en-US" sz="2800" dirty="0"/>
              <a:t>: 35%</a:t>
            </a:r>
          </a:p>
          <a:p>
            <a:pPr lvl="1"/>
            <a:r>
              <a:rPr lang="en-US" sz="2800" dirty="0"/>
              <a:t>CCTV: 7%</a:t>
            </a:r>
          </a:p>
          <a:p>
            <a:pPr lvl="1"/>
            <a:r>
              <a:rPr lang="en-US" sz="2800" dirty="0" err="1"/>
              <a:t>Ampliación</a:t>
            </a:r>
            <a:r>
              <a:rPr lang="en-US" sz="2800" dirty="0"/>
              <a:t> de </a:t>
            </a:r>
            <a:r>
              <a:rPr lang="en-US" sz="2800" dirty="0" err="1"/>
              <a:t>pantalla</a:t>
            </a:r>
            <a:r>
              <a:rPr lang="en-US" sz="2800" dirty="0"/>
              <a:t>: 5%</a:t>
            </a:r>
          </a:p>
          <a:p>
            <a:pPr lvl="1"/>
            <a:r>
              <a:rPr lang="en-US" sz="2800" dirty="0" err="1"/>
              <a:t>Pantalla</a:t>
            </a:r>
            <a:r>
              <a:rPr lang="en-US" sz="2800" dirty="0"/>
              <a:t> Braille actualizable: 3%</a:t>
            </a:r>
          </a:p>
          <a:p>
            <a:pPr lvl="1"/>
            <a:r>
              <a:rPr lang="es-PR" sz="2800" dirty="0"/>
              <a:t>Otra tecnología (lupa de mano, aplicación de lupa para teléfonos inteligentes</a:t>
            </a:r>
            <a:r>
              <a:rPr lang="en-US" sz="2800" dirty="0"/>
              <a:t>): 13%</a:t>
            </a:r>
          </a:p>
          <a:p>
            <a:pPr lvl="1"/>
            <a:r>
              <a:rPr lang="es-PR" sz="2800" dirty="0"/>
              <a:t>No utilizaron tecnología de acceso para marcar papeleta: 48%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765E91-0E38-C145-9BAE-07DC99D08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02111984F56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622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R" sz="3800" b="1" dirty="0"/>
              <a:t>Resultados de la encuesta de voto ausente de votantes ciegos 2020</a:t>
            </a:r>
            <a:br>
              <a:rPr lang="es-PR" sz="3800" b="1" dirty="0"/>
            </a:br>
            <a:r>
              <a:rPr lang="es-PR" sz="3800" b="1" dirty="0"/>
              <a:t>
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PR" sz="2800" dirty="0"/>
              <a:t>El 85% de los encuestados que utilizaron un sistema de entrega de papeletas electrónicas dijeron que les resultó fácil de usar.</a:t>
            </a:r>
            <a:endParaRPr lang="en-US" sz="2800" dirty="0"/>
          </a:p>
          <a:p>
            <a:pPr lvl="1"/>
            <a:r>
              <a:rPr lang="es-PR" sz="2800" dirty="0"/>
              <a:t>El 7% dijo que encontró problemas al imprimir la papeleta o que imprimir la papeleta fue difícil.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CC5E38-7780-DE44-8EB0-E03F29F18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02111984F56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825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R" b="1" dirty="0"/>
              <a:t>Contexto</a:t>
            </a:r>
            <a:endParaRPr lang="es-P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PR" sz="2800" dirty="0"/>
              <a:t>Primera encuesta tras las elecciones generales de 2008
También realizamos encuestas después de las elecciones generales de 2012, 2014, 2016, 2018 y 2020.</a:t>
            </a:r>
            <a:endParaRPr lang="en-US" sz="2800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823954-EFD4-2041-97C3-BCBC65A68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743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R" b="1" dirty="0"/>
              <a:t>Encuesta de votantes ciegos 2020
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759131"/>
            <a:ext cx="8946541" cy="4737463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sz="3300" dirty="0"/>
              <a:t>Dos </a:t>
            </a:r>
            <a:r>
              <a:rPr lang="en-US" sz="3300" dirty="0" err="1"/>
              <a:t>encuestas</a:t>
            </a:r>
            <a:r>
              <a:rPr lang="en-US" sz="3300" dirty="0"/>
              <a:t> separadas para la </a:t>
            </a:r>
            <a:r>
              <a:rPr lang="en-US" sz="3300" dirty="0" err="1"/>
              <a:t>elecciones</a:t>
            </a:r>
            <a:r>
              <a:rPr lang="en-US" sz="3300" dirty="0"/>
              <a:t> </a:t>
            </a:r>
            <a:r>
              <a:rPr lang="en-US" sz="3300" dirty="0" err="1"/>
              <a:t>generales</a:t>
            </a:r>
            <a:r>
              <a:rPr lang="en-US" sz="3300" dirty="0"/>
              <a:t> de 2020 </a:t>
            </a:r>
          </a:p>
          <a:p>
            <a:pPr lvl="1"/>
            <a:r>
              <a:rPr lang="en-US" sz="3300" dirty="0" err="1"/>
              <a:t>Votantes</a:t>
            </a:r>
            <a:r>
              <a:rPr lang="en-US" sz="3300" dirty="0"/>
              <a:t> </a:t>
            </a:r>
            <a:r>
              <a:rPr lang="en-US" sz="3300" dirty="0" err="1"/>
              <a:t>en</a:t>
            </a:r>
            <a:r>
              <a:rPr lang="en-US" sz="3300" dirty="0"/>
              <a:t> persona</a:t>
            </a:r>
          </a:p>
          <a:p>
            <a:pPr lvl="1"/>
            <a:r>
              <a:rPr lang="en-US" sz="3300" dirty="0" err="1"/>
              <a:t>Votantes</a:t>
            </a:r>
            <a:r>
              <a:rPr lang="en-US" sz="3300" dirty="0"/>
              <a:t> </a:t>
            </a:r>
            <a:r>
              <a:rPr lang="en-US" sz="3300" dirty="0" err="1"/>
              <a:t>ausentes</a:t>
            </a:r>
            <a:r>
              <a:rPr lang="en-US" sz="3300" dirty="0"/>
              <a:t>/por </a:t>
            </a:r>
            <a:r>
              <a:rPr lang="en-US" sz="3300" dirty="0" err="1"/>
              <a:t>correo</a:t>
            </a:r>
            <a:endParaRPr lang="en-US" sz="3300" dirty="0"/>
          </a:p>
          <a:p>
            <a:pPr lvl="0"/>
            <a:r>
              <a:rPr lang="es-PR" sz="3300" dirty="0"/>
              <a:t>Un total de 524 votantes ciegos y con visión reducida completaron la encuesta</a:t>
            </a:r>
            <a:endParaRPr lang="en-US" sz="3300" dirty="0"/>
          </a:p>
          <a:p>
            <a:pPr lvl="1"/>
            <a:r>
              <a:rPr lang="en-US" sz="3300" dirty="0"/>
              <a:t>333 </a:t>
            </a:r>
            <a:r>
              <a:rPr lang="en-US" sz="3300" dirty="0" err="1"/>
              <a:t>completaron</a:t>
            </a:r>
            <a:r>
              <a:rPr lang="en-US" sz="3300" dirty="0"/>
              <a:t> la </a:t>
            </a:r>
            <a:r>
              <a:rPr lang="en-US" sz="3300" dirty="0" err="1"/>
              <a:t>encuesta</a:t>
            </a:r>
            <a:r>
              <a:rPr lang="en-US" sz="3300" dirty="0"/>
              <a:t> </a:t>
            </a:r>
            <a:r>
              <a:rPr lang="en-US" sz="3300" dirty="0" err="1"/>
              <a:t>presencial</a:t>
            </a:r>
            <a:endParaRPr lang="en-US" sz="3300" dirty="0"/>
          </a:p>
          <a:p>
            <a:pPr lvl="1"/>
            <a:r>
              <a:rPr lang="en-US" sz="3300" dirty="0"/>
              <a:t>191 </a:t>
            </a:r>
            <a:r>
              <a:rPr lang="en-US" sz="3300" dirty="0" err="1"/>
              <a:t>completaron</a:t>
            </a:r>
            <a:r>
              <a:rPr lang="en-US" sz="3300" dirty="0"/>
              <a:t> la </a:t>
            </a:r>
            <a:r>
              <a:rPr lang="es-PR" sz="3300" dirty="0"/>
              <a:t>encuesta de voto ausente</a:t>
            </a:r>
            <a:endParaRPr lang="en-US" sz="3300" dirty="0"/>
          </a:p>
          <a:p>
            <a:pPr lvl="0"/>
            <a:r>
              <a:rPr lang="en-US" sz="3300" dirty="0"/>
              <a:t>64% </a:t>
            </a:r>
            <a:r>
              <a:rPr lang="es-PR" sz="3300" dirty="0"/>
              <a:t>de los participantes de la encuesta votaron en su lugar de votación</a:t>
            </a:r>
            <a:endParaRPr lang="en-US" sz="3300" dirty="0"/>
          </a:p>
          <a:p>
            <a:pPr lvl="0"/>
            <a:r>
              <a:rPr lang="en-US" sz="3300" dirty="0"/>
              <a:t>36% </a:t>
            </a:r>
            <a:r>
              <a:rPr lang="es-PR" sz="3300" dirty="0"/>
              <a:t>de los participantes de la encuesta votaron en ausencia</a:t>
            </a:r>
            <a:br>
              <a:rPr lang="en-US" dirty="0"/>
            </a:b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F4EAB3-8B4F-964A-9EE5-228E0674F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02111984F56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882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R" b="1" dirty="0"/>
              <a:t>Resultados de la encuesta de votantes ciegos presenciales 2020</a:t>
            </a:r>
            <a:br>
              <a:rPr lang="es-PR" b="1" dirty="0"/>
            </a:br>
            <a:r>
              <a:rPr lang="es-PR" b="1" dirty="0"/>
              <a:t>
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351314"/>
            <a:ext cx="8946541" cy="3897085"/>
          </a:xfrm>
        </p:spPr>
        <p:txBody>
          <a:bodyPr/>
          <a:lstStyle/>
          <a:p>
            <a:pPr lvl="0"/>
            <a:r>
              <a:rPr lang="es-PR" sz="2800" dirty="0"/>
              <a:t>¿Le ofrecieron o solicitó una máquina de votación accesible? </a:t>
            </a:r>
            <a:endParaRPr lang="en-US" sz="2800" dirty="0"/>
          </a:p>
          <a:p>
            <a:pPr lvl="1"/>
            <a:r>
              <a:rPr lang="es-PR" sz="2800" dirty="0"/>
              <a:t>En 2020, el 92% respondió que sí.
Valor más alto: 92% en 2020 y 2016</a:t>
            </a:r>
            <a:endParaRPr lang="en-US" sz="2800" dirty="0"/>
          </a:p>
          <a:p>
            <a:pPr lvl="1"/>
            <a:r>
              <a:rPr lang="es-PR" sz="2800" dirty="0"/>
              <a:t>Valor más bajo: 63% en 2008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3CA43D-F492-2343-9D6E-C2915C144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02111984F56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607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R" b="1" dirty="0"/>
              <a:t>Resultados de la encuesta de votantes ciegos presenciales 2020</a:t>
            </a:r>
            <a:br>
              <a:rPr lang="es-PR" b="1" dirty="0"/>
            </a:br>
            <a:r>
              <a:rPr lang="es-PR" b="1" dirty="0"/>
              <a:t>
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2110958"/>
            <a:ext cx="8946541" cy="3966753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2800" dirty="0"/>
              <a:t>¿</a:t>
            </a:r>
            <a:r>
              <a:rPr lang="en-US" sz="2800" dirty="0" err="1"/>
              <a:t>Estaba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funcionamiento</a:t>
            </a:r>
            <a:r>
              <a:rPr lang="en-US" sz="2800" dirty="0"/>
              <a:t> la BMD (por sus </a:t>
            </a:r>
            <a:r>
              <a:rPr lang="en-US" sz="2800" dirty="0" err="1"/>
              <a:t>siglas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inglés</a:t>
            </a:r>
            <a:r>
              <a:rPr lang="en-US" sz="2800" dirty="0"/>
              <a:t>) </a:t>
            </a:r>
            <a:r>
              <a:rPr lang="en-US" sz="2800" dirty="0" err="1"/>
              <a:t>accesible</a:t>
            </a:r>
            <a:r>
              <a:rPr lang="en-US" sz="2800" dirty="0"/>
              <a:t> </a:t>
            </a:r>
            <a:r>
              <a:rPr lang="en-US" sz="2800" dirty="0" err="1"/>
              <a:t>cuando</a:t>
            </a:r>
            <a:r>
              <a:rPr lang="en-US" sz="2800" dirty="0"/>
              <a:t> </a:t>
            </a:r>
            <a:r>
              <a:rPr lang="en-US" sz="2800" dirty="0" err="1"/>
              <a:t>llegó</a:t>
            </a:r>
            <a:r>
              <a:rPr lang="en-US" sz="2800" dirty="0"/>
              <a:t> a las </a:t>
            </a:r>
            <a:r>
              <a:rPr lang="en-US" sz="2800" dirty="0" err="1"/>
              <a:t>urnas</a:t>
            </a:r>
            <a:r>
              <a:rPr lang="en-US" sz="2800" dirty="0"/>
              <a:t>?</a:t>
            </a:r>
          </a:p>
          <a:p>
            <a:pPr lvl="1"/>
            <a:r>
              <a:rPr lang="es-PR" sz="2800" dirty="0"/>
              <a:t>En 2020, el 68% respondió que sí
Solo una leve mejora con respecto al 66% reportado en las encuestas de 2016 y 2018</a:t>
            </a:r>
            <a:endParaRPr lang="en-US" sz="2800" dirty="0"/>
          </a:p>
          <a:p>
            <a:pPr lvl="1"/>
            <a:r>
              <a:rPr lang="es-PR" sz="2800" dirty="0"/>
              <a:t>Valor más alto: 87% en 2008
Valor más bajo: 63% en 2012</a:t>
            </a:r>
            <a:endParaRPr lang="en-US" sz="2800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BA5EBB-4F77-CB43-8DED-EC66E54A7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02111984F56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243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30" y="363151"/>
            <a:ext cx="9404723" cy="1400530"/>
          </a:xfrm>
        </p:spPr>
        <p:txBody>
          <a:bodyPr/>
          <a:lstStyle/>
          <a:p>
            <a:pPr algn="ctr"/>
            <a:r>
              <a:rPr lang="es-PR" b="1" dirty="0"/>
              <a:t>Resultados de la encuesta de votantes ciegos presenciales 2020</a:t>
            </a:r>
            <a:br>
              <a:rPr lang="es-PR" b="1" dirty="0"/>
            </a:br>
            <a:r>
              <a:rPr lang="es-PR" b="1" dirty="0"/>
              <a:t>
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PR" sz="2800" dirty="0"/>
              <a:t>¿Tuvieron los trabajadores electorales problemas al configurar o activar la máquina de votación accesible?</a:t>
            </a:r>
            <a:endParaRPr lang="en-US" sz="2800" dirty="0"/>
          </a:p>
          <a:p>
            <a:pPr lvl="1"/>
            <a:r>
              <a:rPr lang="es-PR" sz="2800" dirty="0"/>
              <a:t>El 24% respondió que sí en 2020
El porcentaje más alto que respondió sí fue  33% en 2018, 2016 y 2012
Valor más bajo: 19% en 2008</a:t>
            </a:r>
            <a:endParaRPr lang="en-US" sz="2800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E69D01-A149-D34F-B96E-23053D4DA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02111984F56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472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R" b="1" dirty="0"/>
              <a:t>Resultados de la encuesta de votantes ciegos presenciales 2020</a:t>
            </a:r>
            <a:br>
              <a:rPr lang="es-PR" b="1" dirty="0"/>
            </a:br>
            <a:r>
              <a:rPr lang="es-PR" b="1" dirty="0"/>
              <a:t>
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/>
              <a:t>¿</a:t>
            </a:r>
            <a:r>
              <a:rPr lang="en-US" sz="2800" dirty="0" err="1"/>
              <a:t>Pudo</a:t>
            </a:r>
            <a:r>
              <a:rPr lang="en-US" sz="2800" dirty="0"/>
              <a:t> usted </a:t>
            </a:r>
            <a:r>
              <a:rPr lang="en-US" sz="2800" dirty="0" err="1"/>
              <a:t>votar</a:t>
            </a:r>
            <a:r>
              <a:rPr lang="en-US" sz="2800" dirty="0"/>
              <a:t> </a:t>
            </a:r>
            <a:r>
              <a:rPr lang="en-US" sz="2800" dirty="0" err="1"/>
              <a:t>privada</a:t>
            </a:r>
            <a:r>
              <a:rPr lang="en-US" sz="2800" dirty="0"/>
              <a:t> e </a:t>
            </a:r>
            <a:r>
              <a:rPr lang="en-US" sz="2800" dirty="0" err="1"/>
              <a:t>independientemente</a:t>
            </a:r>
            <a:r>
              <a:rPr lang="en-US" sz="2800" dirty="0"/>
              <a:t> </a:t>
            </a:r>
            <a:r>
              <a:rPr lang="en-US" sz="2800" dirty="0" err="1"/>
              <a:t>utilizando</a:t>
            </a:r>
            <a:r>
              <a:rPr lang="en-US" sz="2800" dirty="0"/>
              <a:t> una </a:t>
            </a:r>
            <a:r>
              <a:rPr lang="en-US" sz="2800" dirty="0" err="1"/>
              <a:t>máquina</a:t>
            </a:r>
            <a:r>
              <a:rPr lang="en-US" sz="2800" dirty="0"/>
              <a:t> de </a:t>
            </a:r>
            <a:r>
              <a:rPr lang="en-US" sz="2800" dirty="0" err="1"/>
              <a:t>votación</a:t>
            </a:r>
            <a:r>
              <a:rPr lang="en-US" sz="2800" dirty="0"/>
              <a:t> </a:t>
            </a:r>
            <a:r>
              <a:rPr lang="en-US" sz="2800" dirty="0" err="1"/>
              <a:t>accesible</a:t>
            </a:r>
            <a:r>
              <a:rPr lang="en-US" sz="2800" dirty="0"/>
              <a:t>?</a:t>
            </a:r>
          </a:p>
          <a:p>
            <a:pPr lvl="1"/>
            <a:r>
              <a:rPr lang="es-PR" sz="2800" dirty="0"/>
              <a:t>El 77% dijo que sí en 2020
Valor más alto reportado: 86% en 2008 y 85% en 2016</a:t>
            </a:r>
            <a:endParaRPr lang="en-US" sz="2800" dirty="0"/>
          </a:p>
          <a:p>
            <a:pPr lvl="1"/>
            <a:r>
              <a:rPr lang="es-PR" sz="2800" dirty="0"/>
              <a:t>Valor más bajo: 75% en 2012 y 2018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9AAC82-8C16-C940-81F1-FFC54AFD2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02111984F56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137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R" b="1" dirty="0"/>
              <a:t>Resultados de la encuesta de votantes ciegos presenciales 2020</a:t>
            </a:r>
            <a:br>
              <a:rPr lang="es-PR" b="1" dirty="0"/>
            </a:br>
            <a:r>
              <a:rPr lang="es-PR" b="1" dirty="0"/>
              <a:t>
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sz="2800" dirty="0" err="1"/>
              <a:t>Porcentaje</a:t>
            </a:r>
            <a:r>
              <a:rPr lang="en-US" sz="2800" dirty="0"/>
              <a:t> de </a:t>
            </a:r>
            <a:r>
              <a:rPr lang="en-US" sz="2800" dirty="0" err="1"/>
              <a:t>votantes</a:t>
            </a:r>
            <a:r>
              <a:rPr lang="en-US" sz="2800" dirty="0"/>
              <a:t> </a:t>
            </a:r>
            <a:r>
              <a:rPr lang="en-US" sz="2800" dirty="0" err="1"/>
              <a:t>ciegos</a:t>
            </a:r>
            <a:r>
              <a:rPr lang="en-US" sz="2800" dirty="0"/>
              <a:t> y con </a:t>
            </a:r>
            <a:r>
              <a:rPr lang="en-US" sz="2800" dirty="0" err="1"/>
              <a:t>visión</a:t>
            </a:r>
            <a:r>
              <a:rPr lang="en-US" sz="2800" dirty="0"/>
              <a:t> </a:t>
            </a:r>
            <a:r>
              <a:rPr lang="en-US" sz="2800" dirty="0" err="1"/>
              <a:t>reducida</a:t>
            </a:r>
            <a:r>
              <a:rPr lang="en-US" sz="2800" dirty="0"/>
              <a:t> que </a:t>
            </a:r>
            <a:r>
              <a:rPr lang="en-US" sz="2800" dirty="0" err="1"/>
              <a:t>votaron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las </a:t>
            </a:r>
            <a:r>
              <a:rPr lang="en-US" sz="2800" dirty="0" err="1"/>
              <a:t>urnas</a:t>
            </a:r>
            <a:r>
              <a:rPr lang="en-US" sz="2800" dirty="0"/>
              <a:t> con </a:t>
            </a:r>
            <a:r>
              <a:rPr lang="en-US" sz="2800" dirty="0" err="1"/>
              <a:t>asistencia</a:t>
            </a:r>
            <a:r>
              <a:rPr lang="en-US" sz="2800" dirty="0"/>
              <a:t>:  </a:t>
            </a:r>
          </a:p>
          <a:p>
            <a:pPr lvl="1"/>
            <a:r>
              <a:rPr lang="en-US" sz="2800" dirty="0"/>
              <a:t>2020: 25%</a:t>
            </a:r>
          </a:p>
          <a:p>
            <a:pPr lvl="1"/>
            <a:r>
              <a:rPr lang="en-US" sz="2800" dirty="0"/>
              <a:t>2018: 29%</a:t>
            </a:r>
          </a:p>
          <a:p>
            <a:pPr lvl="1"/>
            <a:r>
              <a:rPr lang="en-US" sz="2800" dirty="0"/>
              <a:t>2016: 17%</a:t>
            </a:r>
          </a:p>
          <a:p>
            <a:pPr lvl="1"/>
            <a:r>
              <a:rPr lang="en-US" sz="2800" dirty="0"/>
              <a:t>2014: 21%</a:t>
            </a:r>
          </a:p>
          <a:p>
            <a:pPr lvl="1"/>
            <a:r>
              <a:rPr lang="en-US" sz="2800" dirty="0"/>
              <a:t>2012: 32%</a:t>
            </a:r>
          </a:p>
          <a:p>
            <a:pPr lvl="1"/>
            <a:r>
              <a:rPr lang="en-US" sz="2800" dirty="0"/>
              <a:t>2008: 37%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ED4213-D6E7-9C46-BF53-B90BEC23C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02111984F56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177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R" sz="3800" b="1" dirty="0"/>
              <a:t>Resultados de la encuesta de voto ausente de votantes ciegos 2020</a:t>
            </a:r>
            <a:br>
              <a:rPr lang="es-PR" sz="3800" b="1" dirty="0"/>
            </a:br>
            <a:r>
              <a:rPr lang="es-PR" sz="3800" b="1" dirty="0"/>
              <a:t>
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sz="2800" dirty="0" err="1"/>
              <a:t>Métodos</a:t>
            </a:r>
            <a:r>
              <a:rPr lang="en-US" sz="2800" dirty="0"/>
              <a:t> </a:t>
            </a:r>
            <a:r>
              <a:rPr lang="en-US" sz="2800" dirty="0" err="1"/>
              <a:t>utilizados</a:t>
            </a:r>
            <a:r>
              <a:rPr lang="en-US" sz="2800" dirty="0"/>
              <a:t> para </a:t>
            </a:r>
            <a:r>
              <a:rPr lang="en-US" sz="2800" dirty="0" err="1"/>
              <a:t>marcar</a:t>
            </a:r>
            <a:r>
              <a:rPr lang="en-US" sz="2800" dirty="0"/>
              <a:t> el </a:t>
            </a:r>
            <a:r>
              <a:rPr lang="en-US" sz="2800" dirty="0" err="1"/>
              <a:t>voto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ausencia</a:t>
            </a:r>
            <a:r>
              <a:rPr lang="en-US" sz="2800" dirty="0"/>
              <a:t>:</a:t>
            </a:r>
          </a:p>
          <a:p>
            <a:pPr lvl="1"/>
            <a:r>
              <a:rPr lang="en-US" sz="2800" dirty="0"/>
              <a:t>37% </a:t>
            </a:r>
            <a:r>
              <a:rPr lang="en-US" sz="2800" dirty="0" err="1"/>
              <a:t>marcaron</a:t>
            </a:r>
            <a:r>
              <a:rPr lang="en-US" sz="2800" dirty="0"/>
              <a:t> </a:t>
            </a:r>
            <a:r>
              <a:rPr lang="en-US" sz="2800" dirty="0" err="1"/>
              <a:t>papeleta</a:t>
            </a:r>
            <a:r>
              <a:rPr lang="en-US" sz="2800" dirty="0"/>
              <a:t> electoral</a:t>
            </a:r>
            <a:r>
              <a:rPr lang="es-PR" sz="2800" dirty="0"/>
              <a:t> de papel con asistencia</a:t>
            </a:r>
            <a:endParaRPr lang="en-US" sz="2800" dirty="0"/>
          </a:p>
          <a:p>
            <a:pPr lvl="1"/>
            <a:r>
              <a:rPr lang="en-US" sz="2800" dirty="0"/>
              <a:t>35% </a:t>
            </a:r>
            <a:r>
              <a:rPr lang="es-PR" sz="2800" dirty="0"/>
              <a:t>utilizaron un sistema de entrega de papeleta electrónica accesible para marcar su papeleta   privada e independientemente
</a:t>
            </a:r>
            <a:r>
              <a:rPr lang="en-US" sz="2800" dirty="0"/>
              <a:t>20% </a:t>
            </a:r>
            <a:r>
              <a:rPr lang="en-US" sz="2800" dirty="0" err="1"/>
              <a:t>marcaron</a:t>
            </a:r>
            <a:r>
              <a:rPr lang="en-US" sz="2800" dirty="0"/>
              <a:t> la </a:t>
            </a:r>
            <a:r>
              <a:rPr lang="en-US" sz="2800" dirty="0" err="1"/>
              <a:t>papeleta</a:t>
            </a:r>
            <a:r>
              <a:rPr lang="en-US" sz="2800" dirty="0"/>
              <a:t> electoral de </a:t>
            </a:r>
            <a:r>
              <a:rPr lang="en-US" sz="2800" dirty="0" err="1"/>
              <a:t>papel</a:t>
            </a:r>
            <a:r>
              <a:rPr lang="en-US" sz="2800" dirty="0"/>
              <a:t>  </a:t>
            </a:r>
            <a:r>
              <a:rPr lang="en-US" sz="2800" dirty="0" err="1"/>
              <a:t>independientemente</a:t>
            </a:r>
            <a:r>
              <a:rPr lang="en-US" sz="2800" dirty="0"/>
              <a:t> </a:t>
            </a:r>
          </a:p>
          <a:p>
            <a:pPr lvl="1"/>
            <a:r>
              <a:rPr lang="en-US" sz="2800" dirty="0"/>
              <a:t>8% </a:t>
            </a:r>
            <a:r>
              <a:rPr lang="en-US" sz="2800" dirty="0" err="1"/>
              <a:t>usó</a:t>
            </a:r>
            <a:r>
              <a:rPr lang="en-US" sz="2800" dirty="0"/>
              <a:t> una </a:t>
            </a:r>
            <a:r>
              <a:rPr lang="en-US" sz="2800" dirty="0" err="1"/>
              <a:t>papeleta</a:t>
            </a:r>
            <a:r>
              <a:rPr lang="en-US" sz="2800" dirty="0"/>
              <a:t> electoral Braille o una </a:t>
            </a:r>
            <a:r>
              <a:rPr lang="en-US" sz="2800" dirty="0" err="1"/>
              <a:t>plantilla</a:t>
            </a:r>
            <a:r>
              <a:rPr lang="en-US" sz="2800" dirty="0"/>
              <a:t> </a:t>
            </a:r>
            <a:r>
              <a:rPr lang="en-US" sz="2800" dirty="0" err="1"/>
              <a:t>plástica</a:t>
            </a:r>
            <a:endParaRPr lang="en-US" sz="2800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6C4C4F-B186-DD41-AACB-F2B550FEC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02111984F56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0684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F29DF1B6EC02439F05313F8114F0C8" ma:contentTypeVersion="0" ma:contentTypeDescription="Create a new document." ma:contentTypeScope="" ma:versionID="f61e3508994120648401966adbdd7b3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da6a83cd5eed161e215a427bc5ca36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716E783-C50C-4622-831D-EAD7D3F84B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D0EE694-ACE0-4927-B4D3-3D08D998D76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15CBD7-3EFE-45D7-8C9D-27A42CD41DFF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218</TotalTime>
  <Words>796</Words>
  <Application>Microsoft Office PowerPoint</Application>
  <PresentationFormat>Widescreen</PresentationFormat>
  <Paragraphs>74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Wingdings 3</vt:lpstr>
      <vt:lpstr>Ion</vt:lpstr>
      <vt:lpstr>   Encuesta nacional de votantes ciegos y con visión reducida 2020 de la Federación Nacional de Ciegos
</vt:lpstr>
      <vt:lpstr>Contexto</vt:lpstr>
      <vt:lpstr>Encuesta de votantes ciegos 2020
</vt:lpstr>
      <vt:lpstr>Resultados de la encuesta de votantes ciegos presenciales 2020 
</vt:lpstr>
      <vt:lpstr>Resultados de la encuesta de votantes ciegos presenciales 2020 
</vt:lpstr>
      <vt:lpstr>Resultados de la encuesta de votantes ciegos presenciales 2020 
</vt:lpstr>
      <vt:lpstr>Resultados de la encuesta de votantes ciegos presenciales 2020 
</vt:lpstr>
      <vt:lpstr>Resultados de la encuesta de votantes ciegos presenciales 2020 
</vt:lpstr>
      <vt:lpstr>Resultados de la encuesta de voto ausente de votantes ciegos 2020 
</vt:lpstr>
      <vt:lpstr>Resultados de la encuesta de voto ausente de votantes ciegos 2020 
</vt:lpstr>
      <vt:lpstr>Resultados de la encuesta de voto ausente de votantes ciegos 2020 
</vt:lpstr>
      <vt:lpstr>Resultados de la encuesta de voto ausente de votantes ciegos 2020 </vt:lpstr>
      <vt:lpstr>Resultados de la encuesta de voto ausente de votantes ciegos 2020 
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Federation of the Blind 2020 Blind and Low-Vision Voter Survey</dc:title>
  <dc:creator>Kaloc, Jeff</dc:creator>
  <cp:lastModifiedBy>Lillian Rivera</cp:lastModifiedBy>
  <cp:revision>44</cp:revision>
  <dcterms:created xsi:type="dcterms:W3CDTF">2021-08-18T13:57:57Z</dcterms:created>
  <dcterms:modified xsi:type="dcterms:W3CDTF">2021-09-15T23:08:13Z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0x010100D8F29DF1B6EC02439F05313F8114F0C8</vt:lpwstr>
  </property>
</Properties>
</file>