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16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1CDDE-0187-4682-8A5E-24C7F0A77512}" type="datetimeFigureOut">
              <a:rPr lang="en-US" smtClean="0"/>
              <a:t>9/7/21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651C6F-A210-43B2-B612-F3C811A14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70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651C6F-A210-43B2-B612-F3C811A141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19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9/7/21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9/7/21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9/7/21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9/7/21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9/7/21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9/7/21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blake@nfb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hyperlink" Target="mailto:jkaloc@nfb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/>
              <a:t>National Federation of the Blind 2020 Blind and Low-Vision Voter Survey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5042437"/>
            <a:ext cx="10831637" cy="1317646"/>
          </a:xfrm>
        </p:spPr>
        <p:txBody>
          <a:bodyPr numCol="2">
            <a:noAutofit/>
          </a:bodyPr>
          <a:lstStyle/>
          <a:p>
            <a:pPr>
              <a:spcBef>
                <a:spcPts val="400"/>
              </a:spcBef>
            </a:pPr>
            <a:r>
              <a:rPr lang="en-US" dirty="0">
                <a:solidFill>
                  <a:schemeClr val="tx1"/>
                </a:solidFill>
              </a:rPr>
              <a:t>Lou Ann Blake</a:t>
            </a:r>
          </a:p>
          <a:p>
            <a:pPr>
              <a:spcBef>
                <a:spcPts val="400"/>
              </a:spcBef>
            </a:pPr>
            <a:r>
              <a:rPr lang="en-US" dirty="0">
                <a:solidFill>
                  <a:schemeClr val="tx1"/>
                </a:solidFill>
              </a:rPr>
              <a:t>Director of Research Programs</a:t>
            </a:r>
          </a:p>
          <a:p>
            <a:pPr>
              <a:spcBef>
                <a:spcPts val="400"/>
              </a:spcBef>
            </a:pPr>
            <a:r>
              <a:rPr lang="en-US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lblake@nfb.org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400"/>
              </a:spcBef>
            </a:pPr>
            <a:r>
              <a:rPr lang="en-US" dirty="0">
                <a:solidFill>
                  <a:schemeClr val="tx1"/>
                </a:solidFill>
              </a:rPr>
              <a:t>Jeff Kaloc</a:t>
            </a:r>
          </a:p>
          <a:p>
            <a:pPr>
              <a:spcBef>
                <a:spcPts val="400"/>
              </a:spcBef>
            </a:pPr>
            <a:r>
              <a:rPr lang="en-US" dirty="0">
                <a:solidFill>
                  <a:schemeClr val="tx1"/>
                </a:solidFill>
              </a:rPr>
              <a:t>Government Affairs Specialist</a:t>
            </a:r>
          </a:p>
          <a:p>
            <a:pPr>
              <a:spcBef>
                <a:spcPts val="400"/>
              </a:spcBef>
            </a:pPr>
            <a:r>
              <a:rPr lang="en-US" u="sng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jkaloc@nfb.org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 descr="National Federation of the Blind logo and tagline live the life you want">
            <a:extLst>
              <a:ext uri="{FF2B5EF4-FFF2-40B4-BE49-F238E27FC236}">
                <a16:creationId xmlns:a16="http://schemas.microsoft.com/office/drawing/2014/main" id="{B5E81241-7A09-4BE0-8373-8134E5A28E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4955" y="497917"/>
            <a:ext cx="3613723" cy="131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273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Results of 2020 Absentee/By-Mail Blind Voter Survey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Reasons for choosing to use an electronic ballot delivery system:</a:t>
            </a:r>
          </a:p>
          <a:p>
            <a:pPr lvl="1"/>
            <a:r>
              <a:rPr lang="en-US" sz="2800" dirty="0"/>
              <a:t>To avoid risk of exposure to COVID-19 at the polling place: 42%</a:t>
            </a:r>
          </a:p>
          <a:p>
            <a:pPr lvl="1"/>
            <a:r>
              <a:rPr lang="en-US" sz="2800" dirty="0"/>
              <a:t>Paper ballot is inaccessible to me: 40%</a:t>
            </a:r>
          </a:p>
          <a:p>
            <a:pPr lvl="1"/>
            <a:r>
              <a:rPr lang="en-US" sz="2800" dirty="0"/>
              <a:t>I wanted to try it: 24%</a:t>
            </a:r>
          </a:p>
          <a:p>
            <a:pPr lvl="1"/>
            <a:r>
              <a:rPr lang="en-US" sz="2800" dirty="0"/>
              <a:t>I voted in an all vote by mail state: 6%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AD0EAB-C045-F440-8388-BBA647888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068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Results of 2020 Absentee/By-Mail Blind Voter Survey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Reasons for choosing to use a traditional paper ballot:</a:t>
            </a:r>
          </a:p>
          <a:p>
            <a:pPr lvl="1"/>
            <a:r>
              <a:rPr lang="en-US" sz="2800" dirty="0"/>
              <a:t>To avoid exposure to COVID-19 at the polls: 49%</a:t>
            </a:r>
          </a:p>
          <a:p>
            <a:pPr lvl="1"/>
            <a:r>
              <a:rPr lang="en-US" sz="2800" dirty="0"/>
              <a:t>I used a paper ballot for previous election(s): 28%</a:t>
            </a:r>
          </a:p>
          <a:p>
            <a:pPr lvl="1"/>
            <a:r>
              <a:rPr lang="en-US" sz="2800" dirty="0"/>
              <a:t>There is not an accessible way to vote absentee in my state: 18%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FD58B7-29D4-B34F-BB6B-87A85C92D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90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Results of 2020 Absentee/By-Mail Blind Voter Survey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2800" dirty="0"/>
              <a:t>Access technology used to mark absentee/by-mail ballot:</a:t>
            </a:r>
          </a:p>
          <a:p>
            <a:pPr lvl="1"/>
            <a:r>
              <a:rPr lang="en-US" sz="2800" dirty="0"/>
              <a:t>Screen reader: 35%</a:t>
            </a:r>
          </a:p>
          <a:p>
            <a:pPr lvl="1"/>
            <a:r>
              <a:rPr lang="en-US" sz="2800" dirty="0"/>
              <a:t>CCTV: 7%</a:t>
            </a:r>
          </a:p>
          <a:p>
            <a:pPr lvl="1"/>
            <a:r>
              <a:rPr lang="en-US" sz="2800" dirty="0"/>
              <a:t>Screen magnification: 5%</a:t>
            </a:r>
          </a:p>
          <a:p>
            <a:pPr lvl="1"/>
            <a:r>
              <a:rPr lang="en-US" sz="2800" dirty="0"/>
              <a:t>Refreshable Braille display: 3%</a:t>
            </a:r>
          </a:p>
          <a:p>
            <a:pPr lvl="1"/>
            <a:r>
              <a:rPr lang="en-US" sz="2800" dirty="0"/>
              <a:t>Other technology (hand-held magnifier, smartphone magnifier app): 13%</a:t>
            </a:r>
          </a:p>
          <a:p>
            <a:pPr lvl="1"/>
            <a:r>
              <a:rPr lang="en-US" sz="2800" dirty="0"/>
              <a:t>Did not use access technology to mark ballot: 48%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65E91-0E38-C145-9BAE-07DC99D08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22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Results of 2020 Absentee/By-Mail Blind Voter Survey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85% of survey respondents who used an electronic ballot delivery system said they found it easy to use</a:t>
            </a:r>
          </a:p>
          <a:p>
            <a:pPr lvl="1"/>
            <a:r>
              <a:rPr lang="en-US" sz="2800" dirty="0"/>
              <a:t>7% said they encountered problems when printing the ballot or that printing the ballot was difficult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C5E38-7780-DE44-8EB0-E03F29F18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825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First survey following 2008 general election</a:t>
            </a:r>
          </a:p>
          <a:p>
            <a:pPr lvl="0"/>
            <a:r>
              <a:rPr lang="en-US" sz="2800" dirty="0"/>
              <a:t>We also conducted surveys following the 2012, 2014, 2016, 2018, and 2020 general elections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823954-EFD4-2041-97C3-BCBC65A68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743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2020 Blind Voter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759131"/>
            <a:ext cx="8946541" cy="47374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3300" dirty="0"/>
              <a:t>Two separate surveys for 2020 general election</a:t>
            </a:r>
          </a:p>
          <a:p>
            <a:pPr lvl="1"/>
            <a:r>
              <a:rPr lang="en-US" sz="3300" dirty="0"/>
              <a:t>In-person voters</a:t>
            </a:r>
          </a:p>
          <a:p>
            <a:pPr lvl="1"/>
            <a:r>
              <a:rPr lang="en-US" sz="3300" dirty="0"/>
              <a:t>Absentee/by-mail voters</a:t>
            </a:r>
          </a:p>
          <a:p>
            <a:pPr lvl="0"/>
            <a:r>
              <a:rPr lang="en-US" sz="3300" dirty="0"/>
              <a:t>Total of 524 blind and low-vision voters completed the survey</a:t>
            </a:r>
          </a:p>
          <a:p>
            <a:pPr lvl="1"/>
            <a:r>
              <a:rPr lang="en-US" sz="3300" dirty="0"/>
              <a:t>333 completed in-person survey</a:t>
            </a:r>
          </a:p>
          <a:p>
            <a:pPr lvl="1"/>
            <a:r>
              <a:rPr lang="en-US" sz="3300" dirty="0"/>
              <a:t>191 completed absentee/by-mail survey</a:t>
            </a:r>
          </a:p>
          <a:p>
            <a:pPr lvl="0"/>
            <a:r>
              <a:rPr lang="en-US" sz="3300" dirty="0"/>
              <a:t>64% of survey participants voted at their polling place</a:t>
            </a:r>
          </a:p>
          <a:p>
            <a:pPr lvl="0"/>
            <a:r>
              <a:rPr lang="en-US" sz="3300" dirty="0"/>
              <a:t>36% of survey participants voted absentee</a:t>
            </a:r>
            <a:br>
              <a:rPr lang="en-US" dirty="0"/>
            </a:b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F4EAB3-8B4F-964A-9EE5-228E0674F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882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Results of 2020 In-Person Blind Voter Survey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351314"/>
            <a:ext cx="8946541" cy="3897085"/>
          </a:xfrm>
        </p:spPr>
        <p:txBody>
          <a:bodyPr/>
          <a:lstStyle/>
          <a:p>
            <a:pPr lvl="0"/>
            <a:r>
              <a:rPr lang="en-US" sz="2800" dirty="0"/>
              <a:t>Were you offered or did you request an accessible voting machine? </a:t>
            </a:r>
          </a:p>
          <a:p>
            <a:pPr lvl="1"/>
            <a:r>
              <a:rPr lang="en-US" sz="2800" dirty="0"/>
              <a:t>In 2020, 92% answered yes</a:t>
            </a:r>
          </a:p>
          <a:p>
            <a:pPr lvl="1"/>
            <a:r>
              <a:rPr lang="en-US" sz="2800" dirty="0"/>
              <a:t>Highest value: 92% in 2020 and 2016</a:t>
            </a:r>
          </a:p>
          <a:p>
            <a:pPr lvl="1"/>
            <a:r>
              <a:rPr lang="en-US" sz="2800" dirty="0"/>
              <a:t>Lowest value: 63% in 2008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3CA43D-F492-2343-9D6E-C2915C14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607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Results of 2020 In-Person Blind Voter Survey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2110958"/>
            <a:ext cx="8946541" cy="3966753"/>
          </a:xfrm>
        </p:spPr>
        <p:txBody>
          <a:bodyPr/>
          <a:lstStyle/>
          <a:p>
            <a:pPr lvl="0"/>
            <a:r>
              <a:rPr lang="en-US" sz="2800" dirty="0"/>
              <a:t>Was the accessible BMD up and running when you arrived at the polls?</a:t>
            </a:r>
          </a:p>
          <a:p>
            <a:pPr lvl="1"/>
            <a:r>
              <a:rPr lang="en-US" sz="2800" dirty="0"/>
              <a:t>In 2020, 68% answered yes</a:t>
            </a:r>
          </a:p>
          <a:p>
            <a:pPr lvl="1"/>
            <a:r>
              <a:rPr lang="en-US" sz="2800" dirty="0"/>
              <a:t>Only a slight improvement from the 66% reported in the 2016 and 2018 surveys</a:t>
            </a:r>
          </a:p>
          <a:p>
            <a:pPr lvl="1"/>
            <a:r>
              <a:rPr lang="en-US" sz="2800" dirty="0"/>
              <a:t>Highest value: 87% in 2008</a:t>
            </a:r>
          </a:p>
          <a:p>
            <a:pPr lvl="1"/>
            <a:r>
              <a:rPr lang="en-US" sz="2800" dirty="0"/>
              <a:t>Lowest value: 63% in 2012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BA5EBB-4F77-CB43-8DED-EC66E54A7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243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Results of 2020 In-Person Blind Voter Survey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Did poll workers have problems setting up or activating the accessible voting machine?</a:t>
            </a:r>
          </a:p>
          <a:p>
            <a:pPr lvl="1"/>
            <a:r>
              <a:rPr lang="en-US" sz="2800" dirty="0"/>
              <a:t>24% answered yes in 2020</a:t>
            </a:r>
          </a:p>
          <a:p>
            <a:pPr lvl="1"/>
            <a:r>
              <a:rPr lang="en-US" sz="2800" dirty="0"/>
              <a:t> Highest percentage that responded yes was 33% in 2018, 2016, and 2012</a:t>
            </a:r>
          </a:p>
          <a:p>
            <a:pPr lvl="1"/>
            <a:r>
              <a:rPr lang="en-US" sz="2800" dirty="0"/>
              <a:t>Lowest value: 19% in 2008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E69D01-A149-D34F-B96E-23053D4DA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472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Results of 2020 In-Person Blind Voter Survey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Were you able to vote privately and independently using an accessible voting machine?</a:t>
            </a:r>
          </a:p>
          <a:p>
            <a:pPr lvl="1"/>
            <a:r>
              <a:rPr lang="en-US" sz="2800" dirty="0"/>
              <a:t>77% said yes in 2020</a:t>
            </a:r>
          </a:p>
          <a:p>
            <a:pPr lvl="1"/>
            <a:r>
              <a:rPr lang="en-US" sz="2800" dirty="0"/>
              <a:t>Highest reported value: 86% in 2008 and 85% in 2016</a:t>
            </a:r>
          </a:p>
          <a:p>
            <a:pPr lvl="1"/>
            <a:r>
              <a:rPr lang="en-US" sz="2800" dirty="0"/>
              <a:t>Lowest value: 75% in 2012 and 2018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9AAC82-8C16-C940-81F1-FFC54AFD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137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Results of 2020 In-Person Blind Voter Survey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2800" dirty="0"/>
              <a:t>Percentage of blind and low-vision voters who voted at the polls with assistance:</a:t>
            </a:r>
          </a:p>
          <a:p>
            <a:pPr lvl="1"/>
            <a:r>
              <a:rPr lang="en-US" sz="2800" dirty="0"/>
              <a:t>2020: 25%</a:t>
            </a:r>
          </a:p>
          <a:p>
            <a:pPr lvl="1"/>
            <a:r>
              <a:rPr lang="en-US" sz="2800" dirty="0"/>
              <a:t>2018: 29%</a:t>
            </a:r>
          </a:p>
          <a:p>
            <a:pPr lvl="1"/>
            <a:r>
              <a:rPr lang="en-US" sz="2800" dirty="0"/>
              <a:t>2016: 17%</a:t>
            </a:r>
          </a:p>
          <a:p>
            <a:pPr lvl="1"/>
            <a:r>
              <a:rPr lang="en-US" sz="2800" dirty="0"/>
              <a:t>2014: 21%</a:t>
            </a:r>
          </a:p>
          <a:p>
            <a:pPr lvl="1"/>
            <a:r>
              <a:rPr lang="en-US" sz="2800" dirty="0"/>
              <a:t>2012: 32%</a:t>
            </a:r>
          </a:p>
          <a:p>
            <a:pPr lvl="1"/>
            <a:r>
              <a:rPr lang="en-US" sz="2800" dirty="0"/>
              <a:t>2008: 37%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D4213-D6E7-9C46-BF53-B90BEC23C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77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Results of 2020 Absentee/By-Mail Blind Voter Survey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Methods used to mark absentee ballot:</a:t>
            </a:r>
          </a:p>
          <a:p>
            <a:pPr lvl="1"/>
            <a:r>
              <a:rPr lang="en-US" sz="2800" dirty="0"/>
              <a:t>37% marked paper ballot with assistance</a:t>
            </a:r>
          </a:p>
          <a:p>
            <a:pPr lvl="1"/>
            <a:r>
              <a:rPr lang="en-US" sz="2800" dirty="0"/>
              <a:t>35% used an accessible electronic ballot delivery system to privately and independently mark their ballot</a:t>
            </a:r>
          </a:p>
          <a:p>
            <a:pPr lvl="1"/>
            <a:r>
              <a:rPr lang="en-US" sz="2800" dirty="0"/>
              <a:t>20% independently hand marked a paper ballot</a:t>
            </a:r>
          </a:p>
          <a:p>
            <a:pPr lvl="1"/>
            <a:r>
              <a:rPr lang="en-US" sz="2800" dirty="0"/>
              <a:t>8% used a Braille ballot or plastic template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6C4C4F-B186-DD41-AACB-F2B550FEC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0684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F29DF1B6EC02439F05313F8114F0C8" ma:contentTypeVersion="0" ma:contentTypeDescription="Create a new document." ma:contentTypeScope="" ma:versionID="f61e3508994120648401966adbdd7b3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da6a83cd5eed161e215a427bc5ca36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15CBD7-3EFE-45D7-8C9D-27A42CD41DFF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716E783-C50C-4622-831D-EAD7D3F84B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D0EE694-ACE0-4927-B4D3-3D08D998D76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100</TotalTime>
  <Words>664</Words>
  <Application>Microsoft Macintosh PowerPoint</Application>
  <PresentationFormat>Widescreen</PresentationFormat>
  <Paragraphs>89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Ion</vt:lpstr>
      <vt:lpstr>National Federation of the Blind 2020 Blind and Low-Vision Voter Survey</vt:lpstr>
      <vt:lpstr>Background</vt:lpstr>
      <vt:lpstr>2020 Blind Voter Survey</vt:lpstr>
      <vt:lpstr>Results of 2020 In-Person Blind Voter Survey </vt:lpstr>
      <vt:lpstr>Results of 2020 In-Person Blind Voter Survey </vt:lpstr>
      <vt:lpstr>Results of 2020 In-Person Blind Voter Survey </vt:lpstr>
      <vt:lpstr>Results of 2020 In-Person Blind Voter Survey </vt:lpstr>
      <vt:lpstr>Results of 2020 In-Person Blind Voter Survey </vt:lpstr>
      <vt:lpstr>Results of 2020 Absentee/By-Mail Blind Voter Survey </vt:lpstr>
      <vt:lpstr>Results of 2020 Absentee/By-Mail Blind Voter Survey </vt:lpstr>
      <vt:lpstr>Results of 2020 Absentee/By-Mail Blind Voter Survey </vt:lpstr>
      <vt:lpstr>Results of 2020 Absentee/By-Mail Blind Voter Survey </vt:lpstr>
      <vt:lpstr>Results of 2020 Absentee/By-Mail Blind Voter Survey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Federation of the Blind 2020 Blind and Low-Vision Voter Survey</dc:title>
  <dc:creator>Kaloc, Jeff</dc:creator>
  <cp:lastModifiedBy>Tina Pinedo</cp:lastModifiedBy>
  <cp:revision>8</cp:revision>
  <dcterms:created xsi:type="dcterms:W3CDTF">2021-08-18T13:57:57Z</dcterms:created>
  <dcterms:modified xsi:type="dcterms:W3CDTF">2021-09-07T20:17:29Z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0x010100D8F29DF1B6EC02439F05313F8114F0C8</vt:lpwstr>
  </property>
</Properties>
</file>