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notesSlides/notesSlide6.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7" r:id="rId2"/>
    <p:sldId id="355" r:id="rId3"/>
    <p:sldId id="1496" r:id="rId4"/>
    <p:sldId id="301" r:id="rId5"/>
    <p:sldId id="1508" r:id="rId6"/>
    <p:sldId id="1526" r:id="rId7"/>
    <p:sldId id="1242" r:id="rId8"/>
    <p:sldId id="1262" r:id="rId9"/>
    <p:sldId id="1530" r:id="rId10"/>
    <p:sldId id="1521" r:id="rId11"/>
    <p:sldId id="1532" r:id="rId12"/>
    <p:sldId id="303" r:id="rId13"/>
    <p:sldId id="1500" r:id="rId14"/>
    <p:sldId id="1534" r:id="rId15"/>
    <p:sldId id="1536" r:id="rId16"/>
    <p:sldId id="1520" r:id="rId17"/>
    <p:sldId id="1537" r:id="rId18"/>
    <p:sldId id="153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ndsay Kruse" initials="LK" lastIdx="3" clrIdx="0">
    <p:extLst>
      <p:ext uri="{19B8F6BF-5375-455C-9EA6-DF929625EA0E}">
        <p15:presenceInfo xmlns:p15="http://schemas.microsoft.com/office/powerpoint/2012/main" userId="0d59bd34-e8a3-4ac2-a1bc-d33fc81b2edf" providerId="Windows Live"/>
      </p:ext>
    </p:extLst>
  </p:cmAuthor>
  <p:cmAuthor id="2" name="Jonathan Voss" initials="JV" lastIdx="2" clrIdx="1">
    <p:extLst>
      <p:ext uri="{19B8F6BF-5375-455C-9EA6-DF929625EA0E}">
        <p15:presenceInfo xmlns:p15="http://schemas.microsoft.com/office/powerpoint/2012/main" userId="Jonathan Voss" providerId="None"/>
      </p:ext>
    </p:extLst>
  </p:cmAuthor>
  <p:cmAuthor id="3" name="Emily Caramelli" initials="EC" lastIdx="8" clrIdx="2">
    <p:extLst>
      <p:ext uri="{19B8F6BF-5375-455C-9EA6-DF929625EA0E}">
        <p15:presenceInfo xmlns:p15="http://schemas.microsoft.com/office/powerpoint/2012/main" userId="S::ecaramelli@lakeresearch.com::71ed878a-2115-4f3c-bd0f-e7ce6d7efbf2" providerId="AD"/>
      </p:ext>
    </p:extLst>
  </p:cmAuthor>
  <p:cmAuthor id="4" name="Aidan Holliday" initials="AH" lastIdx="7" clrIdx="3">
    <p:extLst>
      <p:ext uri="{19B8F6BF-5375-455C-9EA6-DF929625EA0E}">
        <p15:presenceInfo xmlns:p15="http://schemas.microsoft.com/office/powerpoint/2012/main" userId="Aidan Holliday" providerId="None"/>
      </p:ext>
    </p:extLst>
  </p:cmAuthor>
  <p:cmAuthor id="5" name="Jesse Kline" initials="JK" lastIdx="7" clrIdx="4">
    <p:extLst>
      <p:ext uri="{19B8F6BF-5375-455C-9EA6-DF929625EA0E}">
        <p15:presenceInfo xmlns:p15="http://schemas.microsoft.com/office/powerpoint/2012/main" userId="S::jkline@lakeresearch.com::3c59af3b-876a-4fa9-a874-d27e151761f2" providerId="AD"/>
      </p:ext>
    </p:extLst>
  </p:cmAuthor>
  <p:cmAuthor id="6" name="Lourdes" initials="L" lastIdx="4" clrIdx="5">
    <p:extLst>
      <p:ext uri="{19B8F6BF-5375-455C-9EA6-DF929625EA0E}">
        <p15:presenceInfo xmlns:p15="http://schemas.microsoft.com/office/powerpoint/2012/main" userId="Lourde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DCDC"/>
    <a:srgbClr val="DFDFDF"/>
    <a:srgbClr val="CCCCCC"/>
    <a:srgbClr val="005999"/>
    <a:srgbClr val="F2BCBB"/>
    <a:srgbClr val="96BADA"/>
    <a:srgbClr val="BFBFBF"/>
    <a:srgbClr val="E57A77"/>
    <a:srgbClr val="BFC7D7"/>
    <a:srgbClr val="F8DE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50" autoAdjust="0"/>
    <p:restoredTop sz="93075" autoAdjust="0"/>
  </p:normalViewPr>
  <p:slideViewPr>
    <p:cSldViewPr snapToGrid="0">
      <p:cViewPr varScale="1">
        <p:scale>
          <a:sx n="84" d="100"/>
          <a:sy n="84" d="100"/>
        </p:scale>
        <p:origin x="708" y="66"/>
      </p:cViewPr>
      <p:guideLst/>
    </p:cSldViewPr>
  </p:slideViewPr>
  <p:outlineViewPr>
    <p:cViewPr>
      <p:scale>
        <a:sx n="33" d="100"/>
        <a:sy n="33" d="100"/>
      </p:scale>
      <p:origin x="0" y="-253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9.xml"/><Relationship Id="rId1" Type="http://schemas.microsoft.com/office/2011/relationships/chartStyle" Target="style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913357297729086"/>
          <c:y val="3.6583978535670747E-2"/>
          <c:w val="0.41342865588535882"/>
          <c:h val="0.93302924808505683"/>
        </c:manualLayout>
      </c:layout>
      <c:barChart>
        <c:barDir val="bar"/>
        <c:grouping val="clustered"/>
        <c:varyColors val="0"/>
        <c:ser>
          <c:idx val="0"/>
          <c:order val="0"/>
          <c:tx>
            <c:strRef>
              <c:f>Sheet1!$B$1</c:f>
              <c:strCache>
                <c:ptCount val="1"/>
                <c:pt idx="0">
                  <c:v>Series 1</c:v>
                </c:pt>
              </c:strCache>
            </c:strRef>
          </c:tx>
          <c:spPr>
            <a:solidFill>
              <a:schemeClr val="accent1">
                <a:alpha val="85000"/>
              </a:scheme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s-PR"/>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Sheet1!$A$2:$A$8</c:f>
              <c:strCache>
                <c:ptCount val="7"/>
                <c:pt idx="0">
                  <c:v>Votantes con discapacidades/familia/amigos</c:v>
                </c:pt>
                <c:pt idx="1">
                  <c:v>Sí,yo mismo(a)</c:v>
                </c:pt>
                <c:pt idx="2">
                  <c:v>Sí,miembro de la familia</c:v>
                </c:pt>
                <c:pt idx="3">
                  <c:v>Sí,amigo cercano</c:v>
                </c:pt>
                <c:pt idx="4">
                  <c:v>No</c:v>
                </c:pt>
                <c:pt idx="5">
                  <c:v>(No sé)</c:v>
                </c:pt>
                <c:pt idx="6">
                  <c:v>(rechazó)</c:v>
                </c:pt>
              </c:strCache>
            </c:strRef>
          </c:cat>
          <c:val>
            <c:numRef>
              <c:f>Sheet1!$B$2:$B$8</c:f>
              <c:numCache>
                <c:formatCode>General</c:formatCode>
                <c:ptCount val="7"/>
                <c:pt idx="0">
                  <c:v>42</c:v>
                </c:pt>
                <c:pt idx="1">
                  <c:v>15</c:v>
                </c:pt>
                <c:pt idx="2">
                  <c:v>25</c:v>
                </c:pt>
                <c:pt idx="3">
                  <c:v>7</c:v>
                </c:pt>
                <c:pt idx="4">
                  <c:v>57</c:v>
                </c:pt>
                <c:pt idx="5">
                  <c:v>1</c:v>
                </c:pt>
                <c:pt idx="6">
                  <c:v>1</c:v>
                </c:pt>
              </c:numCache>
            </c:numRef>
          </c:val>
          <c:extLst>
            <c:ext xmlns:c16="http://schemas.microsoft.com/office/drawing/2014/chart" uri="{C3380CC4-5D6E-409C-BE32-E72D297353CC}">
              <c16:uniqueId val="{00000000-3FE5-4EAE-AA00-3CB7DBA06CA2}"/>
            </c:ext>
          </c:extLst>
        </c:ser>
        <c:dLbls>
          <c:dLblPos val="inEnd"/>
          <c:showLegendKey val="0"/>
          <c:showVal val="1"/>
          <c:showCatName val="0"/>
          <c:showSerName val="0"/>
          <c:showPercent val="0"/>
          <c:showBubbleSize val="0"/>
        </c:dLbls>
        <c:gapWidth val="65"/>
        <c:axId val="446276632"/>
        <c:axId val="444488528"/>
      </c:barChart>
      <c:catAx>
        <c:axId val="446276632"/>
        <c:scaling>
          <c:orientation val="maxMin"/>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es-PR"/>
          </a:p>
        </c:txPr>
        <c:crossAx val="444488528"/>
        <c:crosses val="autoZero"/>
        <c:auto val="1"/>
        <c:lblAlgn val="ctr"/>
        <c:lblOffset val="100"/>
        <c:noMultiLvlLbl val="0"/>
      </c:catAx>
      <c:valAx>
        <c:axId val="444488528"/>
        <c:scaling>
          <c:orientation val="minMax"/>
        </c:scaling>
        <c:delete val="0"/>
        <c:axPos val="t"/>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s-PR"/>
          </a:p>
        </c:txPr>
        <c:crossAx val="446276632"/>
        <c:crosses val="autoZero"/>
        <c:crossBetween val="between"/>
      </c:valAx>
      <c:spPr>
        <a:noFill/>
        <a:ln>
          <a:noFill/>
        </a:ln>
        <a:effectLst/>
      </c:spPr>
    </c:plotArea>
    <c:plotVisOnly val="1"/>
    <c:dispBlanksAs val="gap"/>
    <c:showDLblsOverMax val="0"/>
  </c:chart>
  <c:spPr>
    <a:solidFill>
      <a:srgbClr val="DFDFDF"/>
    </a:solidFill>
    <a:ln w="9525" cap="flat" cmpd="sng" algn="ctr">
      <a:solidFill>
        <a:schemeClr val="dk1">
          <a:lumMod val="25000"/>
          <a:lumOff val="75000"/>
        </a:schemeClr>
      </a:solidFill>
      <a:round/>
    </a:ln>
    <a:effectLst/>
  </c:spPr>
  <c:txPr>
    <a:bodyPr/>
    <a:lstStyle/>
    <a:p>
      <a:pPr>
        <a:defRPr/>
      </a:pPr>
      <a:endParaRPr lang="es-PR"/>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Strongly</c:v>
                </c:pt>
              </c:strCache>
            </c:strRef>
          </c:tx>
          <c:spPr>
            <a:solidFill>
              <a:srgbClr val="0070C0"/>
            </a:solidFill>
            <a:ln>
              <a:noFill/>
            </a:ln>
            <a:effectLst/>
          </c:spPr>
          <c:invertIfNegative val="0"/>
          <c:dPt>
            <c:idx val="3"/>
            <c:invertIfNegative val="0"/>
            <c:bubble3D val="0"/>
            <c:spPr>
              <a:solidFill>
                <a:srgbClr val="0070C0"/>
              </a:solidFill>
              <a:ln>
                <a:noFill/>
              </a:ln>
              <a:effectLst/>
            </c:spPr>
            <c:extLst>
              <c:ext xmlns:c16="http://schemas.microsoft.com/office/drawing/2014/chart" uri="{C3380CC4-5D6E-409C-BE32-E72D297353CC}">
                <c16:uniqueId val="{00000001-5A19-4FA5-B95A-FFEC970F52B5}"/>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s-P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2020</c:v>
                </c:pt>
                <c:pt idx="1">
                  <c:v>2019^^</c:v>
                </c:pt>
              </c:strCache>
            </c:strRef>
          </c:cat>
          <c:val>
            <c:numRef>
              <c:f>Sheet1!$B$2:$B$3</c:f>
              <c:numCache>
                <c:formatCode>General</c:formatCode>
                <c:ptCount val="2"/>
                <c:pt idx="0">
                  <c:v>41</c:v>
                </c:pt>
                <c:pt idx="1">
                  <c:v>36</c:v>
                </c:pt>
              </c:numCache>
            </c:numRef>
          </c:val>
          <c:extLst>
            <c:ext xmlns:c16="http://schemas.microsoft.com/office/drawing/2014/chart" uri="{C3380CC4-5D6E-409C-BE32-E72D297353CC}">
              <c16:uniqueId val="{00000002-5A19-4FA5-B95A-FFEC970F52B5}"/>
            </c:ext>
          </c:extLst>
        </c:ser>
        <c:ser>
          <c:idx val="1"/>
          <c:order val="1"/>
          <c:tx>
            <c:strRef>
              <c:f>Sheet1!$C$1</c:f>
              <c:strCache>
                <c:ptCount val="1"/>
                <c:pt idx="0">
                  <c:v>Not so </c:v>
                </c:pt>
              </c:strCache>
            </c:strRef>
          </c:tx>
          <c:spPr>
            <a:solidFill>
              <a:srgbClr val="7FB7DF"/>
            </a:solidFill>
            <a:ln>
              <a:noFill/>
            </a:ln>
            <a:effectLst/>
          </c:spPr>
          <c:invertIfNegative val="0"/>
          <c:dPt>
            <c:idx val="3"/>
            <c:invertIfNegative val="0"/>
            <c:bubble3D val="0"/>
            <c:spPr>
              <a:solidFill>
                <a:srgbClr val="7FB7DF"/>
              </a:solidFill>
              <a:ln>
                <a:noFill/>
              </a:ln>
              <a:effectLst/>
            </c:spPr>
            <c:extLst>
              <c:ext xmlns:c16="http://schemas.microsoft.com/office/drawing/2014/chart" uri="{C3380CC4-5D6E-409C-BE32-E72D297353CC}">
                <c16:uniqueId val="{00000004-5A19-4FA5-B95A-FFEC970F52B5}"/>
              </c:ext>
            </c:extLst>
          </c:dPt>
          <c:cat>
            <c:strRef>
              <c:f>Sheet1!$A$2:$A$3</c:f>
              <c:strCache>
                <c:ptCount val="2"/>
                <c:pt idx="0">
                  <c:v>2020</c:v>
                </c:pt>
                <c:pt idx="1">
                  <c:v>2019^^</c:v>
                </c:pt>
              </c:strCache>
            </c:strRef>
          </c:cat>
          <c:val>
            <c:numRef>
              <c:f>Sheet1!$C$2:$C$3</c:f>
              <c:numCache>
                <c:formatCode>General</c:formatCode>
                <c:ptCount val="2"/>
                <c:pt idx="0">
                  <c:v>25</c:v>
                </c:pt>
                <c:pt idx="1">
                  <c:v>27</c:v>
                </c:pt>
              </c:numCache>
            </c:numRef>
          </c:val>
          <c:extLst>
            <c:ext xmlns:c16="http://schemas.microsoft.com/office/drawing/2014/chart" uri="{C3380CC4-5D6E-409C-BE32-E72D297353CC}">
              <c16:uniqueId val="{00000005-5A19-4FA5-B95A-FFEC970F52B5}"/>
            </c:ext>
          </c:extLst>
        </c:ser>
        <c:ser>
          <c:idx val="2"/>
          <c:order val="2"/>
          <c:tx>
            <c:strRef>
              <c:f>Sheet1!$D$1</c:f>
              <c:strCache>
                <c:ptCount val="1"/>
                <c:pt idx="0">
                  <c:v>Total Agree</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l">
                  <a:defRPr sz="1800" b="1" i="0" u="none" strike="noStrike" kern="1200" baseline="0">
                    <a:solidFill>
                      <a:schemeClr val="tx1"/>
                    </a:solidFill>
                    <a:latin typeface="+mn-lt"/>
                    <a:ea typeface="+mn-ea"/>
                    <a:cs typeface="+mn-cs"/>
                  </a:defRPr>
                </a:pPr>
                <a:endParaRPr lang="es-PR"/>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2020</c:v>
                </c:pt>
                <c:pt idx="1">
                  <c:v>2019^^</c:v>
                </c:pt>
              </c:strCache>
            </c:strRef>
          </c:cat>
          <c:val>
            <c:numRef>
              <c:f>Sheet1!$D$2:$D$3</c:f>
              <c:numCache>
                <c:formatCode>General</c:formatCode>
                <c:ptCount val="2"/>
                <c:pt idx="0">
                  <c:v>66</c:v>
                </c:pt>
                <c:pt idx="1">
                  <c:v>63</c:v>
                </c:pt>
              </c:numCache>
            </c:numRef>
          </c:val>
          <c:extLst>
            <c:ext xmlns:c16="http://schemas.microsoft.com/office/drawing/2014/chart" uri="{C3380CC4-5D6E-409C-BE32-E72D297353CC}">
              <c16:uniqueId val="{00000006-5A19-4FA5-B95A-FFEC970F52B5}"/>
            </c:ext>
          </c:extLst>
        </c:ser>
        <c:dLbls>
          <c:showLegendKey val="0"/>
          <c:showVal val="0"/>
          <c:showCatName val="0"/>
          <c:showSerName val="0"/>
          <c:showPercent val="0"/>
          <c:showBubbleSize val="0"/>
        </c:dLbls>
        <c:gapWidth val="86"/>
        <c:overlap val="100"/>
        <c:axId val="-645042944"/>
        <c:axId val="-645039680"/>
      </c:barChart>
      <c:catAx>
        <c:axId val="-645042944"/>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s-PR"/>
          </a:p>
        </c:txPr>
        <c:crossAx val="-645039680"/>
        <c:crosses val="autoZero"/>
        <c:auto val="1"/>
        <c:lblAlgn val="ctr"/>
        <c:lblOffset val="100"/>
        <c:noMultiLvlLbl val="0"/>
      </c:catAx>
      <c:valAx>
        <c:axId val="-645039680"/>
        <c:scaling>
          <c:orientation val="minMax"/>
          <c:max val="100"/>
        </c:scaling>
        <c:delete val="1"/>
        <c:axPos val="t"/>
        <c:numFmt formatCode="General" sourceLinked="1"/>
        <c:majorTickMark val="out"/>
        <c:minorTickMark val="none"/>
        <c:tickLblPos val="nextTo"/>
        <c:crossAx val="-6450429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P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3147705673597337E-2"/>
          <c:y val="0.15701506882377383"/>
          <c:w val="0.97370458865280529"/>
          <c:h val="0.71086435693433037"/>
        </c:manualLayout>
      </c:layout>
      <c:barChart>
        <c:barDir val="col"/>
        <c:grouping val="clustered"/>
        <c:varyColors val="0"/>
        <c:ser>
          <c:idx val="0"/>
          <c:order val="0"/>
          <c:tx>
            <c:strRef>
              <c:f>Sheet1!$B$1</c:f>
              <c:strCache>
                <c:ptCount val="1"/>
                <c:pt idx="0">
                  <c:v>Biden</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s-P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Todos los votantes</c:v>
                </c:pt>
                <c:pt idx="1">
                  <c:v>Votantes con una discapacidad</c:v>
                </c:pt>
                <c:pt idx="2">
                  <c:v>PWD/familiar/amigos</c:v>
                </c:pt>
                <c:pt idx="3">
                  <c:v>No PWD/familiar/amigos</c:v>
                </c:pt>
                <c:pt idx="4">
                  <c:v>Votantes con una discapacidad en Estados BG</c:v>
                </c:pt>
                <c:pt idx="5">
                  <c:v>PWD/familiar/amigos en Estados BG </c:v>
                </c:pt>
              </c:strCache>
            </c:strRef>
          </c:cat>
          <c:val>
            <c:numRef>
              <c:f>Sheet1!$B$2:$B$7</c:f>
              <c:numCache>
                <c:formatCode>General</c:formatCode>
                <c:ptCount val="6"/>
                <c:pt idx="0">
                  <c:v>51</c:v>
                </c:pt>
                <c:pt idx="1">
                  <c:v>47</c:v>
                </c:pt>
                <c:pt idx="2">
                  <c:v>51</c:v>
                </c:pt>
                <c:pt idx="3">
                  <c:v>51</c:v>
                </c:pt>
                <c:pt idx="4">
                  <c:v>44</c:v>
                </c:pt>
                <c:pt idx="5">
                  <c:v>50</c:v>
                </c:pt>
              </c:numCache>
            </c:numRef>
          </c:val>
          <c:extLst>
            <c:ext xmlns:c16="http://schemas.microsoft.com/office/drawing/2014/chart" uri="{C3380CC4-5D6E-409C-BE32-E72D297353CC}">
              <c16:uniqueId val="{00000000-754B-4BD9-A17E-791F97396E10}"/>
            </c:ext>
          </c:extLst>
        </c:ser>
        <c:ser>
          <c:idx val="1"/>
          <c:order val="1"/>
          <c:tx>
            <c:strRef>
              <c:f>Sheet1!$C$1</c:f>
              <c:strCache>
                <c:ptCount val="1"/>
                <c:pt idx="0">
                  <c:v>Trump</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s-P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Todos los votantes</c:v>
                </c:pt>
                <c:pt idx="1">
                  <c:v>Votantes con una discapacidad</c:v>
                </c:pt>
                <c:pt idx="2">
                  <c:v>PWD/familiar/amigos</c:v>
                </c:pt>
                <c:pt idx="3">
                  <c:v>No PWD/familiar/amigos</c:v>
                </c:pt>
                <c:pt idx="4">
                  <c:v>Votantes con una discapacidad en Estados BG</c:v>
                </c:pt>
                <c:pt idx="5">
                  <c:v>PWD/familiar/amigos en Estados BG </c:v>
                </c:pt>
              </c:strCache>
            </c:strRef>
          </c:cat>
          <c:val>
            <c:numRef>
              <c:f>Sheet1!$C$2:$C$7</c:f>
              <c:numCache>
                <c:formatCode>General</c:formatCode>
                <c:ptCount val="6"/>
                <c:pt idx="0">
                  <c:v>48</c:v>
                </c:pt>
                <c:pt idx="1">
                  <c:v>51</c:v>
                </c:pt>
                <c:pt idx="2">
                  <c:v>48</c:v>
                </c:pt>
                <c:pt idx="3">
                  <c:v>47</c:v>
                </c:pt>
                <c:pt idx="4">
                  <c:v>55</c:v>
                </c:pt>
                <c:pt idx="5">
                  <c:v>49</c:v>
                </c:pt>
              </c:numCache>
            </c:numRef>
          </c:val>
          <c:extLst>
            <c:ext xmlns:c16="http://schemas.microsoft.com/office/drawing/2014/chart" uri="{C3380CC4-5D6E-409C-BE32-E72D297353CC}">
              <c16:uniqueId val="{00000001-754B-4BD9-A17E-791F97396E10}"/>
            </c:ext>
          </c:extLst>
        </c:ser>
        <c:dLbls>
          <c:showLegendKey val="0"/>
          <c:showVal val="0"/>
          <c:showCatName val="0"/>
          <c:showSerName val="0"/>
          <c:showPercent val="0"/>
          <c:showBubbleSize val="0"/>
        </c:dLbls>
        <c:gapWidth val="219"/>
        <c:overlap val="-27"/>
        <c:axId val="927046776"/>
        <c:axId val="927045464"/>
      </c:barChart>
      <c:catAx>
        <c:axId val="92704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s-PR"/>
          </a:p>
        </c:txPr>
        <c:crossAx val="927045464"/>
        <c:crosses val="autoZero"/>
        <c:auto val="1"/>
        <c:lblAlgn val="ctr"/>
        <c:lblOffset val="100"/>
        <c:noMultiLvlLbl val="0"/>
      </c:catAx>
      <c:valAx>
        <c:axId val="927045464"/>
        <c:scaling>
          <c:orientation val="minMax"/>
          <c:min val="0"/>
        </c:scaling>
        <c:delete val="1"/>
        <c:axPos val="l"/>
        <c:numFmt formatCode="General" sourceLinked="1"/>
        <c:majorTickMark val="out"/>
        <c:minorTickMark val="none"/>
        <c:tickLblPos val="nextTo"/>
        <c:crossAx val="9270467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P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5264038605284446E-2"/>
          <c:y val="1.9476122493127784E-2"/>
          <c:w val="0.97370458865280529"/>
          <c:h val="0.71086435693433037"/>
        </c:manualLayout>
      </c:layout>
      <c:barChart>
        <c:barDir val="col"/>
        <c:grouping val="clustered"/>
        <c:varyColors val="0"/>
        <c:ser>
          <c:idx val="0"/>
          <c:order val="0"/>
          <c:tx>
            <c:strRef>
              <c:f>Sheet1!$B$1</c:f>
              <c:strCache>
                <c:ptCount val="1"/>
                <c:pt idx="0">
                  <c:v>Dem</c:v>
                </c:pt>
              </c:strCache>
            </c:strRef>
          </c:tx>
          <c:spPr>
            <a:solidFill>
              <a:srgbClr val="00206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s-P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Todos los votantes</c:v>
                </c:pt>
                <c:pt idx="1">
                  <c:v>Votantes con una discapacidad</c:v>
                </c:pt>
                <c:pt idx="2">
                  <c:v>PWD/familiares/amigos </c:v>
                </c:pt>
                <c:pt idx="3">
                  <c:v>No PWD/familiares/amigos </c:v>
                </c:pt>
                <c:pt idx="4">
                  <c:v>Votantes con una discapacidad en Estados BG </c:v>
                </c:pt>
                <c:pt idx="5">
                  <c:v>PWD/family/friends in BG States </c:v>
                </c:pt>
              </c:strCache>
            </c:strRef>
          </c:cat>
          <c:val>
            <c:numRef>
              <c:f>Sheet1!$B$2:$B$7</c:f>
              <c:numCache>
                <c:formatCode>General</c:formatCode>
                <c:ptCount val="6"/>
                <c:pt idx="0">
                  <c:v>51</c:v>
                </c:pt>
                <c:pt idx="1">
                  <c:v>49</c:v>
                </c:pt>
                <c:pt idx="2">
                  <c:v>50</c:v>
                </c:pt>
                <c:pt idx="3">
                  <c:v>51</c:v>
                </c:pt>
                <c:pt idx="4">
                  <c:v>47</c:v>
                </c:pt>
                <c:pt idx="5">
                  <c:v>49</c:v>
                </c:pt>
              </c:numCache>
            </c:numRef>
          </c:val>
          <c:extLst>
            <c:ext xmlns:c16="http://schemas.microsoft.com/office/drawing/2014/chart" uri="{C3380CC4-5D6E-409C-BE32-E72D297353CC}">
              <c16:uniqueId val="{00000000-754B-4BD9-A17E-791F97396E10}"/>
            </c:ext>
          </c:extLst>
        </c:ser>
        <c:ser>
          <c:idx val="1"/>
          <c:order val="1"/>
          <c:tx>
            <c:strRef>
              <c:f>Sheet1!$C$1</c:f>
              <c:strCache>
                <c:ptCount val="1"/>
                <c:pt idx="0">
                  <c:v>Rep</c:v>
                </c:pt>
              </c:strCache>
            </c:strRef>
          </c:tx>
          <c:spPr>
            <a:solidFill>
              <a:srgbClr val="C0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tx1"/>
                    </a:solidFill>
                    <a:latin typeface="+mn-lt"/>
                    <a:ea typeface="+mn-ea"/>
                    <a:cs typeface="+mn-cs"/>
                  </a:defRPr>
                </a:pPr>
                <a:endParaRPr lang="es-P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Todos los votantes</c:v>
                </c:pt>
                <c:pt idx="1">
                  <c:v>Votantes con una discapacidad</c:v>
                </c:pt>
                <c:pt idx="2">
                  <c:v>PWD/familiares/amigos </c:v>
                </c:pt>
                <c:pt idx="3">
                  <c:v>No PWD/familiares/amigos </c:v>
                </c:pt>
                <c:pt idx="4">
                  <c:v>Votantes con una discapacidad en Estados BG </c:v>
                </c:pt>
                <c:pt idx="5">
                  <c:v>PWD/family/friends in BG States </c:v>
                </c:pt>
              </c:strCache>
            </c:strRef>
          </c:cat>
          <c:val>
            <c:numRef>
              <c:f>Sheet1!$C$2:$C$7</c:f>
              <c:numCache>
                <c:formatCode>General</c:formatCode>
                <c:ptCount val="6"/>
                <c:pt idx="0">
                  <c:v>48</c:v>
                </c:pt>
                <c:pt idx="1">
                  <c:v>49</c:v>
                </c:pt>
                <c:pt idx="2">
                  <c:v>48</c:v>
                </c:pt>
                <c:pt idx="3">
                  <c:v>48</c:v>
                </c:pt>
                <c:pt idx="4">
                  <c:v>52</c:v>
                </c:pt>
                <c:pt idx="5">
                  <c:v>49</c:v>
                </c:pt>
              </c:numCache>
            </c:numRef>
          </c:val>
          <c:extLst>
            <c:ext xmlns:c16="http://schemas.microsoft.com/office/drawing/2014/chart" uri="{C3380CC4-5D6E-409C-BE32-E72D297353CC}">
              <c16:uniqueId val="{00000001-754B-4BD9-A17E-791F97396E10}"/>
            </c:ext>
          </c:extLst>
        </c:ser>
        <c:dLbls>
          <c:showLegendKey val="0"/>
          <c:showVal val="0"/>
          <c:showCatName val="0"/>
          <c:showSerName val="0"/>
          <c:showPercent val="0"/>
          <c:showBubbleSize val="0"/>
        </c:dLbls>
        <c:gapWidth val="219"/>
        <c:overlap val="-27"/>
        <c:axId val="927046776"/>
        <c:axId val="927045464"/>
      </c:barChart>
      <c:catAx>
        <c:axId val="927046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mn-lt"/>
                <a:ea typeface="+mn-ea"/>
                <a:cs typeface="+mn-cs"/>
              </a:defRPr>
            </a:pPr>
            <a:endParaRPr lang="es-PR"/>
          </a:p>
        </c:txPr>
        <c:crossAx val="927045464"/>
        <c:crosses val="autoZero"/>
        <c:auto val="1"/>
        <c:lblAlgn val="ctr"/>
        <c:lblOffset val="100"/>
        <c:noMultiLvlLbl val="0"/>
      </c:catAx>
      <c:valAx>
        <c:axId val="927045464"/>
        <c:scaling>
          <c:orientation val="minMax"/>
          <c:min val="0"/>
        </c:scaling>
        <c:delete val="1"/>
        <c:axPos val="l"/>
        <c:numFmt formatCode="General" sourceLinked="1"/>
        <c:majorTickMark val="out"/>
        <c:minorTickMark val="none"/>
        <c:tickLblPos val="nextTo"/>
        <c:crossAx val="9270467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P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Total PWD/Amigos/Familiares</c:v>
                </c:pt>
              </c:strCache>
            </c:strRef>
          </c:tx>
          <c:spPr>
            <a:solidFill>
              <a:schemeClr val="bg1">
                <a:lumMod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s-P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La economía y los empleos</c:v>
                </c:pt>
                <c:pt idx="1">
                  <c:v>COVID-19</c:v>
                </c:pt>
                <c:pt idx="2">
                  <c:v>Atención médica</c:v>
                </c:pt>
                <c:pt idx="3">
                  <c:v>Disfunción Gubernamental</c:v>
                </c:pt>
                <c:pt idx="4">
                  <c:v>Justicia racial</c:v>
                </c:pt>
                <c:pt idx="5">
                  <c:v>Seguro Social y Medicare</c:v>
                </c:pt>
                <c:pt idx="6">
                  <c:v>El cambio ambiental y climático</c:v>
                </c:pt>
                <c:pt idx="7">
                  <c:v>Impuestos</c:v>
                </c:pt>
                <c:pt idx="8">
                  <c:v>Terrorismo/Seguridad Nacional</c:v>
                </c:pt>
                <c:pt idx="9">
                  <c:v>Inmigración</c:v>
                </c:pt>
              </c:strCache>
            </c:strRef>
          </c:cat>
          <c:val>
            <c:numRef>
              <c:f>Sheet1!$B$2:$B$11</c:f>
              <c:numCache>
                <c:formatCode>###0%</c:formatCode>
                <c:ptCount val="10"/>
                <c:pt idx="0">
                  <c:v>0.25838881027646349</c:v>
                </c:pt>
                <c:pt idx="1">
                  <c:v>0.25679853559896215</c:v>
                </c:pt>
                <c:pt idx="2">
                  <c:v>0.18770202694124222</c:v>
                </c:pt>
                <c:pt idx="3">
                  <c:v>0.16790705720044077</c:v>
                </c:pt>
                <c:pt idx="4">
                  <c:v>0.14000000000000001</c:v>
                </c:pt>
                <c:pt idx="5">
                  <c:v>0.12868772400899894</c:v>
                </c:pt>
                <c:pt idx="6">
                  <c:v>9.2554651968488527E-2</c:v>
                </c:pt>
                <c:pt idx="7">
                  <c:v>8.3513933929932407E-2</c:v>
                </c:pt>
                <c:pt idx="8">
                  <c:v>9.0374176864525979E-2</c:v>
                </c:pt>
                <c:pt idx="9">
                  <c:v>9.7949832118513921E-2</c:v>
                </c:pt>
              </c:numCache>
            </c:numRef>
          </c:val>
          <c:extLst>
            <c:ext xmlns:c16="http://schemas.microsoft.com/office/drawing/2014/chart" uri="{C3380CC4-5D6E-409C-BE32-E72D297353CC}">
              <c16:uniqueId val="{00000000-9BDD-45B6-B270-7B443C8B5959}"/>
            </c:ext>
          </c:extLst>
        </c:ser>
        <c:ser>
          <c:idx val="1"/>
          <c:order val="1"/>
          <c:tx>
            <c:strRef>
              <c:f>Sheet1!$C$1</c:f>
              <c:strCache>
                <c:ptCount val="1"/>
                <c:pt idx="0">
                  <c:v>Votantes con discapacidades</c:v>
                </c:pt>
              </c:strCache>
            </c:strRef>
          </c:tx>
          <c:spPr>
            <a:solidFill>
              <a:srgbClr val="7030A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s-P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La economía y los empleos</c:v>
                </c:pt>
                <c:pt idx="1">
                  <c:v>COVID-19</c:v>
                </c:pt>
                <c:pt idx="2">
                  <c:v>Atención médica</c:v>
                </c:pt>
                <c:pt idx="3">
                  <c:v>Disfunción Gubernamental</c:v>
                </c:pt>
                <c:pt idx="4">
                  <c:v>Justicia racial</c:v>
                </c:pt>
                <c:pt idx="5">
                  <c:v>Seguro Social y Medicare</c:v>
                </c:pt>
                <c:pt idx="6">
                  <c:v>El cambio ambiental y climático</c:v>
                </c:pt>
                <c:pt idx="7">
                  <c:v>Impuestos</c:v>
                </c:pt>
                <c:pt idx="8">
                  <c:v>Terrorismo/Seguridad Nacional</c:v>
                </c:pt>
                <c:pt idx="9">
                  <c:v>Inmigración</c:v>
                </c:pt>
              </c:strCache>
            </c:strRef>
          </c:cat>
          <c:val>
            <c:numRef>
              <c:f>Sheet1!$C$2:$C$11</c:f>
              <c:numCache>
                <c:formatCode>###0%</c:formatCode>
                <c:ptCount val="10"/>
                <c:pt idx="0">
                  <c:v>0.22277764272787828</c:v>
                </c:pt>
                <c:pt idx="1">
                  <c:v>0.24176102992577594</c:v>
                </c:pt>
                <c:pt idx="2">
                  <c:v>0.14665999359142953</c:v>
                </c:pt>
                <c:pt idx="3">
                  <c:v>0.14835905217185125</c:v>
                </c:pt>
                <c:pt idx="4">
                  <c:v>0.14000000000000001</c:v>
                </c:pt>
                <c:pt idx="5">
                  <c:v>0.17037073315059298</c:v>
                </c:pt>
                <c:pt idx="6">
                  <c:v>8.9028730797125769E-2</c:v>
                </c:pt>
                <c:pt idx="7">
                  <c:v>7.3757603159241208E-2</c:v>
                </c:pt>
                <c:pt idx="8">
                  <c:v>0.1</c:v>
                </c:pt>
                <c:pt idx="9">
                  <c:v>0.12174261697120907</c:v>
                </c:pt>
              </c:numCache>
            </c:numRef>
          </c:val>
          <c:extLst>
            <c:ext xmlns:c16="http://schemas.microsoft.com/office/drawing/2014/chart" uri="{C3380CC4-5D6E-409C-BE32-E72D297353CC}">
              <c16:uniqueId val="{00000001-9BDD-45B6-B270-7B443C8B5959}"/>
            </c:ext>
          </c:extLst>
        </c:ser>
        <c:ser>
          <c:idx val="2"/>
          <c:order val="2"/>
          <c:tx>
            <c:strRef>
              <c:f>Sheet1!$D$1</c:f>
              <c:strCache>
                <c:ptCount val="1"/>
                <c:pt idx="0">
                  <c:v>Miembro de la familia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s-P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La economía y los empleos</c:v>
                </c:pt>
                <c:pt idx="1">
                  <c:v>COVID-19</c:v>
                </c:pt>
                <c:pt idx="2">
                  <c:v>Atención médica</c:v>
                </c:pt>
                <c:pt idx="3">
                  <c:v>Disfunción Gubernamental</c:v>
                </c:pt>
                <c:pt idx="4">
                  <c:v>Justicia racial</c:v>
                </c:pt>
                <c:pt idx="5">
                  <c:v>Seguro Social y Medicare</c:v>
                </c:pt>
                <c:pt idx="6">
                  <c:v>El cambio ambiental y climático</c:v>
                </c:pt>
                <c:pt idx="7">
                  <c:v>Impuestos</c:v>
                </c:pt>
                <c:pt idx="8">
                  <c:v>Terrorismo/Seguridad Nacional</c:v>
                </c:pt>
                <c:pt idx="9">
                  <c:v>Inmigración</c:v>
                </c:pt>
              </c:strCache>
            </c:strRef>
          </c:cat>
          <c:val>
            <c:numRef>
              <c:f>Sheet1!$D$2:$D$11</c:f>
              <c:numCache>
                <c:formatCode>###0%</c:formatCode>
                <c:ptCount val="10"/>
                <c:pt idx="0">
                  <c:v>0.27981662414094255</c:v>
                </c:pt>
                <c:pt idx="1">
                  <c:v>0.25028497251470622</c:v>
                </c:pt>
                <c:pt idx="2">
                  <c:v>0.20508287806523617</c:v>
                </c:pt>
                <c:pt idx="3">
                  <c:v>0.18498987722244628</c:v>
                </c:pt>
                <c:pt idx="4">
                  <c:v>0.12403331834805778</c:v>
                </c:pt>
                <c:pt idx="5">
                  <c:v>9.9641533496515569E-2</c:v>
                </c:pt>
                <c:pt idx="6">
                  <c:v>0.1</c:v>
                </c:pt>
                <c:pt idx="7">
                  <c:v>8.714853391852774E-2</c:v>
                </c:pt>
                <c:pt idx="8">
                  <c:v>0.1</c:v>
                </c:pt>
                <c:pt idx="9">
                  <c:v>9.2630333772726961E-2</c:v>
                </c:pt>
              </c:numCache>
            </c:numRef>
          </c:val>
          <c:extLst>
            <c:ext xmlns:c16="http://schemas.microsoft.com/office/drawing/2014/chart" uri="{C3380CC4-5D6E-409C-BE32-E72D297353CC}">
              <c16:uniqueId val="{00000002-9BDD-45B6-B270-7B443C8B5959}"/>
            </c:ext>
          </c:extLst>
        </c:ser>
        <c:ser>
          <c:idx val="3"/>
          <c:order val="3"/>
          <c:tx>
            <c:strRef>
              <c:f>Sheet1!$E$1</c:f>
              <c:strCache>
                <c:ptCount val="1"/>
                <c:pt idx="0">
                  <c:v>Amigo cercano</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mn-lt"/>
                    <a:ea typeface="+mn-ea"/>
                    <a:cs typeface="+mn-cs"/>
                  </a:defRPr>
                </a:pPr>
                <a:endParaRPr lang="es-P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La economía y los empleos</c:v>
                </c:pt>
                <c:pt idx="1">
                  <c:v>COVID-19</c:v>
                </c:pt>
                <c:pt idx="2">
                  <c:v>Atención médica</c:v>
                </c:pt>
                <c:pt idx="3">
                  <c:v>Disfunción Gubernamental</c:v>
                </c:pt>
                <c:pt idx="4">
                  <c:v>Justicia racial</c:v>
                </c:pt>
                <c:pt idx="5">
                  <c:v>Seguro Social y Medicare</c:v>
                </c:pt>
                <c:pt idx="6">
                  <c:v>El cambio ambiental y climático</c:v>
                </c:pt>
                <c:pt idx="7">
                  <c:v>Impuestos</c:v>
                </c:pt>
                <c:pt idx="8">
                  <c:v>Terrorismo/Seguridad Nacional</c:v>
                </c:pt>
                <c:pt idx="9">
                  <c:v>Inmigración</c:v>
                </c:pt>
              </c:strCache>
            </c:strRef>
          </c:cat>
          <c:val>
            <c:numRef>
              <c:f>Sheet1!$E$2:$E$11</c:f>
              <c:numCache>
                <c:formatCode>###0%</c:formatCode>
                <c:ptCount val="10"/>
                <c:pt idx="0">
                  <c:v>0.26103087449495294</c:v>
                </c:pt>
                <c:pt idx="1">
                  <c:v>0.30490046727914988</c:v>
                </c:pt>
                <c:pt idx="2">
                  <c:v>0.24239409898630959</c:v>
                </c:pt>
                <c:pt idx="3">
                  <c:v>0.13303784176638911</c:v>
                </c:pt>
                <c:pt idx="4">
                  <c:v>0.20142074078495348</c:v>
                </c:pt>
                <c:pt idx="5">
                  <c:v>0.13050491889794333</c:v>
                </c:pt>
                <c:pt idx="6">
                  <c:v>0.1</c:v>
                </c:pt>
                <c:pt idx="7">
                  <c:v>8.5197818917823992E-2</c:v>
                </c:pt>
                <c:pt idx="8">
                  <c:v>5.7626398957187464E-2</c:v>
                </c:pt>
                <c:pt idx="9">
                  <c:v>2.5543086966949288E-2</c:v>
                </c:pt>
              </c:numCache>
            </c:numRef>
          </c:val>
          <c:extLst>
            <c:ext xmlns:c16="http://schemas.microsoft.com/office/drawing/2014/chart" uri="{C3380CC4-5D6E-409C-BE32-E72D297353CC}">
              <c16:uniqueId val="{00000000-CE47-401C-A79C-B8CFD4C09E90}"/>
            </c:ext>
          </c:extLst>
        </c:ser>
        <c:dLbls>
          <c:showLegendKey val="0"/>
          <c:showVal val="0"/>
          <c:showCatName val="0"/>
          <c:showSerName val="0"/>
          <c:showPercent val="0"/>
          <c:showBubbleSize val="0"/>
        </c:dLbls>
        <c:gapWidth val="182"/>
        <c:axId val="1285554160"/>
        <c:axId val="698072752"/>
      </c:barChart>
      <c:catAx>
        <c:axId val="128555416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s-PR"/>
          </a:p>
        </c:txPr>
        <c:crossAx val="698072752"/>
        <c:crosses val="autoZero"/>
        <c:auto val="1"/>
        <c:lblAlgn val="ctr"/>
        <c:lblOffset val="100"/>
        <c:noMultiLvlLbl val="0"/>
      </c:catAx>
      <c:valAx>
        <c:axId val="698072752"/>
        <c:scaling>
          <c:orientation val="minMax"/>
        </c:scaling>
        <c:delete val="1"/>
        <c:axPos val="t"/>
        <c:numFmt formatCode="###0%" sourceLinked="1"/>
        <c:majorTickMark val="none"/>
        <c:minorTickMark val="none"/>
        <c:tickLblPos val="nextTo"/>
        <c:crossAx val="1285554160"/>
        <c:crosses val="autoZero"/>
        <c:crossBetween val="between"/>
      </c:valAx>
      <c:spPr>
        <a:noFill/>
        <a:ln>
          <a:noFill/>
        </a:ln>
        <a:effectLst/>
      </c:spPr>
    </c:plotArea>
    <c:legend>
      <c:legendPos val="b"/>
      <c:layout>
        <c:manualLayout>
          <c:xMode val="edge"/>
          <c:yMode val="edge"/>
          <c:x val="0.76371417474717007"/>
          <c:y val="0.50708429240543307"/>
          <c:w val="0.22980504813586095"/>
          <c:h val="0.22650311760088326"/>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mn-lt"/>
              <a:ea typeface="+mn-ea"/>
              <a:cs typeface="+mn-cs"/>
            </a:defRPr>
          </a:pPr>
          <a:endParaRPr lang="es-P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P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Column1</c:v>
                </c:pt>
              </c:strCache>
            </c:strRef>
          </c:tx>
          <c:spPr>
            <a:solidFill>
              <a:srgbClr val="C00000"/>
            </a:solidFill>
            <a:ln>
              <a:noFill/>
            </a:ln>
            <a:effectLst/>
          </c:spPr>
          <c:invertIfNegative val="0"/>
          <c:dPt>
            <c:idx val="0"/>
            <c:invertIfNegative val="0"/>
            <c:bubble3D val="0"/>
            <c:spPr>
              <a:solidFill>
                <a:srgbClr val="002060"/>
              </a:solidFill>
              <a:ln>
                <a:noFill/>
              </a:ln>
              <a:effectLst/>
            </c:spPr>
            <c:extLst>
              <c:ext xmlns:c16="http://schemas.microsoft.com/office/drawing/2014/chart" uri="{C3380CC4-5D6E-409C-BE32-E72D297353CC}">
                <c16:uniqueId val="{00000001-D543-4CF9-A693-5CED518EFE86}"/>
              </c:ext>
            </c:extLst>
          </c:dPt>
          <c:dPt>
            <c:idx val="1"/>
            <c:invertIfNegative val="0"/>
            <c:bubble3D val="0"/>
            <c:spPr>
              <a:solidFill>
                <a:srgbClr val="0070C0"/>
              </a:solidFill>
              <a:ln>
                <a:noFill/>
              </a:ln>
              <a:effectLst/>
            </c:spPr>
            <c:extLst>
              <c:ext xmlns:c16="http://schemas.microsoft.com/office/drawing/2014/chart" uri="{C3380CC4-5D6E-409C-BE32-E72D297353CC}">
                <c16:uniqueId val="{00000003-D543-4CF9-A693-5CED518EFE86}"/>
              </c:ext>
            </c:extLst>
          </c:dPt>
          <c:dPt>
            <c:idx val="2"/>
            <c:invertIfNegative val="0"/>
            <c:bubble3D val="0"/>
            <c:spPr>
              <a:solidFill>
                <a:srgbClr val="00B0F0"/>
              </a:solidFill>
              <a:ln>
                <a:noFill/>
              </a:ln>
              <a:effectLst/>
            </c:spPr>
            <c:extLst>
              <c:ext xmlns:c16="http://schemas.microsoft.com/office/drawing/2014/chart" uri="{C3380CC4-5D6E-409C-BE32-E72D297353CC}">
                <c16:uniqueId val="{00000005-D543-4CF9-A693-5CED518EFE86}"/>
              </c:ext>
            </c:extLst>
          </c:dPt>
          <c:dPt>
            <c:idx val="3"/>
            <c:invertIfNegative val="0"/>
            <c:bubble3D val="0"/>
            <c:spPr>
              <a:solidFill>
                <a:srgbClr val="C00000"/>
              </a:solidFill>
              <a:ln>
                <a:noFill/>
              </a:ln>
              <a:effectLst/>
            </c:spPr>
            <c:extLst>
              <c:ext xmlns:c16="http://schemas.microsoft.com/office/drawing/2014/chart" uri="{C3380CC4-5D6E-409C-BE32-E72D297353CC}">
                <c16:uniqueId val="{00000007-D543-4CF9-A693-5CED518EFE86}"/>
              </c:ext>
            </c:extLst>
          </c:dPt>
          <c:dPt>
            <c:idx val="4"/>
            <c:invertIfNegative val="0"/>
            <c:bubble3D val="0"/>
            <c:spPr>
              <a:solidFill>
                <a:schemeClr val="bg1">
                  <a:lumMod val="50000"/>
                </a:schemeClr>
              </a:solidFill>
              <a:ln>
                <a:noFill/>
              </a:ln>
              <a:effectLst/>
            </c:spPr>
            <c:extLst>
              <c:ext xmlns:c16="http://schemas.microsoft.com/office/drawing/2014/chart" uri="{C3380CC4-5D6E-409C-BE32-E72D297353CC}">
                <c16:uniqueId val="{00000000-7156-4690-B4DD-E8877B268407}"/>
              </c:ext>
            </c:extLst>
          </c:dPt>
          <c:cat>
            <c:strRef>
              <c:f>Sheet1!$A$2:$A$6</c:f>
              <c:strCache>
                <c:ptCount val="5"/>
                <c:pt idx="0">
                  <c:v>Sí,escuchó</c:v>
                </c:pt>
                <c:pt idx="1">
                  <c:v>Sí,leyó</c:v>
                </c:pt>
                <c:pt idx="2">
                  <c:v>Sí,vió</c:v>
                </c:pt>
                <c:pt idx="3">
                  <c:v>No</c:v>
                </c:pt>
                <c:pt idx="4">
                  <c:v>(No sabe)</c:v>
                </c:pt>
              </c:strCache>
            </c:strRef>
          </c:cat>
          <c:val>
            <c:numRef>
              <c:f>Sheet1!$B$2:$B$6</c:f>
              <c:numCache>
                <c:formatCode>General</c:formatCode>
                <c:ptCount val="5"/>
                <c:pt idx="0">
                  <c:v>19</c:v>
                </c:pt>
                <c:pt idx="1">
                  <c:v>14</c:v>
                </c:pt>
                <c:pt idx="2">
                  <c:v>14</c:v>
                </c:pt>
                <c:pt idx="3">
                  <c:v>63</c:v>
                </c:pt>
                <c:pt idx="4">
                  <c:v>5</c:v>
                </c:pt>
              </c:numCache>
            </c:numRef>
          </c:val>
          <c:extLst>
            <c:ext xmlns:c16="http://schemas.microsoft.com/office/drawing/2014/chart" uri="{C3380CC4-5D6E-409C-BE32-E72D297353CC}">
              <c16:uniqueId val="{00000008-D543-4CF9-A693-5CED518EFE86}"/>
            </c:ext>
          </c:extLst>
        </c:ser>
        <c:ser>
          <c:idx val="1"/>
          <c:order val="1"/>
          <c:tx>
            <c:strRef>
              <c:f>Sheet1!$C$1</c:f>
              <c:strCache>
                <c:ptCount val="1"/>
                <c:pt idx="0">
                  <c:v>Series 2</c:v>
                </c:pt>
              </c:strCache>
            </c:strRef>
          </c:tx>
          <c:spPr>
            <a:solidFill>
              <a:srgbClr val="E57A77"/>
            </a:solidFill>
            <a:ln>
              <a:noFill/>
            </a:ln>
            <a:effectLst/>
          </c:spPr>
          <c:invertIfNegative val="0"/>
          <c:dPt>
            <c:idx val="0"/>
            <c:invertIfNegative val="0"/>
            <c:bubble3D val="0"/>
            <c:spPr>
              <a:solidFill>
                <a:srgbClr val="00B0F0"/>
              </a:solidFill>
              <a:ln>
                <a:noFill/>
              </a:ln>
              <a:effectLst/>
            </c:spPr>
            <c:extLst>
              <c:ext xmlns:c16="http://schemas.microsoft.com/office/drawing/2014/chart" uri="{C3380CC4-5D6E-409C-BE32-E72D297353CC}">
                <c16:uniqueId val="{0000000A-D543-4CF9-A693-5CED518EFE86}"/>
              </c:ext>
            </c:extLst>
          </c:dPt>
          <c:dPt>
            <c:idx val="1"/>
            <c:invertIfNegative val="0"/>
            <c:bubble3D val="0"/>
            <c:spPr>
              <a:solidFill>
                <a:srgbClr val="E57A77"/>
              </a:solidFill>
              <a:ln>
                <a:noFill/>
              </a:ln>
              <a:effectLst/>
            </c:spPr>
            <c:extLst>
              <c:ext xmlns:c16="http://schemas.microsoft.com/office/drawing/2014/chart" uri="{C3380CC4-5D6E-409C-BE32-E72D297353CC}">
                <c16:uniqueId val="{0000000C-D543-4CF9-A693-5CED518EFE86}"/>
              </c:ext>
            </c:extLst>
          </c:dPt>
          <c:dPt>
            <c:idx val="2"/>
            <c:invertIfNegative val="0"/>
            <c:bubble3D val="0"/>
            <c:spPr>
              <a:solidFill>
                <a:srgbClr val="E57A77"/>
              </a:solidFill>
              <a:ln>
                <a:noFill/>
              </a:ln>
              <a:effectLst/>
            </c:spPr>
            <c:extLst>
              <c:ext xmlns:c16="http://schemas.microsoft.com/office/drawing/2014/chart" uri="{C3380CC4-5D6E-409C-BE32-E72D297353CC}">
                <c16:uniqueId val="{0000000E-D543-4CF9-A693-5CED518EFE86}"/>
              </c:ext>
            </c:extLst>
          </c:dPt>
          <c:cat>
            <c:strRef>
              <c:f>Sheet1!$A$2:$A$6</c:f>
              <c:strCache>
                <c:ptCount val="5"/>
                <c:pt idx="0">
                  <c:v>Sí,escuchó</c:v>
                </c:pt>
                <c:pt idx="1">
                  <c:v>Sí,leyó</c:v>
                </c:pt>
                <c:pt idx="2">
                  <c:v>Sí,vió</c:v>
                </c:pt>
                <c:pt idx="3">
                  <c:v>No</c:v>
                </c:pt>
                <c:pt idx="4">
                  <c:v>(No sabe)</c:v>
                </c:pt>
              </c:strCache>
            </c:strRef>
          </c:cat>
          <c:val>
            <c:numRef>
              <c:f>Sheet1!$C$2:$C$6</c:f>
              <c:numCache>
                <c:formatCode>General</c:formatCode>
                <c:ptCount val="5"/>
              </c:numCache>
            </c:numRef>
          </c:val>
          <c:extLst>
            <c:ext xmlns:c16="http://schemas.microsoft.com/office/drawing/2014/chart" uri="{C3380CC4-5D6E-409C-BE32-E72D297353CC}">
              <c16:uniqueId val="{0000000F-D543-4CF9-A693-5CED518EFE86}"/>
            </c:ext>
          </c:extLst>
        </c:ser>
        <c:ser>
          <c:idx val="2"/>
          <c:order val="2"/>
          <c:tx>
            <c:strRef>
              <c:f>Sheet1!$D$1</c:f>
              <c:strCache>
                <c:ptCount val="1"/>
                <c:pt idx="0">
                  <c:v>Series 3</c:v>
                </c:pt>
              </c:strCache>
            </c:strRef>
          </c:tx>
          <c:spPr>
            <a:solidFill>
              <a:srgbClr val="BDEEFF"/>
            </a:solidFill>
            <a:ln>
              <a:noFill/>
            </a:ln>
            <a:effectLst/>
          </c:spPr>
          <c:invertIfNegative val="0"/>
          <c:dPt>
            <c:idx val="1"/>
            <c:invertIfNegative val="0"/>
            <c:bubble3D val="0"/>
            <c:spPr>
              <a:solidFill>
                <a:srgbClr val="BDEEFF"/>
              </a:solidFill>
              <a:ln>
                <a:noFill/>
              </a:ln>
              <a:effectLst/>
            </c:spPr>
            <c:extLst>
              <c:ext xmlns:c16="http://schemas.microsoft.com/office/drawing/2014/chart" uri="{C3380CC4-5D6E-409C-BE32-E72D297353CC}">
                <c16:uniqueId val="{00000011-D543-4CF9-A693-5CED518EFE86}"/>
              </c:ext>
            </c:extLst>
          </c:dPt>
          <c:cat>
            <c:strRef>
              <c:f>Sheet1!$A$2:$A$6</c:f>
              <c:strCache>
                <c:ptCount val="5"/>
                <c:pt idx="0">
                  <c:v>Sí,escuchó</c:v>
                </c:pt>
                <c:pt idx="1">
                  <c:v>Sí,leyó</c:v>
                </c:pt>
                <c:pt idx="2">
                  <c:v>Sí,vió</c:v>
                </c:pt>
                <c:pt idx="3">
                  <c:v>No</c:v>
                </c:pt>
                <c:pt idx="4">
                  <c:v>(No sabe)</c:v>
                </c:pt>
              </c:strCache>
            </c:strRef>
          </c:cat>
          <c:val>
            <c:numRef>
              <c:f>Sheet1!$D$2:$D$6</c:f>
              <c:numCache>
                <c:formatCode>General</c:formatCode>
                <c:ptCount val="5"/>
              </c:numCache>
            </c:numRef>
          </c:val>
          <c:extLst>
            <c:ext xmlns:c16="http://schemas.microsoft.com/office/drawing/2014/chart" uri="{C3380CC4-5D6E-409C-BE32-E72D297353CC}">
              <c16:uniqueId val="{00000012-D543-4CF9-A693-5CED518EFE86}"/>
            </c:ext>
          </c:extLst>
        </c:ser>
        <c:ser>
          <c:idx val="3"/>
          <c:order val="3"/>
          <c:tx>
            <c:strRef>
              <c:f>Sheet1!$E$1</c:f>
              <c:strCache>
                <c:ptCount val="1"/>
                <c:pt idx="0">
                  <c:v>Series 4</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tx1"/>
                    </a:solidFill>
                    <a:latin typeface="+mn-lt"/>
                    <a:ea typeface="+mn-ea"/>
                    <a:cs typeface="+mn-cs"/>
                  </a:defRPr>
                </a:pPr>
                <a:endParaRPr lang="es-PR"/>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Sí,escuchó</c:v>
                </c:pt>
                <c:pt idx="1">
                  <c:v>Sí,leyó</c:v>
                </c:pt>
                <c:pt idx="2">
                  <c:v>Sí,vió</c:v>
                </c:pt>
                <c:pt idx="3">
                  <c:v>No</c:v>
                </c:pt>
                <c:pt idx="4">
                  <c:v>(No sabe)</c:v>
                </c:pt>
              </c:strCache>
            </c:strRef>
          </c:cat>
          <c:val>
            <c:numRef>
              <c:f>Sheet1!$E$2:$E$6</c:f>
              <c:numCache>
                <c:formatCode>General</c:formatCode>
                <c:ptCount val="5"/>
                <c:pt idx="0">
                  <c:v>19</c:v>
                </c:pt>
                <c:pt idx="1">
                  <c:v>14</c:v>
                </c:pt>
                <c:pt idx="2">
                  <c:v>14</c:v>
                </c:pt>
                <c:pt idx="3">
                  <c:v>63</c:v>
                </c:pt>
                <c:pt idx="4">
                  <c:v>5</c:v>
                </c:pt>
              </c:numCache>
            </c:numRef>
          </c:val>
          <c:extLst>
            <c:ext xmlns:c16="http://schemas.microsoft.com/office/drawing/2014/chart" uri="{C3380CC4-5D6E-409C-BE32-E72D297353CC}">
              <c16:uniqueId val="{00000013-D543-4CF9-A693-5CED518EFE86}"/>
            </c:ext>
          </c:extLst>
        </c:ser>
        <c:dLbls>
          <c:showLegendKey val="0"/>
          <c:showVal val="0"/>
          <c:showCatName val="0"/>
          <c:showSerName val="0"/>
          <c:showPercent val="0"/>
          <c:showBubbleSize val="0"/>
        </c:dLbls>
        <c:gapWidth val="150"/>
        <c:overlap val="100"/>
        <c:axId val="551806552"/>
        <c:axId val="551806944"/>
      </c:barChart>
      <c:catAx>
        <c:axId val="55180655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s-PR"/>
          </a:p>
        </c:txPr>
        <c:crossAx val="551806944"/>
        <c:crosses val="autoZero"/>
        <c:auto val="1"/>
        <c:lblAlgn val="ctr"/>
        <c:lblOffset val="100"/>
        <c:noMultiLvlLbl val="0"/>
      </c:catAx>
      <c:valAx>
        <c:axId val="551806944"/>
        <c:scaling>
          <c:orientation val="minMax"/>
          <c:max val="100"/>
        </c:scaling>
        <c:delete val="1"/>
        <c:axPos val="l"/>
        <c:numFmt formatCode="General" sourceLinked="1"/>
        <c:majorTickMark val="out"/>
        <c:minorTickMark val="none"/>
        <c:tickLblPos val="nextTo"/>
        <c:crossAx val="55180655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P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7126333619752999E-2"/>
          <c:y val="4.8466968938385556E-2"/>
          <c:w val="0.96574733276049396"/>
          <c:h val="0.8221770640110786"/>
        </c:manualLayout>
      </c:layout>
      <c:barChart>
        <c:barDir val="col"/>
        <c:grouping val="stacked"/>
        <c:varyColors val="0"/>
        <c:ser>
          <c:idx val="0"/>
          <c:order val="0"/>
          <c:tx>
            <c:strRef>
              <c:f>Sheet1!$B$1</c:f>
              <c:strCache>
                <c:ptCount val="1"/>
                <c:pt idx="0">
                  <c:v>Fuerte</c:v>
                </c:pt>
              </c:strCache>
            </c:strRef>
          </c:tx>
          <c:spPr>
            <a:solidFill>
              <a:srgbClr val="002060"/>
            </a:solidFill>
            <a:ln>
              <a:solidFill>
                <a:schemeClr val="bg1"/>
              </a:solidFill>
            </a:ln>
          </c:spPr>
          <c:invertIfNegative val="0"/>
          <c:dPt>
            <c:idx val="0"/>
            <c:invertIfNegative val="0"/>
            <c:bubble3D val="0"/>
            <c:spPr>
              <a:solidFill>
                <a:srgbClr val="0070C0"/>
              </a:solidFill>
              <a:ln>
                <a:solidFill>
                  <a:schemeClr val="bg1"/>
                </a:solidFill>
              </a:ln>
            </c:spPr>
            <c:extLst>
              <c:ext xmlns:c16="http://schemas.microsoft.com/office/drawing/2014/chart" uri="{C3380CC4-5D6E-409C-BE32-E72D297353CC}">
                <c16:uniqueId val="{00000001-E543-4A1E-B665-8F62BF44D15A}"/>
              </c:ext>
            </c:extLst>
          </c:dPt>
          <c:dPt>
            <c:idx val="1"/>
            <c:invertIfNegative val="0"/>
            <c:bubble3D val="0"/>
            <c:spPr>
              <a:solidFill>
                <a:srgbClr val="C00000"/>
              </a:solidFill>
              <a:ln>
                <a:solidFill>
                  <a:schemeClr val="bg1"/>
                </a:solidFill>
              </a:ln>
            </c:spPr>
            <c:extLst>
              <c:ext xmlns:c16="http://schemas.microsoft.com/office/drawing/2014/chart" uri="{C3380CC4-5D6E-409C-BE32-E72D297353CC}">
                <c16:uniqueId val="{00000003-E543-4A1E-B665-8F62BF44D15A}"/>
              </c:ext>
            </c:extLst>
          </c:dPt>
          <c:dPt>
            <c:idx val="2"/>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5-E543-4A1E-B665-8F62BF44D15A}"/>
              </c:ext>
            </c:extLst>
          </c:dPt>
          <c:dPt>
            <c:idx val="4"/>
            <c:invertIfNegative val="0"/>
            <c:bubble3D val="0"/>
            <c:extLst>
              <c:ext xmlns:c16="http://schemas.microsoft.com/office/drawing/2014/chart" uri="{C3380CC4-5D6E-409C-BE32-E72D297353CC}">
                <c16:uniqueId val="{00000006-E543-4A1E-B665-8F62BF44D15A}"/>
              </c:ext>
            </c:extLst>
          </c:dPt>
          <c:dPt>
            <c:idx val="5"/>
            <c:invertIfNegative val="0"/>
            <c:bubble3D val="0"/>
            <c:spPr>
              <a:solidFill>
                <a:srgbClr val="C00000"/>
              </a:solidFill>
              <a:ln>
                <a:solidFill>
                  <a:schemeClr val="bg1"/>
                </a:solidFill>
              </a:ln>
            </c:spPr>
            <c:extLst>
              <c:ext xmlns:c16="http://schemas.microsoft.com/office/drawing/2014/chart" uri="{C3380CC4-5D6E-409C-BE32-E72D297353CC}">
                <c16:uniqueId val="{00000008-E543-4A1E-B665-8F62BF44D15A}"/>
              </c:ext>
            </c:extLst>
          </c:dPt>
          <c:dPt>
            <c:idx val="6"/>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A-E543-4A1E-B665-8F62BF44D15A}"/>
              </c:ext>
            </c:extLst>
          </c:dPt>
          <c:dPt>
            <c:idx val="9"/>
            <c:invertIfNegative val="0"/>
            <c:bubble3D val="0"/>
            <c:spPr>
              <a:solidFill>
                <a:srgbClr val="C00000"/>
              </a:solidFill>
              <a:ln>
                <a:solidFill>
                  <a:schemeClr val="bg1"/>
                </a:solidFill>
              </a:ln>
            </c:spPr>
            <c:extLst>
              <c:ext xmlns:c16="http://schemas.microsoft.com/office/drawing/2014/chart" uri="{C3380CC4-5D6E-409C-BE32-E72D297353CC}">
                <c16:uniqueId val="{0000000C-E543-4A1E-B665-8F62BF44D15A}"/>
              </c:ext>
            </c:extLst>
          </c:dPt>
          <c:dPt>
            <c:idx val="10"/>
            <c:invertIfNegative val="0"/>
            <c:bubble3D val="0"/>
            <c:spPr>
              <a:solidFill>
                <a:schemeClr val="bg1">
                  <a:lumMod val="75000"/>
                </a:schemeClr>
              </a:solidFill>
              <a:ln>
                <a:solidFill>
                  <a:schemeClr val="bg1"/>
                </a:solidFill>
              </a:ln>
            </c:spPr>
            <c:extLst>
              <c:ext xmlns:c16="http://schemas.microsoft.com/office/drawing/2014/chart" uri="{C3380CC4-5D6E-409C-BE32-E72D297353CC}">
                <c16:uniqueId val="{0000000E-E543-4A1E-B665-8F62BF44D15A}"/>
              </c:ext>
            </c:extLst>
          </c:dPt>
          <c:dLbls>
            <c:dLbl>
              <c:idx val="1"/>
              <c:delete val="1"/>
              <c:extLst>
                <c:ext xmlns:c15="http://schemas.microsoft.com/office/drawing/2012/chart" uri="{CE6537A1-D6FC-4f65-9D91-7224C49458BB}"/>
                <c:ext xmlns:c16="http://schemas.microsoft.com/office/drawing/2014/chart" uri="{C3380CC4-5D6E-409C-BE32-E72D297353CC}">
                  <c16:uniqueId val="{00000003-E543-4A1E-B665-8F62BF44D15A}"/>
                </c:ext>
              </c:extLst>
            </c:dLbl>
            <c:dLbl>
              <c:idx val="2"/>
              <c:layout>
                <c:manualLayout>
                  <c:x val="0"/>
                  <c:y val="-8.7156870513090068E-2"/>
                </c:manualLayout>
              </c:layout>
              <c:spPr>
                <a:noFill/>
                <a:ln>
                  <a:noFill/>
                </a:ln>
                <a:effectLst/>
              </c:spPr>
              <c:txPr>
                <a:bodyPr wrap="square" lIns="38100" tIns="19050" rIns="38100" bIns="19050" anchor="ctr">
                  <a:spAutoFit/>
                </a:bodyPr>
                <a:lstStyle/>
                <a:p>
                  <a:pPr>
                    <a:defRPr sz="2000" b="1">
                      <a:solidFill>
                        <a:schemeClr val="tx1"/>
                      </a:solidFill>
                    </a:defRPr>
                  </a:pPr>
                  <a:endParaRPr lang="es-PR"/>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543-4A1E-B665-8F62BF44D15A}"/>
                </c:ext>
              </c:extLst>
            </c:dLbl>
            <c:spPr>
              <a:noFill/>
              <a:ln>
                <a:noFill/>
              </a:ln>
              <a:effectLst/>
            </c:spPr>
            <c:txPr>
              <a:bodyPr wrap="square" lIns="38100" tIns="19050" rIns="38100" bIns="19050" anchor="ctr">
                <a:spAutoFit/>
              </a:bodyPr>
              <a:lstStyle/>
              <a:p>
                <a:pPr>
                  <a:defRPr sz="2000" b="1">
                    <a:solidFill>
                      <a:schemeClr val="bg1"/>
                    </a:solidFill>
                  </a:defRPr>
                </a:pPr>
                <a:endParaRPr lang="es-PR"/>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Importante</c:v>
                </c:pt>
                <c:pt idx="1">
                  <c:v>No importante</c:v>
                </c:pt>
                <c:pt idx="2">
                  <c:v>(No sabe)</c:v>
                </c:pt>
              </c:strCache>
            </c:strRef>
          </c:cat>
          <c:val>
            <c:numRef>
              <c:f>Sheet1!$B$2:$B$4</c:f>
              <c:numCache>
                <c:formatCode>General</c:formatCode>
                <c:ptCount val="3"/>
                <c:pt idx="0">
                  <c:v>60</c:v>
                </c:pt>
                <c:pt idx="1">
                  <c:v>4</c:v>
                </c:pt>
                <c:pt idx="2">
                  <c:v>3</c:v>
                </c:pt>
              </c:numCache>
            </c:numRef>
          </c:val>
          <c:extLst>
            <c:ext xmlns:c16="http://schemas.microsoft.com/office/drawing/2014/chart" uri="{C3380CC4-5D6E-409C-BE32-E72D297353CC}">
              <c16:uniqueId val="{0000000F-E543-4A1E-B665-8F62BF44D15A}"/>
            </c:ext>
          </c:extLst>
        </c:ser>
        <c:ser>
          <c:idx val="1"/>
          <c:order val="1"/>
          <c:tx>
            <c:strRef>
              <c:f>Sheet1!$C$1</c:f>
              <c:strCache>
                <c:ptCount val="1"/>
                <c:pt idx="0">
                  <c:v>No Fuerte</c:v>
                </c:pt>
              </c:strCache>
            </c:strRef>
          </c:tx>
          <c:spPr>
            <a:solidFill>
              <a:schemeClr val="tx2">
                <a:lumMod val="60000"/>
                <a:lumOff val="40000"/>
              </a:schemeClr>
            </a:solidFill>
            <a:ln>
              <a:solidFill>
                <a:schemeClr val="bg1"/>
              </a:solidFill>
            </a:ln>
          </c:spPr>
          <c:invertIfNegative val="0"/>
          <c:dPt>
            <c:idx val="0"/>
            <c:invertIfNegative val="0"/>
            <c:bubble3D val="0"/>
            <c:spPr>
              <a:solidFill>
                <a:srgbClr val="0070C0">
                  <a:alpha val="50000"/>
                </a:srgbClr>
              </a:solidFill>
              <a:ln>
                <a:solidFill>
                  <a:schemeClr val="bg1"/>
                </a:solidFill>
              </a:ln>
            </c:spPr>
            <c:extLst>
              <c:ext xmlns:c16="http://schemas.microsoft.com/office/drawing/2014/chart" uri="{C3380CC4-5D6E-409C-BE32-E72D297353CC}">
                <c16:uniqueId val="{00000011-E543-4A1E-B665-8F62BF44D15A}"/>
              </c:ext>
            </c:extLst>
          </c:dPt>
          <c:dPt>
            <c:idx val="1"/>
            <c:invertIfNegative val="0"/>
            <c:bubble3D val="0"/>
            <c:spPr>
              <a:solidFill>
                <a:srgbClr val="E57A77"/>
              </a:solidFill>
              <a:ln>
                <a:solidFill>
                  <a:schemeClr val="bg1"/>
                </a:solidFill>
              </a:ln>
            </c:spPr>
            <c:extLst>
              <c:ext xmlns:c16="http://schemas.microsoft.com/office/drawing/2014/chart" uri="{C3380CC4-5D6E-409C-BE32-E72D297353CC}">
                <c16:uniqueId val="{00000013-E543-4A1E-B665-8F62BF44D15A}"/>
              </c:ext>
            </c:extLst>
          </c:dPt>
          <c:dPt>
            <c:idx val="5"/>
            <c:invertIfNegative val="0"/>
            <c:bubble3D val="0"/>
            <c:spPr>
              <a:solidFill>
                <a:srgbClr val="E57A77"/>
              </a:solidFill>
              <a:ln>
                <a:solidFill>
                  <a:schemeClr val="bg1"/>
                </a:solidFill>
              </a:ln>
            </c:spPr>
            <c:extLst>
              <c:ext xmlns:c16="http://schemas.microsoft.com/office/drawing/2014/chart" uri="{C3380CC4-5D6E-409C-BE32-E72D297353CC}">
                <c16:uniqueId val="{00000015-E543-4A1E-B665-8F62BF44D15A}"/>
              </c:ext>
            </c:extLst>
          </c:dPt>
          <c:cat>
            <c:strRef>
              <c:f>Sheet1!$A$2:$A$4</c:f>
              <c:strCache>
                <c:ptCount val="3"/>
                <c:pt idx="0">
                  <c:v>Importante</c:v>
                </c:pt>
                <c:pt idx="1">
                  <c:v>No importante</c:v>
                </c:pt>
                <c:pt idx="2">
                  <c:v>(No sabe)</c:v>
                </c:pt>
              </c:strCache>
            </c:strRef>
          </c:cat>
          <c:val>
            <c:numRef>
              <c:f>Sheet1!$C$2:$C$4</c:f>
              <c:numCache>
                <c:formatCode>General</c:formatCode>
                <c:ptCount val="3"/>
                <c:pt idx="0">
                  <c:v>26</c:v>
                </c:pt>
                <c:pt idx="1">
                  <c:v>8</c:v>
                </c:pt>
              </c:numCache>
            </c:numRef>
          </c:val>
          <c:extLst>
            <c:ext xmlns:c16="http://schemas.microsoft.com/office/drawing/2014/chart" uri="{C3380CC4-5D6E-409C-BE32-E72D297353CC}">
              <c16:uniqueId val="{00000016-E543-4A1E-B665-8F62BF44D15A}"/>
            </c:ext>
          </c:extLst>
        </c:ser>
        <c:ser>
          <c:idx val="2"/>
          <c:order val="2"/>
          <c:tx>
            <c:strRef>
              <c:f>Sheet1!$D$1</c:f>
              <c:strCache>
                <c:ptCount val="1"/>
                <c:pt idx="0">
                  <c:v>TOTAL AUTOSUM</c:v>
                </c:pt>
              </c:strCache>
            </c:strRef>
          </c:tx>
          <c:spPr>
            <a:noFill/>
            <a:ln>
              <a:solidFill>
                <a:schemeClr val="bg1"/>
              </a:solidFill>
            </a:ln>
          </c:spPr>
          <c:invertIfNegative val="0"/>
          <c:dPt>
            <c:idx val="0"/>
            <c:invertIfNegative val="0"/>
            <c:bubble3D val="0"/>
            <c:extLst>
              <c:ext xmlns:c16="http://schemas.microsoft.com/office/drawing/2014/chart" uri="{C3380CC4-5D6E-409C-BE32-E72D297353CC}">
                <c16:uniqueId val="{00000017-E543-4A1E-B665-8F62BF44D15A}"/>
              </c:ext>
            </c:extLst>
          </c:dPt>
          <c:dPt>
            <c:idx val="1"/>
            <c:invertIfNegative val="0"/>
            <c:bubble3D val="0"/>
            <c:extLst>
              <c:ext xmlns:c16="http://schemas.microsoft.com/office/drawing/2014/chart" uri="{C3380CC4-5D6E-409C-BE32-E72D297353CC}">
                <c16:uniqueId val="{00000018-E543-4A1E-B665-8F62BF44D15A}"/>
              </c:ext>
            </c:extLst>
          </c:dPt>
          <c:dPt>
            <c:idx val="4"/>
            <c:invertIfNegative val="0"/>
            <c:bubble3D val="0"/>
            <c:extLst>
              <c:ext xmlns:c16="http://schemas.microsoft.com/office/drawing/2014/chart" uri="{C3380CC4-5D6E-409C-BE32-E72D297353CC}">
                <c16:uniqueId val="{00000019-E543-4A1E-B665-8F62BF44D15A}"/>
              </c:ext>
            </c:extLst>
          </c:dPt>
          <c:dPt>
            <c:idx val="5"/>
            <c:invertIfNegative val="0"/>
            <c:bubble3D val="0"/>
            <c:extLst>
              <c:ext xmlns:c16="http://schemas.microsoft.com/office/drawing/2014/chart" uri="{C3380CC4-5D6E-409C-BE32-E72D297353CC}">
                <c16:uniqueId val="{0000001A-E543-4A1E-B665-8F62BF44D15A}"/>
              </c:ext>
            </c:extLst>
          </c:dPt>
          <c:dLbls>
            <c:spPr>
              <a:noFill/>
              <a:ln>
                <a:noFill/>
              </a:ln>
              <a:effectLst/>
            </c:spPr>
            <c:txPr>
              <a:bodyPr wrap="square" lIns="38100" tIns="19050" rIns="38100" bIns="19050" anchor="ctr">
                <a:spAutoFit/>
              </a:bodyPr>
              <a:lstStyle/>
              <a:p>
                <a:pPr>
                  <a:defRPr sz="2000" b="1">
                    <a:solidFill>
                      <a:schemeClr val="tx1"/>
                    </a:solidFill>
                  </a:defRPr>
                </a:pPr>
                <a:endParaRPr lang="es-PR"/>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Sheet1!$A$2:$A$4</c:f>
              <c:strCache>
                <c:ptCount val="3"/>
                <c:pt idx="0">
                  <c:v>Importante</c:v>
                </c:pt>
                <c:pt idx="1">
                  <c:v>No importante</c:v>
                </c:pt>
                <c:pt idx="2">
                  <c:v>(No sabe)</c:v>
                </c:pt>
              </c:strCache>
            </c:strRef>
          </c:cat>
          <c:val>
            <c:numRef>
              <c:f>Sheet1!$D$2:$D$4</c:f>
              <c:numCache>
                <c:formatCode>General</c:formatCode>
                <c:ptCount val="3"/>
                <c:pt idx="0">
                  <c:v>86</c:v>
                </c:pt>
                <c:pt idx="1">
                  <c:v>11</c:v>
                </c:pt>
              </c:numCache>
            </c:numRef>
          </c:val>
          <c:extLst>
            <c:ext xmlns:c16="http://schemas.microsoft.com/office/drawing/2014/chart" uri="{C3380CC4-5D6E-409C-BE32-E72D297353CC}">
              <c16:uniqueId val="{0000001B-E543-4A1E-B665-8F62BF44D15A}"/>
            </c:ext>
          </c:extLst>
        </c:ser>
        <c:dLbls>
          <c:showLegendKey val="0"/>
          <c:showVal val="0"/>
          <c:showCatName val="0"/>
          <c:showSerName val="0"/>
          <c:showPercent val="0"/>
          <c:showBubbleSize val="0"/>
        </c:dLbls>
        <c:gapWidth val="34"/>
        <c:overlap val="100"/>
        <c:axId val="-645381632"/>
        <c:axId val="-645379424"/>
      </c:barChart>
      <c:catAx>
        <c:axId val="-645381632"/>
        <c:scaling>
          <c:orientation val="minMax"/>
        </c:scaling>
        <c:delete val="0"/>
        <c:axPos val="b"/>
        <c:numFmt formatCode="General" sourceLinked="0"/>
        <c:majorTickMark val="out"/>
        <c:minorTickMark val="none"/>
        <c:tickLblPos val="nextTo"/>
        <c:txPr>
          <a:bodyPr/>
          <a:lstStyle/>
          <a:p>
            <a:pPr>
              <a:defRPr sz="1800" b="1"/>
            </a:pPr>
            <a:endParaRPr lang="es-PR"/>
          </a:p>
        </c:txPr>
        <c:crossAx val="-645379424"/>
        <c:crosses val="autoZero"/>
        <c:auto val="1"/>
        <c:lblAlgn val="ctr"/>
        <c:lblOffset val="100"/>
        <c:noMultiLvlLbl val="0"/>
      </c:catAx>
      <c:valAx>
        <c:axId val="-645379424"/>
        <c:scaling>
          <c:orientation val="minMax"/>
          <c:max val="100"/>
          <c:min val="0"/>
        </c:scaling>
        <c:delete val="1"/>
        <c:axPos val="l"/>
        <c:numFmt formatCode="General" sourceLinked="1"/>
        <c:majorTickMark val="out"/>
        <c:minorTickMark val="none"/>
        <c:tickLblPos val="nextTo"/>
        <c:crossAx val="-645381632"/>
        <c:crosses val="autoZero"/>
        <c:crossBetween val="between"/>
      </c:valAx>
    </c:plotArea>
    <c:plotVisOnly val="1"/>
    <c:dispBlanksAs val="gap"/>
    <c:showDLblsOverMax val="0"/>
  </c:chart>
  <c:txPr>
    <a:bodyPr/>
    <a:lstStyle/>
    <a:p>
      <a:pPr>
        <a:defRPr sz="1400"/>
      </a:pPr>
      <a:endParaRPr lang="es-PR"/>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Strongly</c:v>
                </c:pt>
              </c:strCache>
            </c:strRef>
          </c:tx>
          <c:spPr>
            <a:solidFill>
              <a:srgbClr val="0070C0"/>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1-2DAE-4B52-B237-2D25614436BC}"/>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s-P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Nuestras comunidades están en su mejor momento cuando todas las personas, incluidas las personas con discapacidades, tienen la oportunidad de obtener habilidades, trabajos y tener éxito.</c:v>
                </c:pt>
                <c:pt idx="1">
                  <c:v>Las personas con discapacidad deben estar en las mesas de toma de decisiones, al igual que cualquier otra persona.</c:v>
                </c:pt>
                <c:pt idx="2">
                  <c:v>Los asuntos relativos a la discapacidad deben incluirse en las políticas nacionales de atención de la salud.</c:v>
                </c:pt>
                <c:pt idx="3">
                  <c:v>Los candidatos y sus campañas deben llegar e incluir a las personas con discapacidades en sus esfuerzos.</c:v>
                </c:pt>
                <c:pt idx="4">
                  <c:v>Los líderes de Estados Unidos deben luchar contra los estigmas y los prejuicios que limitan las oportunidades para las personas con discapacidades.</c:v>
                </c:pt>
              </c:strCache>
            </c:strRef>
          </c:cat>
          <c:val>
            <c:numRef>
              <c:f>Sheet1!$B$2:$B$6</c:f>
              <c:numCache>
                <c:formatCode>General</c:formatCode>
                <c:ptCount val="5"/>
                <c:pt idx="0">
                  <c:v>80</c:v>
                </c:pt>
                <c:pt idx="1">
                  <c:v>76</c:v>
                </c:pt>
                <c:pt idx="2">
                  <c:v>73</c:v>
                </c:pt>
                <c:pt idx="3">
                  <c:v>70</c:v>
                </c:pt>
                <c:pt idx="4">
                  <c:v>70</c:v>
                </c:pt>
              </c:numCache>
            </c:numRef>
          </c:val>
          <c:extLst>
            <c:ext xmlns:c16="http://schemas.microsoft.com/office/drawing/2014/chart" uri="{C3380CC4-5D6E-409C-BE32-E72D297353CC}">
              <c16:uniqueId val="{00000002-2DAE-4B52-B237-2D25614436BC}"/>
            </c:ext>
          </c:extLst>
        </c:ser>
        <c:ser>
          <c:idx val="1"/>
          <c:order val="1"/>
          <c:tx>
            <c:strRef>
              <c:f>Sheet1!$C$1</c:f>
              <c:strCache>
                <c:ptCount val="1"/>
                <c:pt idx="0">
                  <c:v>Not so </c:v>
                </c:pt>
              </c:strCache>
            </c:strRef>
          </c:tx>
          <c:spPr>
            <a:solidFill>
              <a:srgbClr val="7FB7DF"/>
            </a:solidFill>
            <a:ln>
              <a:noFill/>
            </a:ln>
            <a:effectLst/>
          </c:spPr>
          <c:invertIfNegative val="0"/>
          <c:dPt>
            <c:idx val="0"/>
            <c:invertIfNegative val="0"/>
            <c:bubble3D val="0"/>
            <c:spPr>
              <a:solidFill>
                <a:srgbClr val="7FB7DF"/>
              </a:solidFill>
              <a:ln>
                <a:noFill/>
              </a:ln>
              <a:effectLst/>
            </c:spPr>
            <c:extLst>
              <c:ext xmlns:c16="http://schemas.microsoft.com/office/drawing/2014/chart" uri="{C3380CC4-5D6E-409C-BE32-E72D297353CC}">
                <c16:uniqueId val="{00000004-2DAE-4B52-B237-2D25614436BC}"/>
              </c:ext>
            </c:extLst>
          </c:dPt>
          <c:cat>
            <c:strRef>
              <c:f>Sheet1!$A$2:$A$6</c:f>
              <c:strCache>
                <c:ptCount val="5"/>
                <c:pt idx="0">
                  <c:v>Nuestras comunidades están en su mejor momento cuando todas las personas, incluidas las personas con discapacidades, tienen la oportunidad de obtener habilidades, trabajos y tener éxito.</c:v>
                </c:pt>
                <c:pt idx="1">
                  <c:v>Las personas con discapacidad deben estar en las mesas de toma de decisiones, al igual que cualquier otra persona.</c:v>
                </c:pt>
                <c:pt idx="2">
                  <c:v>Los asuntos relativos a la discapacidad deben incluirse en las políticas nacionales de atención de la salud.</c:v>
                </c:pt>
                <c:pt idx="3">
                  <c:v>Los candidatos y sus campañas deben llegar e incluir a las personas con discapacidades en sus esfuerzos.</c:v>
                </c:pt>
                <c:pt idx="4">
                  <c:v>Los líderes de Estados Unidos deben luchar contra los estigmas y los prejuicios que limitan las oportunidades para las personas con discapacidades.</c:v>
                </c:pt>
              </c:strCache>
            </c:strRef>
          </c:cat>
          <c:val>
            <c:numRef>
              <c:f>Sheet1!$C$2:$C$6</c:f>
              <c:numCache>
                <c:formatCode>General</c:formatCode>
                <c:ptCount val="5"/>
                <c:pt idx="0">
                  <c:v>11</c:v>
                </c:pt>
                <c:pt idx="1">
                  <c:v>14</c:v>
                </c:pt>
                <c:pt idx="2">
                  <c:v>15</c:v>
                </c:pt>
                <c:pt idx="3">
                  <c:v>17</c:v>
                </c:pt>
                <c:pt idx="4">
                  <c:v>17</c:v>
                </c:pt>
              </c:numCache>
            </c:numRef>
          </c:val>
          <c:extLst>
            <c:ext xmlns:c16="http://schemas.microsoft.com/office/drawing/2014/chart" uri="{C3380CC4-5D6E-409C-BE32-E72D297353CC}">
              <c16:uniqueId val="{00000005-2DAE-4B52-B237-2D25614436BC}"/>
            </c:ext>
          </c:extLst>
        </c:ser>
        <c:ser>
          <c:idx val="2"/>
          <c:order val="2"/>
          <c:tx>
            <c:strRef>
              <c:f>Sheet1!$D$1</c:f>
              <c:strCache>
                <c:ptCount val="1"/>
                <c:pt idx="0">
                  <c:v>Total Agree</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l">
                  <a:defRPr sz="1800" b="1" i="0" u="none" strike="noStrike" kern="1200" baseline="0">
                    <a:solidFill>
                      <a:schemeClr val="tx1"/>
                    </a:solidFill>
                    <a:latin typeface="+mn-lt"/>
                    <a:ea typeface="+mn-ea"/>
                    <a:cs typeface="+mn-cs"/>
                  </a:defRPr>
                </a:pPr>
                <a:endParaRPr lang="es-PR"/>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Nuestras comunidades están en su mejor momento cuando todas las personas, incluidas las personas con discapacidades, tienen la oportunidad de obtener habilidades, trabajos y tener éxito.</c:v>
                </c:pt>
                <c:pt idx="1">
                  <c:v>Las personas con discapacidad deben estar en las mesas de toma de decisiones, al igual que cualquier otra persona.</c:v>
                </c:pt>
                <c:pt idx="2">
                  <c:v>Los asuntos relativos a la discapacidad deben incluirse en las políticas nacionales de atención de la salud.</c:v>
                </c:pt>
                <c:pt idx="3">
                  <c:v>Los candidatos y sus campañas deben llegar e incluir a las personas con discapacidades en sus esfuerzos.</c:v>
                </c:pt>
                <c:pt idx="4">
                  <c:v>Los líderes de Estados Unidos deben luchar contra los estigmas y los prejuicios que limitan las oportunidades para las personas con discapacidades.</c:v>
                </c:pt>
              </c:strCache>
            </c:strRef>
          </c:cat>
          <c:val>
            <c:numRef>
              <c:f>Sheet1!$D$2:$D$6</c:f>
              <c:numCache>
                <c:formatCode>General</c:formatCode>
                <c:ptCount val="5"/>
                <c:pt idx="0">
                  <c:v>92</c:v>
                </c:pt>
                <c:pt idx="1">
                  <c:v>90</c:v>
                </c:pt>
                <c:pt idx="2">
                  <c:v>88</c:v>
                </c:pt>
                <c:pt idx="3">
                  <c:v>87</c:v>
                </c:pt>
                <c:pt idx="4">
                  <c:v>86</c:v>
                </c:pt>
              </c:numCache>
            </c:numRef>
          </c:val>
          <c:extLst>
            <c:ext xmlns:c16="http://schemas.microsoft.com/office/drawing/2014/chart" uri="{C3380CC4-5D6E-409C-BE32-E72D297353CC}">
              <c16:uniqueId val="{00000006-2DAE-4B52-B237-2D25614436BC}"/>
            </c:ext>
          </c:extLst>
        </c:ser>
        <c:dLbls>
          <c:showLegendKey val="0"/>
          <c:showVal val="0"/>
          <c:showCatName val="0"/>
          <c:showSerName val="0"/>
          <c:showPercent val="0"/>
          <c:showBubbleSize val="0"/>
        </c:dLbls>
        <c:gapWidth val="86"/>
        <c:overlap val="100"/>
        <c:axId val="-645042944"/>
        <c:axId val="-645039680"/>
      </c:barChart>
      <c:catAx>
        <c:axId val="-645042944"/>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s-PR"/>
          </a:p>
        </c:txPr>
        <c:crossAx val="-645039680"/>
        <c:crosses val="autoZero"/>
        <c:auto val="1"/>
        <c:lblAlgn val="ctr"/>
        <c:lblOffset val="100"/>
        <c:noMultiLvlLbl val="0"/>
      </c:catAx>
      <c:valAx>
        <c:axId val="-645039680"/>
        <c:scaling>
          <c:orientation val="minMax"/>
          <c:max val="100"/>
        </c:scaling>
        <c:delete val="1"/>
        <c:axPos val="t"/>
        <c:numFmt formatCode="General" sourceLinked="1"/>
        <c:majorTickMark val="out"/>
        <c:minorTickMark val="none"/>
        <c:tickLblPos val="nextTo"/>
        <c:crossAx val="-6450429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P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Strongly</c:v>
                </c:pt>
              </c:strCache>
            </c:strRef>
          </c:tx>
          <c:spPr>
            <a:solidFill>
              <a:srgbClr val="0070C0"/>
            </a:solidFill>
            <a:ln>
              <a:noFill/>
            </a:ln>
            <a:effectLst/>
          </c:spPr>
          <c:invertIfNegative val="0"/>
          <c:dPt>
            <c:idx val="3"/>
            <c:invertIfNegative val="0"/>
            <c:bubble3D val="0"/>
            <c:spPr>
              <a:solidFill>
                <a:srgbClr val="0070C0"/>
              </a:solidFill>
              <a:ln>
                <a:noFill/>
              </a:ln>
              <a:effectLst/>
            </c:spPr>
            <c:extLst>
              <c:ext xmlns:c16="http://schemas.microsoft.com/office/drawing/2014/chart" uri="{C3380CC4-5D6E-409C-BE32-E72D297353CC}">
                <c16:uniqueId val="{00000001-C0FF-4A09-AA44-A4863DD95742}"/>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s-P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Las personas con discapacidades traen talentos únicos al lugar de trabajo que benefician a los empleadores y las organizaciones.</c:v>
                </c:pt>
                <c:pt idx="1">
                  <c:v>Las personas con discapacidad se han enfrentado a una profunda desigualdad, capacitismo y opresión. Necesitan ser escuchados.  </c:v>
                </c:pt>
                <c:pt idx="2">
                  <c:v>Votar sobre los temas que importan a la comunidad de discapacitados puede provocar un cambio.</c:v>
                </c:pt>
                <c:pt idx="3">
                  <c:v>Los problemas relacionados con la discapacidad y la atención médica influyen en lo motivado que estoy para votar.*</c:v>
                </c:pt>
                <c:pt idx="4">
                  <c:v>Las posturas de los candidatos sobre temas relacionados con la discapacidad influyeron por quién voté en las elecciones.</c:v>
                </c:pt>
                <c:pt idx="5">
                  <c:v>Los problemas relacionados con la discapacidad influyen en lo motivado que estoy para votar</c:v>
                </c:pt>
              </c:strCache>
            </c:strRef>
          </c:cat>
          <c:val>
            <c:numRef>
              <c:f>Sheet1!$B$2:$B$7</c:f>
              <c:numCache>
                <c:formatCode>General</c:formatCode>
                <c:ptCount val="6"/>
                <c:pt idx="0">
                  <c:v>69</c:v>
                </c:pt>
                <c:pt idx="1">
                  <c:v>68</c:v>
                </c:pt>
                <c:pt idx="2">
                  <c:v>66</c:v>
                </c:pt>
                <c:pt idx="3">
                  <c:v>43</c:v>
                </c:pt>
                <c:pt idx="4">
                  <c:v>38</c:v>
                </c:pt>
                <c:pt idx="5">
                  <c:v>35</c:v>
                </c:pt>
              </c:numCache>
            </c:numRef>
          </c:val>
          <c:extLst>
            <c:ext xmlns:c16="http://schemas.microsoft.com/office/drawing/2014/chart" uri="{C3380CC4-5D6E-409C-BE32-E72D297353CC}">
              <c16:uniqueId val="{00000002-2DAE-4B52-B237-2D25614436BC}"/>
            </c:ext>
          </c:extLst>
        </c:ser>
        <c:ser>
          <c:idx val="1"/>
          <c:order val="1"/>
          <c:tx>
            <c:strRef>
              <c:f>Sheet1!$C$1</c:f>
              <c:strCache>
                <c:ptCount val="1"/>
                <c:pt idx="0">
                  <c:v>Not so </c:v>
                </c:pt>
              </c:strCache>
            </c:strRef>
          </c:tx>
          <c:spPr>
            <a:solidFill>
              <a:srgbClr val="7FB7DF"/>
            </a:solidFill>
            <a:ln>
              <a:noFill/>
            </a:ln>
            <a:effectLst/>
          </c:spPr>
          <c:invertIfNegative val="0"/>
          <c:dPt>
            <c:idx val="3"/>
            <c:invertIfNegative val="0"/>
            <c:bubble3D val="0"/>
            <c:spPr>
              <a:solidFill>
                <a:srgbClr val="7FB7DF"/>
              </a:solidFill>
              <a:ln>
                <a:noFill/>
              </a:ln>
              <a:effectLst/>
            </c:spPr>
            <c:extLst>
              <c:ext xmlns:c16="http://schemas.microsoft.com/office/drawing/2014/chart" uri="{C3380CC4-5D6E-409C-BE32-E72D297353CC}">
                <c16:uniqueId val="{00000003-C0FF-4A09-AA44-A4863DD95742}"/>
              </c:ext>
            </c:extLst>
          </c:dPt>
          <c:cat>
            <c:strRef>
              <c:f>Sheet1!$A$2:$A$7</c:f>
              <c:strCache>
                <c:ptCount val="6"/>
                <c:pt idx="0">
                  <c:v>Las personas con discapacidades traen talentos únicos al lugar de trabajo que benefician a los empleadores y las organizaciones.</c:v>
                </c:pt>
                <c:pt idx="1">
                  <c:v>Las personas con discapacidad se han enfrentado a una profunda desigualdad, capacitismo y opresión. Necesitan ser escuchados.  </c:v>
                </c:pt>
                <c:pt idx="2">
                  <c:v>Votar sobre los temas que importan a la comunidad de discapacitados puede provocar un cambio.</c:v>
                </c:pt>
                <c:pt idx="3">
                  <c:v>Los problemas relacionados con la discapacidad y la atención médica influyen en lo motivado que estoy para votar.*</c:v>
                </c:pt>
                <c:pt idx="4">
                  <c:v>Las posturas de los candidatos sobre temas relacionados con la discapacidad influyeron por quién voté en las elecciones.</c:v>
                </c:pt>
                <c:pt idx="5">
                  <c:v>Los problemas relacionados con la discapacidad influyen en lo motivado que estoy para votar</c:v>
                </c:pt>
              </c:strCache>
            </c:strRef>
          </c:cat>
          <c:val>
            <c:numRef>
              <c:f>Sheet1!$C$2:$C$7</c:f>
              <c:numCache>
                <c:formatCode>General</c:formatCode>
                <c:ptCount val="6"/>
                <c:pt idx="0">
                  <c:v>18</c:v>
                </c:pt>
                <c:pt idx="1">
                  <c:v>17</c:v>
                </c:pt>
                <c:pt idx="2">
                  <c:v>20</c:v>
                </c:pt>
                <c:pt idx="3">
                  <c:v>23</c:v>
                </c:pt>
                <c:pt idx="4">
                  <c:v>19</c:v>
                </c:pt>
                <c:pt idx="5">
                  <c:v>23</c:v>
                </c:pt>
              </c:numCache>
            </c:numRef>
          </c:val>
          <c:extLst>
            <c:ext xmlns:c16="http://schemas.microsoft.com/office/drawing/2014/chart" uri="{C3380CC4-5D6E-409C-BE32-E72D297353CC}">
              <c16:uniqueId val="{00000005-2DAE-4B52-B237-2D25614436BC}"/>
            </c:ext>
          </c:extLst>
        </c:ser>
        <c:ser>
          <c:idx val="2"/>
          <c:order val="2"/>
          <c:tx>
            <c:strRef>
              <c:f>Sheet1!$D$1</c:f>
              <c:strCache>
                <c:ptCount val="1"/>
                <c:pt idx="0">
                  <c:v>Total Agree</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l">
                  <a:defRPr sz="1800" b="1" i="0" u="none" strike="noStrike" kern="1200" baseline="0">
                    <a:solidFill>
                      <a:schemeClr val="tx1"/>
                    </a:solidFill>
                    <a:latin typeface="+mn-lt"/>
                    <a:ea typeface="+mn-ea"/>
                    <a:cs typeface="+mn-cs"/>
                  </a:defRPr>
                </a:pPr>
                <a:endParaRPr lang="es-PR"/>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Las personas con discapacidades traen talentos únicos al lugar de trabajo que benefician a los empleadores y las organizaciones.</c:v>
                </c:pt>
                <c:pt idx="1">
                  <c:v>Las personas con discapacidad se han enfrentado a una profunda desigualdad, capacitismo y opresión. Necesitan ser escuchados.  </c:v>
                </c:pt>
                <c:pt idx="2">
                  <c:v>Votar sobre los temas que importan a la comunidad de discapacitados puede provocar un cambio.</c:v>
                </c:pt>
                <c:pt idx="3">
                  <c:v>Los problemas relacionados con la discapacidad y la atención médica influyen en lo motivado que estoy para votar.*</c:v>
                </c:pt>
                <c:pt idx="4">
                  <c:v>Las posturas de los candidatos sobre temas relacionados con la discapacidad influyeron por quién voté en las elecciones.</c:v>
                </c:pt>
                <c:pt idx="5">
                  <c:v>Los problemas relacionados con la discapacidad influyen en lo motivado que estoy para votar</c:v>
                </c:pt>
              </c:strCache>
            </c:strRef>
          </c:cat>
          <c:val>
            <c:numRef>
              <c:f>Sheet1!$D$2:$D$7</c:f>
              <c:numCache>
                <c:formatCode>General</c:formatCode>
                <c:ptCount val="6"/>
                <c:pt idx="0">
                  <c:v>87</c:v>
                </c:pt>
                <c:pt idx="1">
                  <c:v>85</c:v>
                </c:pt>
                <c:pt idx="2">
                  <c:v>86</c:v>
                </c:pt>
                <c:pt idx="3">
                  <c:v>66</c:v>
                </c:pt>
                <c:pt idx="4">
                  <c:v>57</c:v>
                </c:pt>
                <c:pt idx="5">
                  <c:v>59</c:v>
                </c:pt>
              </c:numCache>
            </c:numRef>
          </c:val>
          <c:extLst>
            <c:ext xmlns:c16="http://schemas.microsoft.com/office/drawing/2014/chart" uri="{C3380CC4-5D6E-409C-BE32-E72D297353CC}">
              <c16:uniqueId val="{00000006-2DAE-4B52-B237-2D25614436BC}"/>
            </c:ext>
          </c:extLst>
        </c:ser>
        <c:dLbls>
          <c:showLegendKey val="0"/>
          <c:showVal val="0"/>
          <c:showCatName val="0"/>
          <c:showSerName val="0"/>
          <c:showPercent val="0"/>
          <c:showBubbleSize val="0"/>
        </c:dLbls>
        <c:gapWidth val="86"/>
        <c:overlap val="100"/>
        <c:axId val="-645042944"/>
        <c:axId val="-645039680"/>
      </c:barChart>
      <c:catAx>
        <c:axId val="-645042944"/>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s-PR"/>
          </a:p>
        </c:txPr>
        <c:crossAx val="-645039680"/>
        <c:crosses val="autoZero"/>
        <c:auto val="1"/>
        <c:lblAlgn val="ctr"/>
        <c:lblOffset val="100"/>
        <c:noMultiLvlLbl val="0"/>
      </c:catAx>
      <c:valAx>
        <c:axId val="-645039680"/>
        <c:scaling>
          <c:orientation val="minMax"/>
          <c:max val="100"/>
        </c:scaling>
        <c:delete val="1"/>
        <c:axPos val="t"/>
        <c:numFmt formatCode="General" sourceLinked="1"/>
        <c:majorTickMark val="out"/>
        <c:minorTickMark val="none"/>
        <c:tickLblPos val="nextTo"/>
        <c:crossAx val="-6450429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PR"/>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Strongly</c:v>
                </c:pt>
              </c:strCache>
            </c:strRef>
          </c:tx>
          <c:spPr>
            <a:solidFill>
              <a:srgbClr val="0070C0"/>
            </a:solidFill>
            <a:ln>
              <a:noFill/>
            </a:ln>
            <a:effectLst/>
          </c:spPr>
          <c:invertIfNegative val="0"/>
          <c:dPt>
            <c:idx val="3"/>
            <c:invertIfNegative val="0"/>
            <c:bubble3D val="0"/>
            <c:spPr>
              <a:solidFill>
                <a:srgbClr val="0070C0"/>
              </a:solidFill>
              <a:ln>
                <a:noFill/>
              </a:ln>
              <a:effectLst/>
            </c:spPr>
            <c:extLst>
              <c:ext xmlns:c16="http://schemas.microsoft.com/office/drawing/2014/chart" uri="{C3380CC4-5D6E-409C-BE32-E72D297353CC}">
                <c16:uniqueId val="{00000001-C0FF-4A09-AA44-A4863DD95742}"/>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bg1"/>
                    </a:solidFill>
                    <a:latin typeface="+mn-lt"/>
                    <a:ea typeface="+mn-ea"/>
                    <a:cs typeface="+mn-cs"/>
                  </a:defRPr>
                </a:pPr>
                <a:endParaRPr lang="es-PR"/>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2020</c:v>
                </c:pt>
                <c:pt idx="1">
                  <c:v>2019^^</c:v>
                </c:pt>
              </c:strCache>
            </c:strRef>
          </c:cat>
          <c:val>
            <c:numRef>
              <c:f>Sheet1!$B$2:$B$3</c:f>
              <c:numCache>
                <c:formatCode>General</c:formatCode>
                <c:ptCount val="2"/>
                <c:pt idx="0">
                  <c:v>50</c:v>
                </c:pt>
                <c:pt idx="1">
                  <c:v>40</c:v>
                </c:pt>
              </c:numCache>
            </c:numRef>
          </c:val>
          <c:extLst>
            <c:ext xmlns:c16="http://schemas.microsoft.com/office/drawing/2014/chart" uri="{C3380CC4-5D6E-409C-BE32-E72D297353CC}">
              <c16:uniqueId val="{00000002-2DAE-4B52-B237-2D25614436BC}"/>
            </c:ext>
          </c:extLst>
        </c:ser>
        <c:ser>
          <c:idx val="1"/>
          <c:order val="1"/>
          <c:tx>
            <c:strRef>
              <c:f>Sheet1!$C$1</c:f>
              <c:strCache>
                <c:ptCount val="1"/>
                <c:pt idx="0">
                  <c:v>Not so </c:v>
                </c:pt>
              </c:strCache>
            </c:strRef>
          </c:tx>
          <c:spPr>
            <a:solidFill>
              <a:srgbClr val="7FB7DF"/>
            </a:solidFill>
            <a:ln>
              <a:noFill/>
            </a:ln>
            <a:effectLst/>
          </c:spPr>
          <c:invertIfNegative val="0"/>
          <c:dPt>
            <c:idx val="3"/>
            <c:invertIfNegative val="0"/>
            <c:bubble3D val="0"/>
            <c:spPr>
              <a:solidFill>
                <a:srgbClr val="7FB7DF"/>
              </a:solidFill>
              <a:ln>
                <a:noFill/>
              </a:ln>
              <a:effectLst/>
            </c:spPr>
            <c:extLst>
              <c:ext xmlns:c16="http://schemas.microsoft.com/office/drawing/2014/chart" uri="{C3380CC4-5D6E-409C-BE32-E72D297353CC}">
                <c16:uniqueId val="{00000003-C0FF-4A09-AA44-A4863DD95742}"/>
              </c:ext>
            </c:extLst>
          </c:dPt>
          <c:cat>
            <c:strRef>
              <c:f>Sheet1!$A$2:$A$3</c:f>
              <c:strCache>
                <c:ptCount val="2"/>
                <c:pt idx="0">
                  <c:v>2020</c:v>
                </c:pt>
                <c:pt idx="1">
                  <c:v>2019^^</c:v>
                </c:pt>
              </c:strCache>
            </c:strRef>
          </c:cat>
          <c:val>
            <c:numRef>
              <c:f>Sheet1!$C$2:$C$3</c:f>
              <c:numCache>
                <c:formatCode>General</c:formatCode>
                <c:ptCount val="2"/>
                <c:pt idx="0">
                  <c:v>20</c:v>
                </c:pt>
                <c:pt idx="1">
                  <c:v>24</c:v>
                </c:pt>
              </c:numCache>
            </c:numRef>
          </c:val>
          <c:extLst>
            <c:ext xmlns:c16="http://schemas.microsoft.com/office/drawing/2014/chart" uri="{C3380CC4-5D6E-409C-BE32-E72D297353CC}">
              <c16:uniqueId val="{00000005-2DAE-4B52-B237-2D25614436BC}"/>
            </c:ext>
          </c:extLst>
        </c:ser>
        <c:ser>
          <c:idx val="2"/>
          <c:order val="2"/>
          <c:tx>
            <c:strRef>
              <c:f>Sheet1!$D$1</c:f>
              <c:strCache>
                <c:ptCount val="1"/>
                <c:pt idx="0">
                  <c:v>Total Agree</c:v>
                </c:pt>
              </c:strCache>
            </c:strRef>
          </c:tx>
          <c:spPr>
            <a:noFill/>
            <a:ln>
              <a:noFill/>
            </a:ln>
            <a:effectLst/>
          </c:spPr>
          <c:invertIfNegative val="0"/>
          <c:dLbls>
            <c:spPr>
              <a:noFill/>
              <a:ln>
                <a:noFill/>
              </a:ln>
              <a:effectLst/>
            </c:spPr>
            <c:txPr>
              <a:bodyPr rot="0" spcFirstLastPara="1" vertOverflow="ellipsis" vert="horz" wrap="square" lIns="38100" tIns="19050" rIns="38100" bIns="19050" anchor="ctr" anchorCtr="0">
                <a:spAutoFit/>
              </a:bodyPr>
              <a:lstStyle/>
              <a:p>
                <a:pPr algn="l">
                  <a:defRPr sz="1800" b="1" i="0" u="none" strike="noStrike" kern="1200" baseline="0">
                    <a:solidFill>
                      <a:schemeClr val="tx1"/>
                    </a:solidFill>
                    <a:latin typeface="+mn-lt"/>
                    <a:ea typeface="+mn-ea"/>
                    <a:cs typeface="+mn-cs"/>
                  </a:defRPr>
                </a:pPr>
                <a:endParaRPr lang="es-PR"/>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2020</c:v>
                </c:pt>
                <c:pt idx="1">
                  <c:v>2019^^</c:v>
                </c:pt>
              </c:strCache>
            </c:strRef>
          </c:cat>
          <c:val>
            <c:numRef>
              <c:f>Sheet1!$D$2:$D$3</c:f>
              <c:numCache>
                <c:formatCode>General</c:formatCode>
                <c:ptCount val="2"/>
                <c:pt idx="0">
                  <c:v>70</c:v>
                </c:pt>
                <c:pt idx="1">
                  <c:v>64</c:v>
                </c:pt>
              </c:numCache>
            </c:numRef>
          </c:val>
          <c:extLst>
            <c:ext xmlns:c16="http://schemas.microsoft.com/office/drawing/2014/chart" uri="{C3380CC4-5D6E-409C-BE32-E72D297353CC}">
              <c16:uniqueId val="{00000006-2DAE-4B52-B237-2D25614436BC}"/>
            </c:ext>
          </c:extLst>
        </c:ser>
        <c:dLbls>
          <c:showLegendKey val="0"/>
          <c:showVal val="0"/>
          <c:showCatName val="0"/>
          <c:showSerName val="0"/>
          <c:showPercent val="0"/>
          <c:showBubbleSize val="0"/>
        </c:dLbls>
        <c:gapWidth val="86"/>
        <c:overlap val="100"/>
        <c:axId val="-645042944"/>
        <c:axId val="-645039680"/>
      </c:barChart>
      <c:catAx>
        <c:axId val="-645042944"/>
        <c:scaling>
          <c:orientation val="maxMin"/>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solidFill>
                <a:latin typeface="+mn-lt"/>
                <a:ea typeface="+mn-ea"/>
                <a:cs typeface="+mn-cs"/>
              </a:defRPr>
            </a:pPr>
            <a:endParaRPr lang="es-PR"/>
          </a:p>
        </c:txPr>
        <c:crossAx val="-645039680"/>
        <c:crosses val="autoZero"/>
        <c:auto val="1"/>
        <c:lblAlgn val="ctr"/>
        <c:lblOffset val="100"/>
        <c:noMultiLvlLbl val="0"/>
      </c:catAx>
      <c:valAx>
        <c:axId val="-645039680"/>
        <c:scaling>
          <c:orientation val="minMax"/>
          <c:max val="100"/>
        </c:scaling>
        <c:delete val="1"/>
        <c:axPos val="t"/>
        <c:numFmt formatCode="General" sourceLinked="1"/>
        <c:majorTickMark val="out"/>
        <c:minorTickMark val="none"/>
        <c:tickLblPos val="nextTo"/>
        <c:crossAx val="-6450429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P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77012D-9C84-4CF7-AA03-B9BAB9BA8C1D}" type="datetimeFigureOut">
              <a:rPr lang="en-US" smtClean="0"/>
              <a:t>9/15/2021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47D9C9-C0A3-4F7B-93A9-66C8D12B0559}" type="slidenum">
              <a:rPr lang="en-US" smtClean="0"/>
              <a:t>‹#›</a:t>
            </a:fld>
            <a:endParaRPr lang="en-US" dirty="0"/>
          </a:p>
        </p:txBody>
      </p:sp>
    </p:spTree>
    <p:extLst>
      <p:ext uri="{BB962C8B-B14F-4D97-AF65-F5344CB8AC3E}">
        <p14:creationId xmlns:p14="http://schemas.microsoft.com/office/powerpoint/2010/main" val="3718225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2</a:t>
            </a:fld>
            <a:endParaRPr lang="en-US" dirty="0"/>
          </a:p>
        </p:txBody>
      </p:sp>
    </p:spTree>
    <p:extLst>
      <p:ext uri="{BB962C8B-B14F-4D97-AF65-F5344CB8AC3E}">
        <p14:creationId xmlns:p14="http://schemas.microsoft.com/office/powerpoint/2010/main" val="11143885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ES" dirty="0"/>
              <a:t>En 2016, una pluralidad de votantes con discapacidad (49%) votó por Clinton (46% votó por Trump). Cuarenta y ocho (48) por ciento de los votantes con discapacidades / familiares / amigos votaron por Trump en 2016, mientras que el 47% votó por Clinton.</a:t>
            </a:r>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4</a:t>
            </a:fld>
            <a:endParaRPr lang="en-US" dirty="0"/>
          </a:p>
        </p:txBody>
      </p:sp>
    </p:spTree>
    <p:extLst>
      <p:ext uri="{BB962C8B-B14F-4D97-AF65-F5344CB8AC3E}">
        <p14:creationId xmlns:p14="http://schemas.microsoft.com/office/powerpoint/2010/main" val="4186364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s-ES" dirty="0"/>
              <a:t>En 2016, la mayoría de los votantes con discapacidades (54%) votaron por el candidato Demócrata, al igual que la mitad (50%) de los votantes con discapacidades / familiares / amigos.</a:t>
            </a:r>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5</a:t>
            </a:fld>
            <a:endParaRPr lang="en-US" dirty="0"/>
          </a:p>
        </p:txBody>
      </p:sp>
    </p:spTree>
    <p:extLst>
      <p:ext uri="{BB962C8B-B14F-4D97-AF65-F5344CB8AC3E}">
        <p14:creationId xmlns:p14="http://schemas.microsoft.com/office/powerpoint/2010/main" val="4110137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7</a:t>
            </a:fld>
            <a:endParaRPr lang="en-US" dirty="0"/>
          </a:p>
        </p:txBody>
      </p:sp>
    </p:spTree>
    <p:extLst>
      <p:ext uri="{BB962C8B-B14F-4D97-AF65-F5344CB8AC3E}">
        <p14:creationId xmlns:p14="http://schemas.microsoft.com/office/powerpoint/2010/main" val="109699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8</a:t>
            </a:fld>
            <a:endParaRPr lang="en-US" dirty="0"/>
          </a:p>
        </p:txBody>
      </p:sp>
    </p:spTree>
    <p:extLst>
      <p:ext uri="{BB962C8B-B14F-4D97-AF65-F5344CB8AC3E}">
        <p14:creationId xmlns:p14="http://schemas.microsoft.com/office/powerpoint/2010/main" val="5456035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11</a:t>
            </a:fld>
            <a:endParaRPr lang="en-US" dirty="0"/>
          </a:p>
        </p:txBody>
      </p:sp>
    </p:spTree>
    <p:extLst>
      <p:ext uri="{BB962C8B-B14F-4D97-AF65-F5344CB8AC3E}">
        <p14:creationId xmlns:p14="http://schemas.microsoft.com/office/powerpoint/2010/main" val="39320258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17</a:t>
            </a:fld>
            <a:endParaRPr lang="en-US" dirty="0"/>
          </a:p>
        </p:txBody>
      </p:sp>
    </p:spTree>
    <p:extLst>
      <p:ext uri="{BB962C8B-B14F-4D97-AF65-F5344CB8AC3E}">
        <p14:creationId xmlns:p14="http://schemas.microsoft.com/office/powerpoint/2010/main" val="733399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47D9C9-C0A3-4F7B-93A9-66C8D12B0559}" type="slidenum">
              <a:rPr lang="en-US" smtClean="0"/>
              <a:t>18</a:t>
            </a:fld>
            <a:endParaRPr lang="en-US" dirty="0"/>
          </a:p>
        </p:txBody>
      </p:sp>
    </p:spTree>
    <p:extLst>
      <p:ext uri="{BB962C8B-B14F-4D97-AF65-F5344CB8AC3E}">
        <p14:creationId xmlns:p14="http://schemas.microsoft.com/office/powerpoint/2010/main" val="14272573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hyperlink" Target="http://www.lakeresearch.com/" TargetMode="Externa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ABC30-7805-40EC-8027-00B7D4A30F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CA325D-7479-46DB-8983-530DF0DA13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7" descr="big-puzzle3">
            <a:extLst>
              <a:ext uri="{FF2B5EF4-FFF2-40B4-BE49-F238E27FC236}">
                <a16:creationId xmlns:a16="http://schemas.microsoft.com/office/drawing/2014/main" id="{150DAAED-C8CE-4332-B1E1-746FD3D2E57C}"/>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 r="3175" b="26528"/>
          <a:stretch/>
        </p:blipFill>
        <p:spPr bwMode="auto">
          <a:xfrm>
            <a:off x="1" y="1"/>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065F9C71-5D47-4335-B24B-7B69E8706A1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37832" y="5833726"/>
            <a:ext cx="2114868" cy="901402"/>
          </a:xfrm>
          <a:prstGeom prst="rect">
            <a:avLst/>
          </a:prstGeom>
          <a:noFill/>
          <a:ln>
            <a:noFill/>
          </a:ln>
        </p:spPr>
      </p:pic>
      <p:sp>
        <p:nvSpPr>
          <p:cNvPr id="9" name="Rectangle 2">
            <a:extLst>
              <a:ext uri="{FF2B5EF4-FFF2-40B4-BE49-F238E27FC236}">
                <a16:creationId xmlns:a16="http://schemas.microsoft.com/office/drawing/2014/main" id="{3D1E5D82-42DA-4973-8089-1DB8E57836B9}"/>
              </a:ext>
            </a:extLst>
          </p:cNvPr>
          <p:cNvSpPr txBox="1">
            <a:spLocks noChangeArrowheads="1"/>
          </p:cNvSpPr>
          <p:nvPr userDrawn="1"/>
        </p:nvSpPr>
        <p:spPr>
          <a:xfrm>
            <a:off x="2637012" y="5833726"/>
            <a:ext cx="4002087" cy="101566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ct val="0"/>
              </a:spcBef>
              <a:buNone/>
            </a:pPr>
            <a:r>
              <a:rPr lang="en-US" altLang="en-US" sz="2000" b="1" dirty="0"/>
              <a:t>Lake Research Partners</a:t>
            </a:r>
          </a:p>
          <a:p>
            <a:pPr marL="0" indent="0">
              <a:spcBef>
                <a:spcPct val="0"/>
              </a:spcBef>
              <a:buNone/>
            </a:pPr>
            <a:r>
              <a:rPr lang="en-US" altLang="en-US" sz="1200" dirty="0"/>
              <a:t>Washington, DC | Berkeley, CA</a:t>
            </a:r>
          </a:p>
          <a:p>
            <a:pPr marL="0" indent="0">
              <a:spcBef>
                <a:spcPct val="0"/>
              </a:spcBef>
              <a:buNone/>
            </a:pPr>
            <a:r>
              <a:rPr lang="en-US" altLang="en-US" sz="1200" dirty="0">
                <a:hlinkClick r:id="rId4"/>
              </a:rPr>
              <a:t>LakeResearch.com</a:t>
            </a:r>
            <a:br>
              <a:rPr lang="en-US" altLang="en-US" sz="1200" dirty="0"/>
            </a:br>
            <a:r>
              <a:rPr lang="en-US" altLang="en-US" sz="1200" dirty="0"/>
              <a:t>202.776.9066</a:t>
            </a:r>
          </a:p>
          <a:p>
            <a:pPr marL="0" indent="0">
              <a:spcBef>
                <a:spcPct val="0"/>
              </a:spcBef>
              <a:buNone/>
            </a:pPr>
            <a:endParaRPr lang="en-US" altLang="en-US" sz="1200" dirty="0"/>
          </a:p>
        </p:txBody>
      </p:sp>
    </p:spTree>
    <p:extLst>
      <p:ext uri="{BB962C8B-B14F-4D97-AF65-F5344CB8AC3E}">
        <p14:creationId xmlns:p14="http://schemas.microsoft.com/office/powerpoint/2010/main" val="257803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A7DF5-BDC5-4151-B50B-6D403DCEB0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E42A74-1300-4EEF-A598-F27A0B98F4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05590BF-3FD0-4EB7-93BB-863F0F8331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42520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CE001-C1C7-42A2-8975-D157AE396DB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53A0C1-8A6E-4615-B12E-C467888220F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7562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AF0F21-A839-4B31-AB1E-83A12371CE1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EA39CF-9680-41CA-AFF9-1BCA9DB6429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827266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130C858F-3DE2-4FA7-9EED-8E15C1AB5A4C}"/>
              </a:ext>
            </a:extLst>
          </p:cNvPr>
          <p:cNvSpPr>
            <a:spLocks noGrp="1"/>
          </p:cNvSpPr>
          <p:nvPr>
            <p:ph type="ctrTitle"/>
          </p:nvPr>
        </p:nvSpPr>
        <p:spPr>
          <a:xfrm>
            <a:off x="335280" y="267359"/>
            <a:ext cx="11521440" cy="1312724"/>
          </a:xfrm>
        </p:spPr>
        <p:txBody>
          <a:bodyPr anchor="ctr">
            <a:normAutofit/>
          </a:bodyPr>
          <a:lstStyle/>
          <a:p>
            <a:pPr algn="l"/>
            <a:r>
              <a:rPr lang="en-US" sz="2800" b="1" dirty="0">
                <a:solidFill>
                  <a:srgbClr val="0070C0"/>
                </a:solidFill>
                <a:latin typeface="+mn-lt"/>
              </a:rPr>
              <a:t>Title</a:t>
            </a:r>
          </a:p>
        </p:txBody>
      </p:sp>
    </p:spTree>
    <p:extLst>
      <p:ext uri="{BB962C8B-B14F-4D97-AF65-F5344CB8AC3E}">
        <p14:creationId xmlns:p14="http://schemas.microsoft.com/office/powerpoint/2010/main" val="258081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 Room for 2nd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ABC30-7805-40EC-8027-00B7D4A30F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3CA325D-7479-46DB-8983-530DF0DA13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7" name="Picture 7" descr="big-puzzle3">
            <a:extLst>
              <a:ext uri="{FF2B5EF4-FFF2-40B4-BE49-F238E27FC236}">
                <a16:creationId xmlns:a16="http://schemas.microsoft.com/office/drawing/2014/main" id="{150DAAED-C8CE-4332-B1E1-746FD3D2E57C}"/>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 r="3175" b="26528"/>
          <a:stretch/>
        </p:blipFill>
        <p:spPr bwMode="auto">
          <a:xfrm>
            <a:off x="1" y="1"/>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065F9C71-5D47-4335-B24B-7B69E8706A1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37832" y="5833726"/>
            <a:ext cx="2114868" cy="901402"/>
          </a:xfrm>
          <a:prstGeom prst="rect">
            <a:avLst/>
          </a:prstGeom>
          <a:noFill/>
          <a:ln>
            <a:noFill/>
          </a:ln>
        </p:spPr>
      </p:pic>
    </p:spTree>
    <p:extLst>
      <p:ext uri="{BB962C8B-B14F-4D97-AF65-F5344CB8AC3E}">
        <p14:creationId xmlns:p14="http://schemas.microsoft.com/office/powerpoint/2010/main" val="3343150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CC716-F1C0-483E-BDC9-831EDD95E49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BB18F5-8382-48C3-9DD8-830440399D9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84953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7" descr="big-puzzle3">
            <a:extLst>
              <a:ext uri="{FF2B5EF4-FFF2-40B4-BE49-F238E27FC236}">
                <a16:creationId xmlns:a16="http://schemas.microsoft.com/office/drawing/2014/main" id="{F852BC21-6E50-4DB6-9BB5-9DC8DC42FDB6}"/>
              </a:ext>
            </a:extLst>
          </p:cNvPr>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l="-1" r="3175" b="26528"/>
          <a:stretch/>
        </p:blipFill>
        <p:spPr bwMode="auto">
          <a:xfrm>
            <a:off x="1" y="1"/>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7635BEB7-75A4-43F6-9988-D3AD69334D6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37832" y="5833726"/>
            <a:ext cx="2114868" cy="901402"/>
          </a:xfrm>
          <a:prstGeom prst="rect">
            <a:avLst/>
          </a:prstGeom>
          <a:noFill/>
          <a:ln>
            <a:noFill/>
          </a:ln>
        </p:spPr>
      </p:pic>
      <p:sp>
        <p:nvSpPr>
          <p:cNvPr id="2" name="Title 1">
            <a:extLst>
              <a:ext uri="{FF2B5EF4-FFF2-40B4-BE49-F238E27FC236}">
                <a16:creationId xmlns:a16="http://schemas.microsoft.com/office/drawing/2014/main" id="{C7B8E602-D528-447D-99B3-9F94FE29C3A9}"/>
              </a:ext>
            </a:extLst>
          </p:cNvPr>
          <p:cNvSpPr>
            <a:spLocks noGrp="1"/>
          </p:cNvSpPr>
          <p:nvPr>
            <p:ph type="title"/>
          </p:nvPr>
        </p:nvSpPr>
        <p:spPr>
          <a:xfrm>
            <a:off x="831850" y="1709738"/>
            <a:ext cx="10515600" cy="2852737"/>
          </a:xfrm>
        </p:spPr>
        <p:txBody>
          <a:bodyPr anchor="b">
            <a:normAutofit/>
          </a:bodyPr>
          <a:lstStyle>
            <a:lvl1pPr>
              <a:defRPr sz="4800" b="1">
                <a:solidFill>
                  <a:srgbClr val="0070C0"/>
                </a:solidFill>
                <a:latin typeface="+mn-lt"/>
              </a:defRPr>
            </a:lvl1pPr>
          </a:lstStyle>
          <a:p>
            <a:r>
              <a:rPr lang="en-US" dirty="0"/>
              <a:t>Click to edit Master title style</a:t>
            </a:r>
          </a:p>
        </p:txBody>
      </p:sp>
      <p:sp>
        <p:nvSpPr>
          <p:cNvPr id="3" name="Text Placeholder 2">
            <a:extLst>
              <a:ext uri="{FF2B5EF4-FFF2-40B4-BE49-F238E27FC236}">
                <a16:creationId xmlns:a16="http://schemas.microsoft.com/office/drawing/2014/main" id="{466E6AD4-FFBA-4CC1-84EB-F0C40CD47807}"/>
              </a:ext>
            </a:extLst>
          </p:cNvPr>
          <p:cNvSpPr>
            <a:spLocks noGrp="1"/>
          </p:cNvSpPr>
          <p:nvPr>
            <p:ph type="body" idx="1"/>
          </p:nvPr>
        </p:nvSpPr>
        <p:spPr>
          <a:xfrm>
            <a:off x="831850" y="4589463"/>
            <a:ext cx="10515600" cy="1500187"/>
          </a:xfrm>
        </p:spPr>
        <p:txBody>
          <a:bodyPr/>
          <a:lstStyle>
            <a:lvl1pPr marL="0" indent="0">
              <a:buNone/>
              <a:defRPr sz="2400" b="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Tree>
    <p:extLst>
      <p:ext uri="{BB962C8B-B14F-4D97-AF65-F5344CB8AC3E}">
        <p14:creationId xmlns:p14="http://schemas.microsoft.com/office/powerpoint/2010/main" val="1657113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B1A96-CD70-4D40-B020-93627D4657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29F4A6-DF3D-4C38-8E31-DC92C360ED5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801E9BC-491F-4E39-83FE-1C70A13D7FE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49922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7916A-5A74-4B8C-9B11-171D95381C8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22B5F10-043C-4975-9992-485A85AA5C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A1ABBC1-61D8-49E3-ACC0-A501930E5C8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35F0741-7B59-4A5F-8314-FFF8585D2C1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CC24CF1-48E8-4DCC-B3BB-6C8922ACAAA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231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94EE0-97BE-4AC0-AF9C-69890987D7C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6697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4869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99112-9FA5-44A4-A05C-3595734501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B5693F6-E79D-4E74-9582-26F1B64B8F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117E46-BA2D-447B-A9D2-046A7D8777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1099518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9908151-455B-4F13-A148-FEAC8DC4292E}"/>
              </a:ext>
            </a:extLst>
          </p:cNvPr>
          <p:cNvSpPr>
            <a:spLocks noGrp="1"/>
          </p:cNvSpPr>
          <p:nvPr>
            <p:ph type="title"/>
          </p:nvPr>
        </p:nvSpPr>
        <p:spPr>
          <a:xfrm>
            <a:off x="335280" y="318575"/>
            <a:ext cx="1152144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21B1F08F-E363-4918-A2E2-D2B90AF956EB}"/>
              </a:ext>
            </a:extLst>
          </p:cNvPr>
          <p:cNvSpPr>
            <a:spLocks noGrp="1"/>
          </p:cNvSpPr>
          <p:nvPr>
            <p:ph type="body" idx="1"/>
          </p:nvPr>
        </p:nvSpPr>
        <p:spPr>
          <a:xfrm>
            <a:off x="335280" y="1779075"/>
            <a:ext cx="1152144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4">
            <a:extLst>
              <a:ext uri="{FF2B5EF4-FFF2-40B4-BE49-F238E27FC236}">
                <a16:creationId xmlns:a16="http://schemas.microsoft.com/office/drawing/2014/main" id="{A95954E5-0778-447A-8CF7-3EF0984AEA15}"/>
              </a:ext>
            </a:extLst>
          </p:cNvPr>
          <p:cNvSpPr txBox="1">
            <a:spLocks noChangeArrowheads="1"/>
          </p:cNvSpPr>
          <p:nvPr userDrawn="1"/>
        </p:nvSpPr>
        <p:spPr bwMode="auto">
          <a:xfrm>
            <a:off x="-7620" y="6446045"/>
            <a:ext cx="685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marL="0" algn="ctr" defTabSz="914400" rtl="0" eaLnBrk="1" latinLnBrk="0" hangingPunct="1">
              <a:defRPr sz="9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6F971045-2E82-4F6F-9182-ECD21162A80D}" type="slidenum">
              <a:rPr lang="en-US" sz="1800" smtClean="0"/>
              <a:pPr>
                <a:defRPr/>
              </a:pPr>
              <a:t>‹#›</a:t>
            </a:fld>
            <a:endParaRPr lang="en-US" sz="1800" dirty="0"/>
          </a:p>
        </p:txBody>
      </p:sp>
      <p:pic>
        <p:nvPicPr>
          <p:cNvPr id="8" name="Picture 5">
            <a:extLst>
              <a:ext uri="{FF2B5EF4-FFF2-40B4-BE49-F238E27FC236}">
                <a16:creationId xmlns:a16="http://schemas.microsoft.com/office/drawing/2014/main" id="{FA860827-9B35-4ED0-94C9-80B7B7E6794E}"/>
              </a:ext>
            </a:extLst>
          </p:cNvPr>
          <p:cNvPicPr>
            <a:picLocks noChangeAspect="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10580747" y="6281738"/>
            <a:ext cx="1352550"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1747065"/>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1" r:id="rId13"/>
  </p:sldLayoutIdLst>
  <p:hf hdr="0" ftr="0" dt="0"/>
  <p:txStyles>
    <p:titleStyle>
      <a:lvl1pPr algn="l" defTabSz="914400" rtl="0" eaLnBrk="1" latinLnBrk="0" hangingPunct="1">
        <a:lnSpc>
          <a:spcPct val="90000"/>
        </a:lnSpc>
        <a:spcBef>
          <a:spcPct val="0"/>
        </a:spcBef>
        <a:buNone/>
        <a:defRPr sz="4400" b="1" kern="1200">
          <a:solidFill>
            <a:srgbClr val="0070C0"/>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image" Target="../media/image5.png"/><Relationship Id="rId1" Type="http://schemas.openxmlformats.org/officeDocument/2006/relationships/slideLayout" Target="../slideLayouts/slideLayout13.xml"/><Relationship Id="rId4" Type="http://schemas.openxmlformats.org/officeDocument/2006/relationships/chart" Target="../charts/chart10.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hart" Target="../charts/chart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0D48E-58DE-4623-84F2-4B64F0F600A7}"/>
              </a:ext>
            </a:extLst>
          </p:cNvPr>
          <p:cNvSpPr>
            <a:spLocks noGrp="1"/>
          </p:cNvSpPr>
          <p:nvPr>
            <p:ph type="ctrTitle"/>
          </p:nvPr>
        </p:nvSpPr>
        <p:spPr>
          <a:xfrm>
            <a:off x="520148" y="2775284"/>
            <a:ext cx="11151704" cy="2563878"/>
          </a:xfrm>
        </p:spPr>
        <p:txBody>
          <a:bodyPr anchor="t">
            <a:noAutofit/>
          </a:bodyPr>
          <a:lstStyle/>
          <a:p>
            <a:br>
              <a:rPr lang="en-US" sz="3200" dirty="0"/>
            </a:br>
            <a:r>
              <a:rPr lang="es-PR" sz="4000" dirty="0">
                <a:solidFill>
                  <a:srgbClr val="005999"/>
                </a:solidFill>
              </a:rPr>
              <a:t>Resultados</a:t>
            </a:r>
            <a:r>
              <a:rPr lang="en-US" sz="4000" dirty="0">
                <a:solidFill>
                  <a:srgbClr val="005999"/>
                </a:solidFill>
              </a:rPr>
              <a:t> del Omnibus Electoral</a:t>
            </a:r>
            <a:br>
              <a:rPr lang="en-US" sz="3200" dirty="0"/>
            </a:br>
            <a:r>
              <a:rPr lang="es-PR" sz="3200" dirty="0">
                <a:solidFill>
                  <a:schemeClr val="tx1"/>
                </a:solidFill>
              </a:rPr>
              <a:t>enero</a:t>
            </a:r>
            <a:r>
              <a:rPr lang="en-US" sz="3200" dirty="0">
                <a:solidFill>
                  <a:schemeClr val="tx1"/>
                </a:solidFill>
              </a:rPr>
              <a:t> de 2021</a:t>
            </a:r>
          </a:p>
        </p:txBody>
      </p:sp>
      <p:pic>
        <p:nvPicPr>
          <p:cNvPr id="4" name="Picture 3" descr="A ballot box">
            <a:extLst>
              <a:ext uri="{FF2B5EF4-FFF2-40B4-BE49-F238E27FC236}">
                <a16:creationId xmlns:a16="http://schemas.microsoft.com/office/drawing/2014/main" id="{88623B8E-2EA9-4966-A3D3-3436F819CBC5}"/>
              </a:ext>
            </a:extLst>
          </p:cNvPr>
          <p:cNvPicPr>
            <a:picLocks noChangeAspect="1"/>
          </p:cNvPicPr>
          <p:nvPr/>
        </p:nvPicPr>
        <p:blipFill>
          <a:blip r:embed="rId2">
            <a:clrChange>
              <a:clrFrom>
                <a:srgbClr val="000000"/>
              </a:clrFrom>
              <a:clrTo>
                <a:srgbClr val="000000">
                  <a:alpha val="0"/>
                </a:srgbClr>
              </a:clrTo>
            </a:clrChange>
          </a:blip>
          <a:stretch>
            <a:fillRect/>
          </a:stretch>
        </p:blipFill>
        <p:spPr>
          <a:xfrm>
            <a:off x="8814352" y="154392"/>
            <a:ext cx="2857500" cy="2857500"/>
          </a:xfrm>
          <a:prstGeom prst="rect">
            <a:avLst/>
          </a:prstGeom>
        </p:spPr>
      </p:pic>
      <p:pic>
        <p:nvPicPr>
          <p:cNvPr id="7" name="image3.png" descr="The Tarrance Group logo">
            <a:extLst>
              <a:ext uri="{FF2B5EF4-FFF2-40B4-BE49-F238E27FC236}">
                <a16:creationId xmlns:a16="http://schemas.microsoft.com/office/drawing/2014/main" id="{33FC1EE2-CED1-4A5C-8335-A423C92F5731}"/>
              </a:ext>
            </a:extLst>
          </p:cNvPr>
          <p:cNvPicPr/>
          <p:nvPr/>
        </p:nvPicPr>
        <p:blipFill>
          <a:blip r:embed="rId3"/>
          <a:srcRect/>
          <a:stretch>
            <a:fillRect/>
          </a:stretch>
        </p:blipFill>
        <p:spPr>
          <a:xfrm>
            <a:off x="8460975" y="6032896"/>
            <a:ext cx="3210877" cy="422724"/>
          </a:xfrm>
          <a:prstGeom prst="rect">
            <a:avLst/>
          </a:prstGeom>
          <a:ln/>
        </p:spPr>
      </p:pic>
      <p:pic>
        <p:nvPicPr>
          <p:cNvPr id="5" name="Picture 4" descr="National Disability Rights Network logo">
            <a:extLst>
              <a:ext uri="{FF2B5EF4-FFF2-40B4-BE49-F238E27FC236}">
                <a16:creationId xmlns:a16="http://schemas.microsoft.com/office/drawing/2014/main" id="{234907B2-F479-E940-923C-28B19001FC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2743" y="437144"/>
            <a:ext cx="4156848" cy="1145998"/>
          </a:xfrm>
          <a:prstGeom prst="rect">
            <a:avLst/>
          </a:prstGeom>
        </p:spPr>
      </p:pic>
    </p:spTree>
    <p:extLst>
      <p:ext uri="{BB962C8B-B14F-4D97-AF65-F5344CB8AC3E}">
        <p14:creationId xmlns:p14="http://schemas.microsoft.com/office/powerpoint/2010/main" val="3664357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EC5D7-0926-466E-AF7B-B2EC6A3B1B44}"/>
              </a:ext>
            </a:extLst>
          </p:cNvPr>
          <p:cNvSpPr>
            <a:spLocks noGrp="1"/>
          </p:cNvSpPr>
          <p:nvPr>
            <p:ph type="ctrTitle"/>
          </p:nvPr>
        </p:nvSpPr>
        <p:spPr>
          <a:xfrm>
            <a:off x="335280" y="66897"/>
            <a:ext cx="11521440" cy="1312724"/>
          </a:xfrm>
        </p:spPr>
        <p:txBody>
          <a:bodyPr>
            <a:noAutofit/>
          </a:bodyPr>
          <a:lstStyle/>
          <a:p>
            <a:r>
              <a:rPr lang="es-ES" sz="2200" dirty="0">
                <a:solidFill>
                  <a:srgbClr val="005999"/>
                </a:solidFill>
              </a:rPr>
              <a:t>En todos los subgrupos demográficos, una sólida mayoría de votantes cree que es muy importante que las campañas congresionales y presidenciales aborden temas que son importantes para las personas con discapacidad. Los votantes afroamericanos son especialmente propensos a decir que es muy importante</a:t>
            </a:r>
            <a:r>
              <a:rPr lang="es-ES" sz="2400" dirty="0">
                <a:solidFill>
                  <a:srgbClr val="005999"/>
                </a:solidFill>
              </a:rPr>
              <a:t>.</a:t>
            </a:r>
            <a:endParaRPr lang="en-US" sz="2400" dirty="0">
              <a:solidFill>
                <a:srgbClr val="005999"/>
              </a:solidFill>
            </a:endParaRPr>
          </a:p>
        </p:txBody>
      </p:sp>
      <p:sp>
        <p:nvSpPr>
          <p:cNvPr id="6" name="Content Placeholder 4" descr="How important is it to you that congressional and presidential campaigns address issues that are important to people with disabilities? &#10;">
            <a:extLst>
              <a:ext uri="{FF2B5EF4-FFF2-40B4-BE49-F238E27FC236}">
                <a16:creationId xmlns:a16="http://schemas.microsoft.com/office/drawing/2014/main" id="{9AFA691F-7371-4E9A-8336-A1EAADE52739}"/>
              </a:ext>
            </a:extLst>
          </p:cNvPr>
          <p:cNvSpPr txBox="1">
            <a:spLocks/>
          </p:cNvSpPr>
          <p:nvPr/>
        </p:nvSpPr>
        <p:spPr>
          <a:xfrm>
            <a:off x="335280" y="1779074"/>
            <a:ext cx="6199335" cy="986682"/>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ES" sz="2000" b="1" dirty="0"/>
              <a:t>¿Qué tan importante es para usted que las campañas congresionales y presidenciales aborden temas que son importantes para las personas con discapacidades?</a:t>
            </a:r>
            <a:endParaRPr lang="en-US" sz="2000" b="1" dirty="0"/>
          </a:p>
        </p:txBody>
      </p:sp>
      <p:graphicFrame>
        <p:nvGraphicFramePr>
          <p:cNvPr id="10" name="Chart 9" descr="bar chart&#10;&#10;86 total important&#10;60 very important&#10;&#10;11 total not important&#10;3 don't know">
            <a:extLst>
              <a:ext uri="{FF2B5EF4-FFF2-40B4-BE49-F238E27FC236}">
                <a16:creationId xmlns:a16="http://schemas.microsoft.com/office/drawing/2014/main" id="{9CF203B0-5C56-468A-AC5D-BD605038F3B6}"/>
              </a:ext>
            </a:extLst>
          </p:cNvPr>
          <p:cNvGraphicFramePr/>
          <p:nvPr>
            <p:extLst>
              <p:ext uri="{D42A27DB-BD31-4B8C-83A1-F6EECF244321}">
                <p14:modId xmlns:p14="http://schemas.microsoft.com/office/powerpoint/2010/main" val="851223336"/>
              </p:ext>
            </p:extLst>
          </p:nvPr>
        </p:nvGraphicFramePr>
        <p:xfrm>
          <a:off x="1001151" y="2765756"/>
          <a:ext cx="5094849" cy="320571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Table 11">
            <a:extLst>
              <a:ext uri="{FF2B5EF4-FFF2-40B4-BE49-F238E27FC236}">
                <a16:creationId xmlns:a16="http://schemas.microsoft.com/office/drawing/2014/main" id="{D3A14B32-2532-41D8-A634-6D12AB08D588}"/>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1658405652"/>
              </p:ext>
            </p:extLst>
          </p:nvPr>
        </p:nvGraphicFramePr>
        <p:xfrm>
          <a:off x="827256" y="6219320"/>
          <a:ext cx="5215382" cy="502920"/>
        </p:xfrm>
        <a:graphic>
          <a:graphicData uri="http://schemas.openxmlformats.org/drawingml/2006/table">
            <a:tbl>
              <a:tblPr firstRow="1" bandRow="1">
                <a:tableStyleId>{5C22544A-7EE6-4342-B048-85BDC9FD1C3A}</a:tableStyleId>
              </a:tblPr>
              <a:tblGrid>
                <a:gridCol w="313371">
                  <a:extLst>
                    <a:ext uri="{9D8B030D-6E8A-4147-A177-3AD203B41FA5}">
                      <a16:colId xmlns:a16="http://schemas.microsoft.com/office/drawing/2014/main" val="20000"/>
                    </a:ext>
                  </a:extLst>
                </a:gridCol>
                <a:gridCol w="2238361">
                  <a:extLst>
                    <a:ext uri="{9D8B030D-6E8A-4147-A177-3AD203B41FA5}">
                      <a16:colId xmlns:a16="http://schemas.microsoft.com/office/drawing/2014/main" val="20001"/>
                    </a:ext>
                  </a:extLst>
                </a:gridCol>
                <a:gridCol w="313371">
                  <a:extLst>
                    <a:ext uri="{9D8B030D-6E8A-4147-A177-3AD203B41FA5}">
                      <a16:colId xmlns:a16="http://schemas.microsoft.com/office/drawing/2014/main" val="20002"/>
                    </a:ext>
                  </a:extLst>
                </a:gridCol>
                <a:gridCol w="2350279">
                  <a:extLst>
                    <a:ext uri="{9D8B030D-6E8A-4147-A177-3AD203B41FA5}">
                      <a16:colId xmlns:a16="http://schemas.microsoft.com/office/drawing/2014/main" val="20003"/>
                    </a:ext>
                  </a:extLst>
                </a:gridCol>
              </a:tblGrid>
              <a:tr h="215210">
                <a:tc>
                  <a:txBody>
                    <a:bodyPr/>
                    <a:lstStyle/>
                    <a:p>
                      <a:endParaRPr lang="en-US" sz="105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alpha val="50000"/>
                      </a:srgbClr>
                    </a:solidFill>
                  </a:tcPr>
                </a:tc>
                <a:tc>
                  <a:txBody>
                    <a:bodyPr/>
                    <a:lstStyle/>
                    <a:p>
                      <a:r>
                        <a:rPr lang="en-US" sz="1050" b="0" dirty="0">
                          <a:solidFill>
                            <a:schemeClr val="tx1"/>
                          </a:solidFill>
                        </a:rPr>
                        <a:t>Algo importante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05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57A77"/>
                    </a:solidFill>
                  </a:tcPr>
                </a:tc>
                <a:tc>
                  <a:txBody>
                    <a:bodyPr/>
                    <a:lstStyle/>
                    <a:p>
                      <a:r>
                        <a:rPr lang="en-US" sz="1050" b="0" dirty="0">
                          <a:solidFill>
                            <a:schemeClr val="tx1"/>
                          </a:solidFill>
                        </a:rPr>
                        <a:t>Un poco importante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15210">
                <a:tc>
                  <a:txBody>
                    <a:bodyPr/>
                    <a:lstStyle/>
                    <a:p>
                      <a:endParaRPr lang="en-US" sz="105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a:txBody>
                    <a:bodyPr/>
                    <a:lstStyle/>
                    <a:p>
                      <a:r>
                        <a:rPr lang="es-PR" sz="1050" b="0" noProof="0" dirty="0">
                          <a:solidFill>
                            <a:schemeClr val="tx1"/>
                          </a:solidFill>
                        </a:rPr>
                        <a:t>Muy importante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endParaRPr lang="en-US" sz="105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r>
                        <a:rPr lang="en-US" sz="1050" b="0" dirty="0">
                          <a:solidFill>
                            <a:schemeClr val="tx1"/>
                          </a:solidFill>
                        </a:rPr>
                        <a:t>Para nada importante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5" name="Table 4">
            <a:extLst>
              <a:ext uri="{FF2B5EF4-FFF2-40B4-BE49-F238E27FC236}">
                <a16:creationId xmlns:a16="http://schemas.microsoft.com/office/drawing/2014/main" id="{F1EA8BD7-6144-45A0-B069-DC8ECBEF8875}"/>
              </a:ext>
            </a:extLst>
          </p:cNvPr>
          <p:cNvGraphicFramePr>
            <a:graphicFrameLocks noGrp="1"/>
          </p:cNvGraphicFramePr>
          <p:nvPr>
            <p:extLst>
              <p:ext uri="{D42A27DB-BD31-4B8C-83A1-F6EECF244321}">
                <p14:modId xmlns:p14="http://schemas.microsoft.com/office/powerpoint/2010/main" val="1006900589"/>
              </p:ext>
            </p:extLst>
          </p:nvPr>
        </p:nvGraphicFramePr>
        <p:xfrm>
          <a:off x="7148117" y="1230672"/>
          <a:ext cx="4901943" cy="4988648"/>
        </p:xfrm>
        <a:graphic>
          <a:graphicData uri="http://schemas.openxmlformats.org/drawingml/2006/table">
            <a:tbl>
              <a:tblPr firstRow="1" firstCol="1" bandRow="1">
                <a:tableStyleId>{5C22544A-7EE6-4342-B048-85BDC9FD1C3A}</a:tableStyleId>
              </a:tblPr>
              <a:tblGrid>
                <a:gridCol w="1900846">
                  <a:extLst>
                    <a:ext uri="{9D8B030D-6E8A-4147-A177-3AD203B41FA5}">
                      <a16:colId xmlns:a16="http://schemas.microsoft.com/office/drawing/2014/main" val="20000"/>
                    </a:ext>
                  </a:extLst>
                </a:gridCol>
                <a:gridCol w="1542069">
                  <a:extLst>
                    <a:ext uri="{9D8B030D-6E8A-4147-A177-3AD203B41FA5}">
                      <a16:colId xmlns:a16="http://schemas.microsoft.com/office/drawing/2014/main" val="20001"/>
                    </a:ext>
                  </a:extLst>
                </a:gridCol>
                <a:gridCol w="1459028">
                  <a:extLst>
                    <a:ext uri="{9D8B030D-6E8A-4147-A177-3AD203B41FA5}">
                      <a16:colId xmlns:a16="http://schemas.microsoft.com/office/drawing/2014/main" val="20002"/>
                    </a:ext>
                  </a:extLst>
                </a:gridCol>
              </a:tblGrid>
              <a:tr h="565925">
                <a:tc>
                  <a:txBody>
                    <a:bodyPr/>
                    <a:lstStyle/>
                    <a:p>
                      <a:pPr algn="ctr"/>
                      <a:endParaRPr lang="en-US" sz="1800" dirty="0">
                        <a:solidFill>
                          <a:schemeClr val="tx1"/>
                        </a:solidFill>
                      </a:endParaRPr>
                    </a:p>
                  </a:txBody>
                  <a:tcPr>
                    <a:solidFill>
                      <a:schemeClr val="bg1"/>
                    </a:solidFill>
                  </a:tcPr>
                </a:tc>
                <a:tc>
                  <a:txBody>
                    <a:bodyPr/>
                    <a:lstStyle/>
                    <a:p>
                      <a:pPr algn="ctr"/>
                      <a:r>
                        <a:rPr lang="es-PR" sz="1600" noProof="0" dirty="0"/>
                        <a:t>Muy Importante</a:t>
                      </a:r>
                    </a:p>
                  </a:txBody>
                  <a:tcPr anchor="ctr">
                    <a:solidFill>
                      <a:srgbClr val="0E3594"/>
                    </a:solidFill>
                  </a:tcPr>
                </a:tc>
                <a:tc>
                  <a:txBody>
                    <a:bodyPr/>
                    <a:lstStyle/>
                    <a:p>
                      <a:pPr algn="ctr"/>
                      <a:r>
                        <a:rPr lang="en-US" sz="1600" dirty="0"/>
                        <a:t>No Importante </a:t>
                      </a:r>
                    </a:p>
                  </a:txBody>
                  <a:tcPr anchor="ctr">
                    <a:solidFill>
                      <a:srgbClr val="C00000"/>
                    </a:solidFill>
                  </a:tcPr>
                </a:tc>
                <a:extLst>
                  <a:ext uri="{0D108BD9-81ED-4DB2-BD59-A6C34878D82A}">
                    <a16:rowId xmlns:a16="http://schemas.microsoft.com/office/drawing/2014/main" val="10000"/>
                  </a:ext>
                </a:extLst>
              </a:tr>
              <a:tr h="259384">
                <a:tc>
                  <a:txBody>
                    <a:bodyPr/>
                    <a:lstStyle/>
                    <a:p>
                      <a:pPr algn="l"/>
                      <a:r>
                        <a:rPr lang="es-PR" sz="1600" noProof="0" dirty="0">
                          <a:solidFill>
                            <a:schemeClr val="tx1"/>
                          </a:solidFill>
                        </a:rPr>
                        <a:t>Hombres</a:t>
                      </a:r>
                    </a:p>
                  </a:txBody>
                  <a:tcPr marT="0" marB="0" anchor="ctr">
                    <a:solidFill>
                      <a:schemeClr val="bg1">
                        <a:lumMod val="50000"/>
                        <a:alpha val="25000"/>
                      </a:schemeClr>
                    </a:solidFill>
                  </a:tcPr>
                </a:tc>
                <a:tc>
                  <a:txBody>
                    <a:bodyPr/>
                    <a:lstStyle/>
                    <a:p>
                      <a:pPr algn="ctr"/>
                      <a:r>
                        <a:rPr lang="en-US" sz="1600" dirty="0"/>
                        <a:t>59</a:t>
                      </a:r>
                    </a:p>
                  </a:txBody>
                  <a:tcPr marT="0" marB="0" anchor="ctr">
                    <a:solidFill>
                      <a:schemeClr val="bg1">
                        <a:lumMod val="50000"/>
                        <a:alpha val="25000"/>
                      </a:schemeClr>
                    </a:solidFill>
                  </a:tcPr>
                </a:tc>
                <a:tc>
                  <a:txBody>
                    <a:bodyPr/>
                    <a:lstStyle/>
                    <a:p>
                      <a:pPr algn="ctr"/>
                      <a:r>
                        <a:rPr lang="en-US" sz="1600" dirty="0"/>
                        <a:t>13</a:t>
                      </a:r>
                    </a:p>
                  </a:txBody>
                  <a:tcPr marT="0" marB="0" anchor="ctr">
                    <a:solidFill>
                      <a:schemeClr val="bg1">
                        <a:lumMod val="50000"/>
                        <a:alpha val="25000"/>
                      </a:schemeClr>
                    </a:solidFill>
                  </a:tcPr>
                </a:tc>
                <a:extLst>
                  <a:ext uri="{0D108BD9-81ED-4DB2-BD59-A6C34878D82A}">
                    <a16:rowId xmlns:a16="http://schemas.microsoft.com/office/drawing/2014/main" val="10001"/>
                  </a:ext>
                </a:extLst>
              </a:tr>
              <a:tr h="259384">
                <a:tc>
                  <a:txBody>
                    <a:bodyPr/>
                    <a:lstStyle/>
                    <a:p>
                      <a:pPr algn="l"/>
                      <a:r>
                        <a:rPr lang="es-PR" sz="1600" noProof="0" dirty="0">
                          <a:solidFill>
                            <a:schemeClr val="tx1"/>
                          </a:solidFill>
                        </a:rPr>
                        <a:t>Mujeres</a:t>
                      </a:r>
                    </a:p>
                  </a:txBody>
                  <a:tcPr marT="0" marB="0" anchor="ctr">
                    <a:solidFill>
                      <a:schemeClr val="bg1">
                        <a:lumMod val="50000"/>
                        <a:alpha val="25000"/>
                      </a:schemeClr>
                    </a:solidFill>
                  </a:tcPr>
                </a:tc>
                <a:tc>
                  <a:txBody>
                    <a:bodyPr/>
                    <a:lstStyle/>
                    <a:p>
                      <a:pPr algn="ctr"/>
                      <a:r>
                        <a:rPr lang="en-US" sz="1600" dirty="0"/>
                        <a:t>60</a:t>
                      </a:r>
                    </a:p>
                  </a:txBody>
                  <a:tcPr marT="0" marB="0" anchor="ctr">
                    <a:solidFill>
                      <a:schemeClr val="bg1">
                        <a:lumMod val="50000"/>
                        <a:alpha val="25000"/>
                      </a:schemeClr>
                    </a:solidFill>
                  </a:tcPr>
                </a:tc>
                <a:tc>
                  <a:txBody>
                    <a:bodyPr/>
                    <a:lstStyle/>
                    <a:p>
                      <a:pPr algn="ctr"/>
                      <a:r>
                        <a:rPr lang="en-US" sz="1600" dirty="0"/>
                        <a:t>10</a:t>
                      </a:r>
                    </a:p>
                  </a:txBody>
                  <a:tcPr marT="0" marB="0" anchor="ctr">
                    <a:solidFill>
                      <a:schemeClr val="bg1">
                        <a:lumMod val="50000"/>
                        <a:alpha val="25000"/>
                      </a:schemeClr>
                    </a:solidFill>
                  </a:tcPr>
                </a:tc>
                <a:extLst>
                  <a:ext uri="{0D108BD9-81ED-4DB2-BD59-A6C34878D82A}">
                    <a16:rowId xmlns:a16="http://schemas.microsoft.com/office/drawing/2014/main" val="10002"/>
                  </a:ext>
                </a:extLst>
              </a:tr>
              <a:tr h="259384">
                <a:tc>
                  <a:txBody>
                    <a:bodyPr/>
                    <a:lstStyle/>
                    <a:p>
                      <a:pPr algn="l"/>
                      <a:r>
                        <a:rPr lang="es-PR" sz="1600" noProof="0" dirty="0">
                          <a:solidFill>
                            <a:schemeClr val="tx1"/>
                          </a:solidFill>
                        </a:rPr>
                        <a:t>Menores de 50</a:t>
                      </a:r>
                    </a:p>
                  </a:txBody>
                  <a:tcPr marT="0" marB="0" anchor="ctr">
                    <a:solidFill>
                      <a:schemeClr val="bg1">
                        <a:lumMod val="50000"/>
                        <a:alpha val="50000"/>
                      </a:schemeClr>
                    </a:solidFill>
                  </a:tcPr>
                </a:tc>
                <a:tc>
                  <a:txBody>
                    <a:bodyPr/>
                    <a:lstStyle/>
                    <a:p>
                      <a:pPr algn="ctr"/>
                      <a:r>
                        <a:rPr lang="en-US" sz="1600" dirty="0"/>
                        <a:t>57</a:t>
                      </a:r>
                    </a:p>
                  </a:txBody>
                  <a:tcPr marT="0" marB="0" anchor="ctr">
                    <a:solidFill>
                      <a:schemeClr val="bg1">
                        <a:lumMod val="50000"/>
                        <a:alpha val="50000"/>
                      </a:schemeClr>
                    </a:solidFill>
                  </a:tcPr>
                </a:tc>
                <a:tc>
                  <a:txBody>
                    <a:bodyPr/>
                    <a:lstStyle/>
                    <a:p>
                      <a:pPr algn="ctr"/>
                      <a:r>
                        <a:rPr lang="en-US" sz="1600" dirty="0"/>
                        <a:t>11</a:t>
                      </a:r>
                    </a:p>
                  </a:txBody>
                  <a:tcPr marT="0" marB="0" anchor="ctr">
                    <a:solidFill>
                      <a:schemeClr val="bg1">
                        <a:lumMod val="50000"/>
                        <a:alpha val="50000"/>
                      </a:schemeClr>
                    </a:solidFill>
                  </a:tcPr>
                </a:tc>
                <a:extLst>
                  <a:ext uri="{0D108BD9-81ED-4DB2-BD59-A6C34878D82A}">
                    <a16:rowId xmlns:a16="http://schemas.microsoft.com/office/drawing/2014/main" val="10003"/>
                  </a:ext>
                </a:extLst>
              </a:tr>
              <a:tr h="259384">
                <a:tc>
                  <a:txBody>
                    <a:bodyPr/>
                    <a:lstStyle/>
                    <a:p>
                      <a:pPr algn="l"/>
                      <a:r>
                        <a:rPr lang="es-PR" sz="1600" noProof="0" dirty="0">
                          <a:solidFill>
                            <a:schemeClr val="tx1"/>
                          </a:solidFill>
                        </a:rPr>
                        <a:t>Mayores de 50</a:t>
                      </a:r>
                    </a:p>
                  </a:txBody>
                  <a:tcPr marT="0" marB="0" anchor="ctr">
                    <a:solidFill>
                      <a:schemeClr val="bg1">
                        <a:lumMod val="50000"/>
                        <a:alpha val="50000"/>
                      </a:schemeClr>
                    </a:solidFill>
                  </a:tcPr>
                </a:tc>
                <a:tc>
                  <a:txBody>
                    <a:bodyPr/>
                    <a:lstStyle/>
                    <a:p>
                      <a:pPr algn="ctr"/>
                      <a:r>
                        <a:rPr lang="en-US" sz="1600" dirty="0"/>
                        <a:t>62</a:t>
                      </a:r>
                    </a:p>
                  </a:txBody>
                  <a:tcPr marT="0" marB="0" anchor="ctr">
                    <a:solidFill>
                      <a:schemeClr val="bg1">
                        <a:lumMod val="50000"/>
                        <a:alpha val="50000"/>
                      </a:schemeClr>
                    </a:solidFill>
                  </a:tcPr>
                </a:tc>
                <a:tc>
                  <a:txBody>
                    <a:bodyPr/>
                    <a:lstStyle/>
                    <a:p>
                      <a:pPr algn="ctr"/>
                      <a:r>
                        <a:rPr lang="en-US" sz="1600" dirty="0"/>
                        <a:t>11</a:t>
                      </a:r>
                    </a:p>
                  </a:txBody>
                  <a:tcPr marT="0" marB="0" anchor="ctr">
                    <a:solidFill>
                      <a:schemeClr val="bg1">
                        <a:lumMod val="50000"/>
                        <a:alpha val="50000"/>
                      </a:schemeClr>
                    </a:solidFill>
                  </a:tcPr>
                </a:tc>
                <a:extLst>
                  <a:ext uri="{0D108BD9-81ED-4DB2-BD59-A6C34878D82A}">
                    <a16:rowId xmlns:a16="http://schemas.microsoft.com/office/drawing/2014/main" val="10004"/>
                  </a:ext>
                </a:extLst>
              </a:tr>
              <a:tr h="259384">
                <a:tc>
                  <a:txBody>
                    <a:bodyPr/>
                    <a:lstStyle/>
                    <a:p>
                      <a:pPr algn="l"/>
                      <a:r>
                        <a:rPr lang="es-PR" sz="1600" noProof="0" dirty="0">
                          <a:solidFill>
                            <a:schemeClr val="tx1"/>
                          </a:solidFill>
                        </a:rPr>
                        <a:t>Noreste</a:t>
                      </a:r>
                    </a:p>
                  </a:txBody>
                  <a:tcPr marT="0" marB="0" anchor="ctr">
                    <a:solidFill>
                      <a:srgbClr val="DFDFDF"/>
                    </a:solidFill>
                  </a:tcPr>
                </a:tc>
                <a:tc>
                  <a:txBody>
                    <a:bodyPr/>
                    <a:lstStyle/>
                    <a:p>
                      <a:pPr algn="ctr"/>
                      <a:r>
                        <a:rPr lang="en-US" sz="1600" dirty="0"/>
                        <a:t>59</a:t>
                      </a:r>
                    </a:p>
                  </a:txBody>
                  <a:tcPr marT="0" marB="0" anchor="ctr">
                    <a:solidFill>
                      <a:srgbClr val="DFDFDF"/>
                    </a:solidFill>
                  </a:tcPr>
                </a:tc>
                <a:tc>
                  <a:txBody>
                    <a:bodyPr/>
                    <a:lstStyle/>
                    <a:p>
                      <a:pPr algn="ctr"/>
                      <a:r>
                        <a:rPr lang="en-US" sz="1600" dirty="0"/>
                        <a:t>11</a:t>
                      </a:r>
                    </a:p>
                  </a:txBody>
                  <a:tcPr marT="0" marB="0" anchor="ctr">
                    <a:solidFill>
                      <a:srgbClr val="DFDFDF"/>
                    </a:solidFill>
                  </a:tcPr>
                </a:tc>
                <a:extLst>
                  <a:ext uri="{0D108BD9-81ED-4DB2-BD59-A6C34878D82A}">
                    <a16:rowId xmlns:a16="http://schemas.microsoft.com/office/drawing/2014/main" val="2509724112"/>
                  </a:ext>
                </a:extLst>
              </a:tr>
              <a:tr h="259384">
                <a:tc>
                  <a:txBody>
                    <a:bodyPr/>
                    <a:lstStyle/>
                    <a:p>
                      <a:pPr algn="l"/>
                      <a:r>
                        <a:rPr lang="es-PR" sz="1600" noProof="0" dirty="0">
                          <a:solidFill>
                            <a:schemeClr val="tx1"/>
                          </a:solidFill>
                        </a:rPr>
                        <a:t>Medio Oeste</a:t>
                      </a:r>
                    </a:p>
                  </a:txBody>
                  <a:tcPr marT="0" marB="0" anchor="ctr">
                    <a:solidFill>
                      <a:srgbClr val="DFDFDF"/>
                    </a:solidFill>
                  </a:tcPr>
                </a:tc>
                <a:tc>
                  <a:txBody>
                    <a:bodyPr/>
                    <a:lstStyle/>
                    <a:p>
                      <a:pPr algn="ctr"/>
                      <a:r>
                        <a:rPr lang="en-US" sz="1600" dirty="0"/>
                        <a:t>60</a:t>
                      </a:r>
                    </a:p>
                  </a:txBody>
                  <a:tcPr marT="0" marB="0" anchor="ctr">
                    <a:solidFill>
                      <a:srgbClr val="DFDFDF"/>
                    </a:solidFill>
                  </a:tcPr>
                </a:tc>
                <a:tc>
                  <a:txBody>
                    <a:bodyPr/>
                    <a:lstStyle/>
                    <a:p>
                      <a:pPr algn="ctr"/>
                      <a:r>
                        <a:rPr lang="en-US" sz="1600" b="1" dirty="0"/>
                        <a:t>11</a:t>
                      </a:r>
                    </a:p>
                  </a:txBody>
                  <a:tcPr marT="0" marB="0" anchor="ctr">
                    <a:solidFill>
                      <a:srgbClr val="DFDFDF"/>
                    </a:solidFill>
                  </a:tcPr>
                </a:tc>
                <a:extLst>
                  <a:ext uri="{0D108BD9-81ED-4DB2-BD59-A6C34878D82A}">
                    <a16:rowId xmlns:a16="http://schemas.microsoft.com/office/drawing/2014/main" val="2468814616"/>
                  </a:ext>
                </a:extLst>
              </a:tr>
              <a:tr h="259384">
                <a:tc>
                  <a:txBody>
                    <a:bodyPr/>
                    <a:lstStyle/>
                    <a:p>
                      <a:pPr algn="l"/>
                      <a:r>
                        <a:rPr lang="es-PR" sz="1600" noProof="0" dirty="0">
                          <a:solidFill>
                            <a:schemeClr val="tx1"/>
                          </a:solidFill>
                        </a:rPr>
                        <a:t>Sur</a:t>
                      </a:r>
                    </a:p>
                  </a:txBody>
                  <a:tcPr marT="0" marB="0" anchor="ctr">
                    <a:solidFill>
                      <a:srgbClr val="DFDFDF"/>
                    </a:solidFill>
                  </a:tcPr>
                </a:tc>
                <a:tc>
                  <a:txBody>
                    <a:bodyPr/>
                    <a:lstStyle/>
                    <a:p>
                      <a:pPr algn="ctr"/>
                      <a:r>
                        <a:rPr lang="en-US" sz="1600" dirty="0"/>
                        <a:t>61</a:t>
                      </a:r>
                    </a:p>
                  </a:txBody>
                  <a:tcPr marT="0" marB="0" anchor="ctr">
                    <a:solidFill>
                      <a:srgbClr val="DFDFDF"/>
                    </a:solidFill>
                  </a:tcPr>
                </a:tc>
                <a:tc>
                  <a:txBody>
                    <a:bodyPr/>
                    <a:lstStyle/>
                    <a:p>
                      <a:pPr algn="ctr"/>
                      <a:r>
                        <a:rPr lang="en-US" sz="1600" dirty="0"/>
                        <a:t>11</a:t>
                      </a:r>
                    </a:p>
                  </a:txBody>
                  <a:tcPr marT="0" marB="0" anchor="ctr">
                    <a:solidFill>
                      <a:srgbClr val="DFDFDF"/>
                    </a:solidFill>
                  </a:tcPr>
                </a:tc>
                <a:extLst>
                  <a:ext uri="{0D108BD9-81ED-4DB2-BD59-A6C34878D82A}">
                    <a16:rowId xmlns:a16="http://schemas.microsoft.com/office/drawing/2014/main" val="28977811"/>
                  </a:ext>
                </a:extLst>
              </a:tr>
              <a:tr h="259384">
                <a:tc>
                  <a:txBody>
                    <a:bodyPr/>
                    <a:lstStyle/>
                    <a:p>
                      <a:pPr algn="l"/>
                      <a:r>
                        <a:rPr lang="es-PR" sz="1600" noProof="0" dirty="0">
                          <a:solidFill>
                            <a:schemeClr val="tx1"/>
                          </a:solidFill>
                        </a:rPr>
                        <a:t>Oeste</a:t>
                      </a:r>
                    </a:p>
                  </a:txBody>
                  <a:tcPr marT="0" marB="0" anchor="ctr">
                    <a:solidFill>
                      <a:srgbClr val="DFDFDF"/>
                    </a:solidFill>
                  </a:tcPr>
                </a:tc>
                <a:tc>
                  <a:txBody>
                    <a:bodyPr/>
                    <a:lstStyle/>
                    <a:p>
                      <a:pPr algn="ctr"/>
                      <a:r>
                        <a:rPr lang="en-US" sz="1600" dirty="0"/>
                        <a:t>57</a:t>
                      </a:r>
                    </a:p>
                  </a:txBody>
                  <a:tcPr marT="0" marB="0" anchor="ctr">
                    <a:solidFill>
                      <a:srgbClr val="DFDFDF"/>
                    </a:solidFill>
                  </a:tcPr>
                </a:tc>
                <a:tc>
                  <a:txBody>
                    <a:bodyPr/>
                    <a:lstStyle/>
                    <a:p>
                      <a:pPr algn="ctr"/>
                      <a:r>
                        <a:rPr lang="en-US" sz="1600" dirty="0"/>
                        <a:t>12</a:t>
                      </a:r>
                    </a:p>
                  </a:txBody>
                  <a:tcPr marT="0" marB="0" anchor="ctr">
                    <a:solidFill>
                      <a:srgbClr val="DFDFDF"/>
                    </a:solidFill>
                  </a:tcPr>
                </a:tc>
                <a:extLst>
                  <a:ext uri="{0D108BD9-81ED-4DB2-BD59-A6C34878D82A}">
                    <a16:rowId xmlns:a16="http://schemas.microsoft.com/office/drawing/2014/main" val="1221708626"/>
                  </a:ext>
                </a:extLst>
              </a:tr>
              <a:tr h="259384">
                <a:tc>
                  <a:txBody>
                    <a:bodyPr/>
                    <a:lstStyle/>
                    <a:p>
                      <a:pPr algn="l"/>
                      <a:r>
                        <a:rPr lang="es-PR" sz="1600" noProof="0" dirty="0">
                          <a:solidFill>
                            <a:schemeClr val="tx1"/>
                          </a:solidFill>
                        </a:rPr>
                        <a:t>Blanco</a:t>
                      </a:r>
                    </a:p>
                  </a:txBody>
                  <a:tcPr marT="0" marB="0" anchor="ctr">
                    <a:solidFill>
                      <a:srgbClr val="BFBFBF"/>
                    </a:solidFill>
                  </a:tcPr>
                </a:tc>
                <a:tc>
                  <a:txBody>
                    <a:bodyPr/>
                    <a:lstStyle/>
                    <a:p>
                      <a:pPr algn="ctr"/>
                      <a:r>
                        <a:rPr lang="en-US" sz="1600" dirty="0"/>
                        <a:t>59</a:t>
                      </a:r>
                    </a:p>
                  </a:txBody>
                  <a:tcPr marT="0" marB="0" anchor="ctr">
                    <a:solidFill>
                      <a:srgbClr val="BFBFBF"/>
                    </a:solidFill>
                  </a:tcPr>
                </a:tc>
                <a:tc>
                  <a:txBody>
                    <a:bodyPr/>
                    <a:lstStyle/>
                    <a:p>
                      <a:pPr algn="ctr"/>
                      <a:r>
                        <a:rPr lang="en-US" sz="1600" dirty="0"/>
                        <a:t>12</a:t>
                      </a:r>
                    </a:p>
                  </a:txBody>
                  <a:tcPr marT="0" marB="0" anchor="ctr">
                    <a:solidFill>
                      <a:srgbClr val="BFBFBF"/>
                    </a:solidFill>
                  </a:tcPr>
                </a:tc>
                <a:extLst>
                  <a:ext uri="{0D108BD9-81ED-4DB2-BD59-A6C34878D82A}">
                    <a16:rowId xmlns:a16="http://schemas.microsoft.com/office/drawing/2014/main" val="10008"/>
                  </a:ext>
                </a:extLst>
              </a:tr>
              <a:tr h="259384">
                <a:tc>
                  <a:txBody>
                    <a:bodyPr/>
                    <a:lstStyle/>
                    <a:p>
                      <a:pPr algn="l"/>
                      <a:r>
                        <a:rPr lang="es-PR" sz="1600" noProof="0" dirty="0">
                          <a:solidFill>
                            <a:schemeClr val="tx1"/>
                          </a:solidFill>
                        </a:rPr>
                        <a:t>Afroamericano</a:t>
                      </a:r>
                    </a:p>
                  </a:txBody>
                  <a:tcPr marT="0" marB="0" anchor="ctr">
                    <a:solidFill>
                      <a:srgbClr val="BFBFBF"/>
                    </a:solidFill>
                  </a:tcPr>
                </a:tc>
                <a:tc>
                  <a:txBody>
                    <a:bodyPr/>
                    <a:lstStyle/>
                    <a:p>
                      <a:pPr algn="ctr"/>
                      <a:r>
                        <a:rPr lang="en-US" sz="1600" b="1" dirty="0"/>
                        <a:t>77</a:t>
                      </a:r>
                    </a:p>
                  </a:txBody>
                  <a:tcPr marT="0" marB="0" anchor="ctr">
                    <a:solidFill>
                      <a:srgbClr val="BFC7D7"/>
                    </a:solidFill>
                  </a:tcPr>
                </a:tc>
                <a:tc>
                  <a:txBody>
                    <a:bodyPr/>
                    <a:lstStyle/>
                    <a:p>
                      <a:pPr algn="ctr"/>
                      <a:r>
                        <a:rPr lang="en-US" sz="1600" dirty="0"/>
                        <a:t>7</a:t>
                      </a:r>
                    </a:p>
                  </a:txBody>
                  <a:tcPr marT="0" marB="0" anchor="ctr">
                    <a:solidFill>
                      <a:srgbClr val="BFBFBF"/>
                    </a:solidFill>
                  </a:tcPr>
                </a:tc>
                <a:extLst>
                  <a:ext uri="{0D108BD9-81ED-4DB2-BD59-A6C34878D82A}">
                    <a16:rowId xmlns:a16="http://schemas.microsoft.com/office/drawing/2014/main" val="10009"/>
                  </a:ext>
                </a:extLst>
              </a:tr>
              <a:tr h="259384">
                <a:tc>
                  <a:txBody>
                    <a:bodyPr/>
                    <a:lstStyle/>
                    <a:p>
                      <a:pPr algn="l"/>
                      <a:r>
                        <a:rPr lang="es-PR" sz="1600" noProof="0" dirty="0">
                          <a:solidFill>
                            <a:schemeClr val="tx1"/>
                          </a:solidFill>
                        </a:rPr>
                        <a:t>Latino</a:t>
                      </a:r>
                    </a:p>
                  </a:txBody>
                  <a:tcPr marT="0" marB="0" anchor="ctr">
                    <a:solidFill>
                      <a:srgbClr val="BFBFBF"/>
                    </a:solidFill>
                  </a:tcPr>
                </a:tc>
                <a:tc>
                  <a:txBody>
                    <a:bodyPr/>
                    <a:lstStyle/>
                    <a:p>
                      <a:pPr algn="ctr"/>
                      <a:r>
                        <a:rPr lang="en-US" sz="1600" dirty="0"/>
                        <a:t>56</a:t>
                      </a:r>
                    </a:p>
                  </a:txBody>
                  <a:tcPr marT="0" marB="0" anchor="ctr">
                    <a:solidFill>
                      <a:srgbClr val="BFBFBF"/>
                    </a:solidFill>
                  </a:tcPr>
                </a:tc>
                <a:tc>
                  <a:txBody>
                    <a:bodyPr/>
                    <a:lstStyle/>
                    <a:p>
                      <a:pPr algn="ctr"/>
                      <a:r>
                        <a:rPr lang="en-US" sz="1600" dirty="0"/>
                        <a:t>13</a:t>
                      </a:r>
                    </a:p>
                  </a:txBody>
                  <a:tcPr marT="0" marB="0" anchor="ctr">
                    <a:solidFill>
                      <a:srgbClr val="BFBFBF"/>
                    </a:solidFill>
                  </a:tcPr>
                </a:tc>
                <a:extLst>
                  <a:ext uri="{0D108BD9-81ED-4DB2-BD59-A6C34878D82A}">
                    <a16:rowId xmlns:a16="http://schemas.microsoft.com/office/drawing/2014/main" val="10010"/>
                  </a:ext>
                </a:extLst>
              </a:tr>
              <a:tr h="259384">
                <a:tc>
                  <a:txBody>
                    <a:bodyPr/>
                    <a:lstStyle/>
                    <a:p>
                      <a:pPr algn="l"/>
                      <a:r>
                        <a:rPr lang="es-PR" sz="1600" noProof="0" dirty="0">
                          <a:solidFill>
                            <a:schemeClr val="tx1"/>
                          </a:solidFill>
                        </a:rPr>
                        <a:t>API</a:t>
                      </a:r>
                    </a:p>
                  </a:txBody>
                  <a:tcPr marT="0" marB="0" anchor="ctr">
                    <a:solidFill>
                      <a:srgbClr val="BFBFBF"/>
                    </a:solidFill>
                  </a:tcPr>
                </a:tc>
                <a:tc>
                  <a:txBody>
                    <a:bodyPr/>
                    <a:lstStyle/>
                    <a:p>
                      <a:pPr algn="ctr"/>
                      <a:r>
                        <a:rPr lang="en-US" sz="1600" dirty="0"/>
                        <a:t>34</a:t>
                      </a:r>
                    </a:p>
                  </a:txBody>
                  <a:tcPr marT="0" marB="0" anchor="ctr">
                    <a:solidFill>
                      <a:srgbClr val="BFBFBF"/>
                    </a:solidFill>
                  </a:tcPr>
                </a:tc>
                <a:tc>
                  <a:txBody>
                    <a:bodyPr/>
                    <a:lstStyle/>
                    <a:p>
                      <a:pPr algn="ctr"/>
                      <a:r>
                        <a:rPr lang="en-US" sz="1600" dirty="0"/>
                        <a:t>17</a:t>
                      </a:r>
                    </a:p>
                  </a:txBody>
                  <a:tcPr marT="0" marB="0" anchor="ctr">
                    <a:solidFill>
                      <a:srgbClr val="BFBFBF"/>
                    </a:solidFill>
                  </a:tcPr>
                </a:tc>
                <a:extLst>
                  <a:ext uri="{0D108BD9-81ED-4DB2-BD59-A6C34878D82A}">
                    <a16:rowId xmlns:a16="http://schemas.microsoft.com/office/drawing/2014/main" val="2901520768"/>
                  </a:ext>
                </a:extLst>
              </a:tr>
              <a:tr h="259384">
                <a:tc>
                  <a:txBody>
                    <a:bodyPr/>
                    <a:lstStyle/>
                    <a:p>
                      <a:pPr algn="l"/>
                      <a:r>
                        <a:rPr lang="es-PR" sz="1600" noProof="0" dirty="0">
                          <a:solidFill>
                            <a:schemeClr val="tx1"/>
                          </a:solidFill>
                        </a:rPr>
                        <a:t>Demócrata (ID)</a:t>
                      </a:r>
                    </a:p>
                  </a:txBody>
                  <a:tcPr marT="0" marB="0" anchor="ctr">
                    <a:solidFill>
                      <a:srgbClr val="DFDFDF"/>
                    </a:solidFill>
                  </a:tcPr>
                </a:tc>
                <a:tc>
                  <a:txBody>
                    <a:bodyPr/>
                    <a:lstStyle/>
                    <a:p>
                      <a:pPr algn="ctr"/>
                      <a:r>
                        <a:rPr lang="en-US" sz="1600" b="0" dirty="0"/>
                        <a:t>68</a:t>
                      </a:r>
                    </a:p>
                  </a:txBody>
                  <a:tcPr marT="0" marB="0" anchor="ctr">
                    <a:solidFill>
                      <a:srgbClr val="DFDFDF"/>
                    </a:solidFill>
                  </a:tcPr>
                </a:tc>
                <a:tc>
                  <a:txBody>
                    <a:bodyPr/>
                    <a:lstStyle/>
                    <a:p>
                      <a:pPr algn="ctr"/>
                      <a:r>
                        <a:rPr lang="en-US" sz="1600" dirty="0"/>
                        <a:t>8</a:t>
                      </a:r>
                    </a:p>
                  </a:txBody>
                  <a:tcPr marT="0" marB="0" anchor="ctr">
                    <a:solidFill>
                      <a:srgbClr val="DFDFDF"/>
                    </a:solidFill>
                  </a:tcPr>
                </a:tc>
                <a:extLst>
                  <a:ext uri="{0D108BD9-81ED-4DB2-BD59-A6C34878D82A}">
                    <a16:rowId xmlns:a16="http://schemas.microsoft.com/office/drawing/2014/main" val="10011"/>
                  </a:ext>
                </a:extLst>
              </a:tr>
              <a:tr h="259384">
                <a:tc>
                  <a:txBody>
                    <a:bodyPr/>
                    <a:lstStyle/>
                    <a:p>
                      <a:pPr algn="l"/>
                      <a:r>
                        <a:rPr lang="es-PR" sz="1600" noProof="0" dirty="0">
                          <a:solidFill>
                            <a:schemeClr val="tx1"/>
                          </a:solidFill>
                        </a:rPr>
                        <a:t>Independente (ID)</a:t>
                      </a:r>
                    </a:p>
                  </a:txBody>
                  <a:tcPr marT="0" marB="0" anchor="ctr">
                    <a:solidFill>
                      <a:srgbClr val="DFDFDF"/>
                    </a:solidFill>
                  </a:tcPr>
                </a:tc>
                <a:tc>
                  <a:txBody>
                    <a:bodyPr/>
                    <a:lstStyle/>
                    <a:p>
                      <a:pPr algn="ctr"/>
                      <a:r>
                        <a:rPr lang="en-US" sz="1600" dirty="0"/>
                        <a:t>59</a:t>
                      </a:r>
                    </a:p>
                  </a:txBody>
                  <a:tcPr marT="0" marB="0" anchor="ctr">
                    <a:solidFill>
                      <a:srgbClr val="DFDFDF"/>
                    </a:solidFill>
                  </a:tcPr>
                </a:tc>
                <a:tc>
                  <a:txBody>
                    <a:bodyPr/>
                    <a:lstStyle/>
                    <a:p>
                      <a:pPr algn="ctr"/>
                      <a:r>
                        <a:rPr lang="en-US" sz="1600" b="0" dirty="0"/>
                        <a:t>8</a:t>
                      </a:r>
                    </a:p>
                  </a:txBody>
                  <a:tcPr marT="0" marB="0" anchor="ctr">
                    <a:solidFill>
                      <a:srgbClr val="DFDFDF"/>
                    </a:solidFill>
                  </a:tcPr>
                </a:tc>
                <a:extLst>
                  <a:ext uri="{0D108BD9-81ED-4DB2-BD59-A6C34878D82A}">
                    <a16:rowId xmlns:a16="http://schemas.microsoft.com/office/drawing/2014/main" val="799081869"/>
                  </a:ext>
                </a:extLst>
              </a:tr>
              <a:tr h="259384">
                <a:tc>
                  <a:txBody>
                    <a:bodyPr/>
                    <a:lstStyle/>
                    <a:p>
                      <a:pPr algn="l"/>
                      <a:r>
                        <a:rPr lang="es-PR" sz="1600" noProof="0" dirty="0">
                          <a:solidFill>
                            <a:schemeClr val="tx1"/>
                          </a:solidFill>
                        </a:rPr>
                        <a:t>Republicano (ID)</a:t>
                      </a:r>
                    </a:p>
                  </a:txBody>
                  <a:tcPr marT="0" marB="0" anchor="ctr">
                    <a:solidFill>
                      <a:srgbClr val="DFDFDF"/>
                    </a:solidFill>
                  </a:tcPr>
                </a:tc>
                <a:tc>
                  <a:txBody>
                    <a:bodyPr/>
                    <a:lstStyle/>
                    <a:p>
                      <a:pPr algn="ctr"/>
                      <a:r>
                        <a:rPr lang="en-US" sz="1600" dirty="0"/>
                        <a:t>52</a:t>
                      </a:r>
                    </a:p>
                  </a:txBody>
                  <a:tcPr marT="0" marB="0" anchor="ctr">
                    <a:solidFill>
                      <a:srgbClr val="DFDFDF"/>
                    </a:solidFill>
                  </a:tcPr>
                </a:tc>
                <a:tc>
                  <a:txBody>
                    <a:bodyPr/>
                    <a:lstStyle/>
                    <a:p>
                      <a:pPr algn="ctr"/>
                      <a:r>
                        <a:rPr lang="en-US" sz="1600" dirty="0"/>
                        <a:t>17</a:t>
                      </a:r>
                    </a:p>
                  </a:txBody>
                  <a:tcPr marT="0" marB="0" anchor="ctr">
                    <a:solidFill>
                      <a:srgbClr val="DFDFDF"/>
                    </a:solidFill>
                  </a:tcPr>
                </a:tc>
                <a:extLst>
                  <a:ext uri="{0D108BD9-81ED-4DB2-BD59-A6C34878D82A}">
                    <a16:rowId xmlns:a16="http://schemas.microsoft.com/office/drawing/2014/main" val="10012"/>
                  </a:ext>
                </a:extLst>
              </a:tr>
              <a:tr h="259384">
                <a:tc>
                  <a:txBody>
                    <a:bodyPr/>
                    <a:lstStyle/>
                    <a:p>
                      <a:pPr algn="l"/>
                      <a:r>
                        <a:rPr lang="es-PR" sz="1600" noProof="0" dirty="0">
                          <a:solidFill>
                            <a:schemeClr val="tx1"/>
                          </a:solidFill>
                        </a:rPr>
                        <a:t>Trump </a:t>
                      </a:r>
                    </a:p>
                  </a:txBody>
                  <a:tcPr marT="0" marB="0" anchor="ctr">
                    <a:solidFill>
                      <a:srgbClr val="BFBFBF"/>
                    </a:solidFill>
                  </a:tcPr>
                </a:tc>
                <a:tc>
                  <a:txBody>
                    <a:bodyPr/>
                    <a:lstStyle/>
                    <a:p>
                      <a:pPr algn="ctr"/>
                      <a:r>
                        <a:rPr lang="en-US" sz="1600" dirty="0"/>
                        <a:t>51</a:t>
                      </a:r>
                    </a:p>
                  </a:txBody>
                  <a:tcPr marT="0" marB="0" anchor="ctr">
                    <a:solidFill>
                      <a:srgbClr val="BFBFBF"/>
                    </a:solidFill>
                  </a:tcPr>
                </a:tc>
                <a:tc>
                  <a:txBody>
                    <a:bodyPr/>
                    <a:lstStyle/>
                    <a:p>
                      <a:pPr algn="ctr"/>
                      <a:r>
                        <a:rPr lang="en-US" sz="1600" dirty="0"/>
                        <a:t>15</a:t>
                      </a:r>
                    </a:p>
                  </a:txBody>
                  <a:tcPr marT="0" marB="0" anchor="ctr">
                    <a:solidFill>
                      <a:srgbClr val="BFBFBF"/>
                    </a:solidFill>
                  </a:tcPr>
                </a:tc>
                <a:extLst>
                  <a:ext uri="{0D108BD9-81ED-4DB2-BD59-A6C34878D82A}">
                    <a16:rowId xmlns:a16="http://schemas.microsoft.com/office/drawing/2014/main" val="2983189131"/>
                  </a:ext>
                </a:extLst>
              </a:tr>
              <a:tr h="259384">
                <a:tc>
                  <a:txBody>
                    <a:bodyPr/>
                    <a:lstStyle/>
                    <a:p>
                      <a:pPr algn="l"/>
                      <a:r>
                        <a:rPr lang="es-PR" sz="1600" noProof="0" dirty="0">
                          <a:solidFill>
                            <a:schemeClr val="tx1"/>
                          </a:solidFill>
                        </a:rPr>
                        <a:t>Biden </a:t>
                      </a:r>
                    </a:p>
                  </a:txBody>
                  <a:tcPr marT="0" marB="0" anchor="ctr">
                    <a:solidFill>
                      <a:srgbClr val="BFBFBF"/>
                    </a:solidFill>
                  </a:tcPr>
                </a:tc>
                <a:tc>
                  <a:txBody>
                    <a:bodyPr/>
                    <a:lstStyle/>
                    <a:p>
                      <a:pPr algn="ctr"/>
                      <a:r>
                        <a:rPr lang="en-US" sz="1600" dirty="0"/>
                        <a:t>68</a:t>
                      </a:r>
                    </a:p>
                  </a:txBody>
                  <a:tcPr marT="0" marB="0" anchor="ctr">
                    <a:solidFill>
                      <a:srgbClr val="BFBFBF"/>
                    </a:solidFill>
                  </a:tcPr>
                </a:tc>
                <a:tc>
                  <a:txBody>
                    <a:bodyPr/>
                    <a:lstStyle/>
                    <a:p>
                      <a:pPr algn="ctr"/>
                      <a:r>
                        <a:rPr lang="en-US" sz="1600" dirty="0"/>
                        <a:t>7</a:t>
                      </a:r>
                    </a:p>
                  </a:txBody>
                  <a:tcPr marT="0" marB="0" anchor="ctr">
                    <a:solidFill>
                      <a:srgbClr val="BFBFBF"/>
                    </a:solidFill>
                  </a:tcPr>
                </a:tc>
                <a:extLst>
                  <a:ext uri="{0D108BD9-81ED-4DB2-BD59-A6C34878D82A}">
                    <a16:rowId xmlns:a16="http://schemas.microsoft.com/office/drawing/2014/main" val="251477642"/>
                  </a:ext>
                </a:extLst>
              </a:tr>
            </a:tbl>
          </a:graphicData>
        </a:graphic>
      </p:graphicFrame>
      <p:pic>
        <p:nvPicPr>
          <p:cNvPr id="7" name="image3.png">
            <a:extLst>
              <a:ext uri="{FF2B5EF4-FFF2-40B4-BE49-F238E27FC236}">
                <a16:creationId xmlns:a16="http://schemas.microsoft.com/office/drawing/2014/main" id="{26C71FDF-FA26-40CD-8588-117971822187}"/>
              </a:ext>
              <a:ext uri="{C183D7F6-B498-43B3-948B-1728B52AA6E4}">
                <adec:decorative xmlns:adec="http://schemas.microsoft.com/office/drawing/2017/decorative" val="1"/>
              </a:ext>
            </a:extLst>
          </p:cNvPr>
          <p:cNvPicPr/>
          <p:nvPr/>
        </p:nvPicPr>
        <p:blipFill>
          <a:blip r:embed="rId3"/>
          <a:srcRect/>
          <a:stretch>
            <a:fillRect/>
          </a:stretch>
        </p:blipFill>
        <p:spPr>
          <a:xfrm>
            <a:off x="8153400" y="6355080"/>
            <a:ext cx="2207812" cy="367160"/>
          </a:xfrm>
          <a:prstGeom prst="rect">
            <a:avLst/>
          </a:prstGeom>
          <a:ln/>
        </p:spPr>
      </p:pic>
      <p:sp>
        <p:nvSpPr>
          <p:cNvPr id="3" name="TextBox 2">
            <a:extLst>
              <a:ext uri="{FF2B5EF4-FFF2-40B4-BE49-F238E27FC236}">
                <a16:creationId xmlns:a16="http://schemas.microsoft.com/office/drawing/2014/main" id="{87618319-36D4-40D8-A04B-F810445A4248}"/>
              </a:ext>
            </a:extLst>
          </p:cNvPr>
          <p:cNvSpPr txBox="1"/>
          <p:nvPr/>
        </p:nvSpPr>
        <p:spPr>
          <a:xfrm>
            <a:off x="4689113" y="5632916"/>
            <a:ext cx="1152395" cy="338554"/>
          </a:xfrm>
          <a:prstGeom prst="rect">
            <a:avLst/>
          </a:prstGeom>
          <a:solidFill>
            <a:schemeClr val="bg1"/>
          </a:solidFill>
        </p:spPr>
        <p:txBody>
          <a:bodyPr wrap="square" rtlCol="0">
            <a:spAutoFit/>
          </a:bodyPr>
          <a:lstStyle/>
          <a:p>
            <a:r>
              <a:rPr lang="es-PR" sz="1600" b="1" dirty="0"/>
              <a:t>No Sabe</a:t>
            </a:r>
          </a:p>
        </p:txBody>
      </p:sp>
    </p:spTree>
    <p:extLst>
      <p:ext uri="{BB962C8B-B14F-4D97-AF65-F5344CB8AC3E}">
        <p14:creationId xmlns:p14="http://schemas.microsoft.com/office/powerpoint/2010/main" val="25834367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a:xfrm>
            <a:off x="335280" y="267359"/>
            <a:ext cx="11521440" cy="1312724"/>
          </a:xfrm>
        </p:spPr>
        <p:txBody>
          <a:bodyPr>
            <a:noAutofit/>
          </a:bodyPr>
          <a:lstStyle/>
          <a:p>
            <a:r>
              <a:rPr lang="es-ES" sz="2200" dirty="0">
                <a:solidFill>
                  <a:srgbClr val="005999"/>
                </a:solidFill>
              </a:rPr>
              <a:t>Vemos la mayor calificación de importancia para los temas para las personas con discapacidad entre los votantes con discapacidad , especialmente aquellos en los estados en disputa, los hombres con discapacidad , las personas mayores con discapacidad y los votantes de Biden que escucharon algo sobre la discapacidad durante las elecciones.</a:t>
            </a:r>
            <a:endParaRPr lang="en-US" sz="2200" dirty="0">
              <a:solidFill>
                <a:srgbClr val="005999"/>
              </a:solidFill>
            </a:endParaRPr>
          </a:p>
        </p:txBody>
      </p:sp>
      <p:sp>
        <p:nvSpPr>
          <p:cNvPr id="5" name="Content Placeholder 4" descr="How important is it to you that congressional and presidential campaigns address issues that are important to people with disabilities? &#10;">
            <a:extLst>
              <a:ext uri="{FF2B5EF4-FFF2-40B4-BE49-F238E27FC236}">
                <a16:creationId xmlns:a16="http://schemas.microsoft.com/office/drawing/2014/main" id="{6E832251-F4AE-4C10-A153-114DC17457B4}"/>
              </a:ext>
            </a:extLst>
          </p:cNvPr>
          <p:cNvSpPr txBox="1">
            <a:spLocks/>
          </p:cNvSpPr>
          <p:nvPr/>
        </p:nvSpPr>
        <p:spPr>
          <a:xfrm>
            <a:off x="335280" y="1779075"/>
            <a:ext cx="11521440" cy="761240"/>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ES" sz="2000" b="1" dirty="0"/>
              <a:t>¿Qué tan importante es para usted que las campañas del Congreso y presidenciales aborden temas que son importantes para las personas con discapacidades?</a:t>
            </a:r>
            <a:endParaRPr lang="en-US" sz="2000" b="1" dirty="0"/>
          </a:p>
        </p:txBody>
      </p:sp>
      <p:pic>
        <p:nvPicPr>
          <p:cNvPr id="3" name="image3.png">
            <a:extLst>
              <a:ext uri="{FF2B5EF4-FFF2-40B4-BE49-F238E27FC236}">
                <a16:creationId xmlns:a16="http://schemas.microsoft.com/office/drawing/2014/main" id="{1656F615-5B75-4B3C-ACE5-4A738F262BE3}"/>
              </a:ext>
              <a:ext uri="{C183D7F6-B498-43B3-948B-1728B52AA6E4}">
                <adec:decorative xmlns:adec="http://schemas.microsoft.com/office/drawing/2017/decorative" val="1"/>
              </a:ext>
            </a:extLst>
          </p:cNvPr>
          <p:cNvPicPr/>
          <p:nvPr/>
        </p:nvPicPr>
        <p:blipFill>
          <a:blip r:embed="rId3"/>
          <a:srcRect/>
          <a:stretch>
            <a:fillRect/>
          </a:stretch>
        </p:blipFill>
        <p:spPr>
          <a:xfrm>
            <a:off x="8153400" y="6355080"/>
            <a:ext cx="2207812" cy="367160"/>
          </a:xfrm>
          <a:prstGeom prst="rect">
            <a:avLst/>
          </a:prstGeom>
          <a:ln/>
        </p:spPr>
      </p:pic>
      <p:graphicFrame>
        <p:nvGraphicFramePr>
          <p:cNvPr id="9" name="Table 8">
            <a:extLst>
              <a:ext uri="{FF2B5EF4-FFF2-40B4-BE49-F238E27FC236}">
                <a16:creationId xmlns:a16="http://schemas.microsoft.com/office/drawing/2014/main" id="{AD2DF2C1-F3DE-494C-A0AC-9E43CEEAD53D}"/>
              </a:ext>
            </a:extLst>
          </p:cNvPr>
          <p:cNvGraphicFramePr>
            <a:graphicFrameLocks noGrp="1"/>
          </p:cNvGraphicFramePr>
          <p:nvPr>
            <p:extLst>
              <p:ext uri="{D42A27DB-BD31-4B8C-83A1-F6EECF244321}">
                <p14:modId xmlns:p14="http://schemas.microsoft.com/office/powerpoint/2010/main" val="1639176760"/>
              </p:ext>
            </p:extLst>
          </p:nvPr>
        </p:nvGraphicFramePr>
        <p:xfrm>
          <a:off x="214572" y="2759380"/>
          <a:ext cx="11642143" cy="2564983"/>
        </p:xfrm>
        <a:graphic>
          <a:graphicData uri="http://schemas.openxmlformats.org/drawingml/2006/table">
            <a:tbl>
              <a:tblPr firstRow="1">
                <a:tableStyleId>{5C22544A-7EE6-4342-B048-85BDC9FD1C3A}</a:tableStyleId>
              </a:tblPr>
              <a:tblGrid>
                <a:gridCol w="3019780">
                  <a:extLst>
                    <a:ext uri="{9D8B030D-6E8A-4147-A177-3AD203B41FA5}">
                      <a16:colId xmlns:a16="http://schemas.microsoft.com/office/drawing/2014/main" val="285450607"/>
                    </a:ext>
                  </a:extLst>
                </a:gridCol>
                <a:gridCol w="580725">
                  <a:extLst>
                    <a:ext uri="{9D8B030D-6E8A-4147-A177-3AD203B41FA5}">
                      <a16:colId xmlns:a16="http://schemas.microsoft.com/office/drawing/2014/main" val="2215904522"/>
                    </a:ext>
                  </a:extLst>
                </a:gridCol>
                <a:gridCol w="580725">
                  <a:extLst>
                    <a:ext uri="{9D8B030D-6E8A-4147-A177-3AD203B41FA5}">
                      <a16:colId xmlns:a16="http://schemas.microsoft.com/office/drawing/2014/main" val="751506583"/>
                    </a:ext>
                  </a:extLst>
                </a:gridCol>
                <a:gridCol w="580725">
                  <a:extLst>
                    <a:ext uri="{9D8B030D-6E8A-4147-A177-3AD203B41FA5}">
                      <a16:colId xmlns:a16="http://schemas.microsoft.com/office/drawing/2014/main" val="1238057740"/>
                    </a:ext>
                  </a:extLst>
                </a:gridCol>
                <a:gridCol w="705141">
                  <a:extLst>
                    <a:ext uri="{9D8B030D-6E8A-4147-A177-3AD203B41FA5}">
                      <a16:colId xmlns:a16="http://schemas.microsoft.com/office/drawing/2014/main" val="3340660559"/>
                    </a:ext>
                  </a:extLst>
                </a:gridCol>
                <a:gridCol w="580725">
                  <a:extLst>
                    <a:ext uri="{9D8B030D-6E8A-4147-A177-3AD203B41FA5}">
                      <a16:colId xmlns:a16="http://schemas.microsoft.com/office/drawing/2014/main" val="3304641028"/>
                    </a:ext>
                  </a:extLst>
                </a:gridCol>
                <a:gridCol w="580725">
                  <a:extLst>
                    <a:ext uri="{9D8B030D-6E8A-4147-A177-3AD203B41FA5}">
                      <a16:colId xmlns:a16="http://schemas.microsoft.com/office/drawing/2014/main" val="2688014687"/>
                    </a:ext>
                  </a:extLst>
                </a:gridCol>
                <a:gridCol w="647928">
                  <a:extLst>
                    <a:ext uri="{9D8B030D-6E8A-4147-A177-3AD203B41FA5}">
                      <a16:colId xmlns:a16="http://schemas.microsoft.com/office/drawing/2014/main" val="1038927457"/>
                    </a:ext>
                  </a:extLst>
                </a:gridCol>
                <a:gridCol w="513522">
                  <a:extLst>
                    <a:ext uri="{9D8B030D-6E8A-4147-A177-3AD203B41FA5}">
                      <a16:colId xmlns:a16="http://schemas.microsoft.com/office/drawing/2014/main" val="572181034"/>
                    </a:ext>
                  </a:extLst>
                </a:gridCol>
                <a:gridCol w="580725">
                  <a:extLst>
                    <a:ext uri="{9D8B030D-6E8A-4147-A177-3AD203B41FA5}">
                      <a16:colId xmlns:a16="http://schemas.microsoft.com/office/drawing/2014/main" val="2800533926"/>
                    </a:ext>
                  </a:extLst>
                </a:gridCol>
                <a:gridCol w="580725">
                  <a:extLst>
                    <a:ext uri="{9D8B030D-6E8A-4147-A177-3AD203B41FA5}">
                      <a16:colId xmlns:a16="http://schemas.microsoft.com/office/drawing/2014/main" val="366167565"/>
                    </a:ext>
                  </a:extLst>
                </a:gridCol>
                <a:gridCol w="580725">
                  <a:extLst>
                    <a:ext uri="{9D8B030D-6E8A-4147-A177-3AD203B41FA5}">
                      <a16:colId xmlns:a16="http://schemas.microsoft.com/office/drawing/2014/main" val="758140424"/>
                    </a:ext>
                  </a:extLst>
                </a:gridCol>
                <a:gridCol w="580725">
                  <a:extLst>
                    <a:ext uri="{9D8B030D-6E8A-4147-A177-3AD203B41FA5}">
                      <a16:colId xmlns:a16="http://schemas.microsoft.com/office/drawing/2014/main" val="4163904376"/>
                    </a:ext>
                  </a:extLst>
                </a:gridCol>
                <a:gridCol w="580725">
                  <a:extLst>
                    <a:ext uri="{9D8B030D-6E8A-4147-A177-3AD203B41FA5}">
                      <a16:colId xmlns:a16="http://schemas.microsoft.com/office/drawing/2014/main" val="3649290903"/>
                    </a:ext>
                  </a:extLst>
                </a:gridCol>
                <a:gridCol w="474261">
                  <a:extLst>
                    <a:ext uri="{9D8B030D-6E8A-4147-A177-3AD203B41FA5}">
                      <a16:colId xmlns:a16="http://schemas.microsoft.com/office/drawing/2014/main" val="3944146824"/>
                    </a:ext>
                  </a:extLst>
                </a:gridCol>
                <a:gridCol w="474261">
                  <a:extLst>
                    <a:ext uri="{9D8B030D-6E8A-4147-A177-3AD203B41FA5}">
                      <a16:colId xmlns:a16="http://schemas.microsoft.com/office/drawing/2014/main" val="3584834613"/>
                    </a:ext>
                  </a:extLst>
                </a:gridCol>
              </a:tblGrid>
              <a:tr h="239862">
                <a:tc>
                  <a:txBody>
                    <a:bodyPr/>
                    <a:lstStyle/>
                    <a:p>
                      <a:pPr algn="ctr" fontAlgn="b"/>
                      <a:endParaRPr lang="en-US" sz="1600" b="1" i="0" u="none" strike="noStrike" dirty="0">
                        <a:solidFill>
                          <a:schemeClr val="bg1"/>
                        </a:solidFill>
                        <a:effectLst/>
                        <a:latin typeface="+mn-lt"/>
                      </a:endParaRP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schemeClr>
                    </a:solidFill>
                  </a:tcPr>
                </a:tc>
                <a:tc>
                  <a:txBody>
                    <a:bodyPr/>
                    <a:lstStyle/>
                    <a:p>
                      <a:pPr algn="ctr" fontAlgn="b"/>
                      <a:r>
                        <a:rPr lang="es-PR" sz="1400" b="1" i="0" u="none" strike="noStrike" noProof="0" dirty="0">
                          <a:solidFill>
                            <a:schemeClr val="bg1"/>
                          </a:solidFill>
                          <a:effectLst/>
                          <a:latin typeface="+mn-lt"/>
                        </a:rPr>
                        <a:t>Todos</a:t>
                      </a:r>
                    </a:p>
                    <a:p>
                      <a:pPr algn="ctr" fontAlgn="b"/>
                      <a:r>
                        <a:rPr lang="es-PR" sz="1400" b="1" i="0" u="none" strike="noStrike" noProof="0" dirty="0">
                          <a:solidFill>
                            <a:schemeClr val="bg1"/>
                          </a:solidFill>
                          <a:effectLst/>
                          <a:latin typeface="+mn-lt"/>
                        </a:rPr>
                        <a:t>Los</a:t>
                      </a:r>
                    </a:p>
                    <a:p>
                      <a:pPr algn="ctr" fontAlgn="b"/>
                      <a:r>
                        <a:rPr lang="es-PR" sz="1400" b="1" i="0" u="none" strike="noStrike" noProof="0" dirty="0">
                          <a:solidFill>
                            <a:schemeClr val="bg1"/>
                          </a:solidFill>
                          <a:effectLst/>
                          <a:latin typeface="+mn-lt"/>
                        </a:rPr>
                        <a:t>votantes</a:t>
                      </a: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fontAlgn="b"/>
                      <a:r>
                        <a:rPr lang="es-PR" sz="1400" b="1" i="0" u="none" strike="noStrike" noProof="0" dirty="0">
                          <a:solidFill>
                            <a:schemeClr val="bg1"/>
                          </a:solidFill>
                          <a:effectLst/>
                          <a:latin typeface="+mn-lt"/>
                        </a:rPr>
                        <a:t>PWD</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Fam</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Amigo</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PWD/Familiares/Amigos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PWD Hombres</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s-PR" sz="1400" b="1" i="0" u="none" strike="noStrike" noProof="0" dirty="0">
                          <a:solidFill>
                            <a:schemeClr val="bg1"/>
                          </a:solidFill>
                          <a:effectLst/>
                          <a:latin typeface="+mn-lt"/>
                        </a:rPr>
                        <a:t>PWD Mujeres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s-PR" sz="1400" b="1" i="0" u="none" strike="noStrike" noProof="0" dirty="0">
                          <a:solidFill>
                            <a:schemeClr val="tx1"/>
                          </a:solidFill>
                          <a:effectLst/>
                          <a:latin typeface="+mn-lt"/>
                        </a:rPr>
                        <a:t>PWD &lt;50</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s-PR" sz="1400" b="1" i="0" u="none" strike="noStrike" noProof="0" dirty="0">
                          <a:solidFill>
                            <a:schemeClr val="tx1"/>
                          </a:solidFill>
                          <a:effectLst/>
                          <a:latin typeface="+mn-lt"/>
                        </a:rPr>
                        <a:t>PWD 50+</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s-PR" sz="1400" b="1" i="0" u="none" strike="noStrike" noProof="0" dirty="0">
                          <a:solidFill>
                            <a:schemeClr val="bg1"/>
                          </a:solidFill>
                          <a:effectLst/>
                          <a:latin typeface="+mn-lt"/>
                        </a:rPr>
                        <a:t>Escuchó temas Biden</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s-PR" sz="1400" b="1" i="0" u="none" strike="noStrike" noProof="0" dirty="0">
                          <a:solidFill>
                            <a:schemeClr val="bg1"/>
                          </a:solidFill>
                          <a:effectLst/>
                          <a:latin typeface="+mn-lt"/>
                        </a:rPr>
                        <a:t>Escuchó temas Trump</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s-PR" sz="1400" b="1" i="0" u="none" strike="noStrike" noProof="0" dirty="0">
                          <a:solidFill>
                            <a:schemeClr val="bg1"/>
                          </a:solidFill>
                          <a:effectLst/>
                          <a:latin typeface="+mn-lt"/>
                        </a:rPr>
                        <a:t>No escuchó</a:t>
                      </a:r>
                    </a:p>
                    <a:p>
                      <a:pPr algn="ctr" fontAlgn="b"/>
                      <a:r>
                        <a:rPr lang="es-PR" sz="1400" b="1" i="0" u="none" strike="noStrike" noProof="0" dirty="0">
                          <a:solidFill>
                            <a:schemeClr val="bg1"/>
                          </a:solidFill>
                          <a:effectLst/>
                          <a:latin typeface="+mn-lt"/>
                        </a:rPr>
                        <a:t>Biden</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s-PR" sz="1400" b="1" i="0" u="none" strike="noStrike" noProof="0" dirty="0">
                          <a:solidFill>
                            <a:schemeClr val="bg1"/>
                          </a:solidFill>
                          <a:effectLst/>
                          <a:latin typeface="+mn-lt"/>
                        </a:rPr>
                        <a:t>No escuchó</a:t>
                      </a:r>
                    </a:p>
                    <a:p>
                      <a:pPr algn="ctr" fontAlgn="b"/>
                      <a:r>
                        <a:rPr lang="es-PR" sz="1400" b="1" i="0" u="none" strike="noStrike" noProof="0" dirty="0">
                          <a:solidFill>
                            <a:schemeClr val="bg1"/>
                          </a:solidFill>
                          <a:effectLst/>
                          <a:latin typeface="+mn-lt"/>
                        </a:rPr>
                        <a:t>Trump</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s-PR" sz="1400" b="1" i="0" u="none" strike="noStrike" noProof="0" dirty="0">
                          <a:solidFill>
                            <a:schemeClr val="bg1"/>
                          </a:solidFill>
                          <a:effectLst/>
                          <a:latin typeface="+mn-lt"/>
                        </a:rPr>
                        <a:t>PWD </a:t>
                      </a:r>
                    </a:p>
                    <a:p>
                      <a:pPr algn="ctr" fontAlgn="b"/>
                      <a:r>
                        <a:rPr lang="es-PR" sz="1400" b="1" i="0" u="none" strike="noStrike" noProof="0" dirty="0">
                          <a:solidFill>
                            <a:schemeClr val="bg1"/>
                          </a:solidFill>
                          <a:effectLst/>
                          <a:latin typeface="+mn-lt"/>
                        </a:rPr>
                        <a:t>estados</a:t>
                      </a:r>
                    </a:p>
                    <a:p>
                      <a:pPr algn="ctr" fontAlgn="b"/>
                      <a:r>
                        <a:rPr lang="es-PR" sz="1400" b="1" i="0" u="none" strike="noStrike" noProof="0" dirty="0">
                          <a:solidFill>
                            <a:schemeClr val="bg1"/>
                          </a:solidFill>
                          <a:effectLst/>
                          <a:latin typeface="+mn-lt"/>
                        </a:rPr>
                        <a:t>BG</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6055B"/>
                    </a:solidFill>
                  </a:tcPr>
                </a:tc>
                <a:tc>
                  <a:txBody>
                    <a:bodyPr/>
                    <a:lstStyle/>
                    <a:p>
                      <a:pPr algn="ctr" fontAlgn="b"/>
                      <a:r>
                        <a:rPr lang="es-PR" sz="1400" b="1" i="0" u="none" strike="noStrike" noProof="0" dirty="0">
                          <a:solidFill>
                            <a:schemeClr val="bg1"/>
                          </a:solidFill>
                          <a:effectLst/>
                          <a:latin typeface="+mn-lt"/>
                        </a:rPr>
                        <a:t>P/F/F estados</a:t>
                      </a:r>
                    </a:p>
                    <a:p>
                      <a:pPr algn="ctr" fontAlgn="b"/>
                      <a:r>
                        <a:rPr lang="es-PR" sz="1400" b="1" i="0" u="none" strike="noStrike" noProof="0" dirty="0">
                          <a:solidFill>
                            <a:schemeClr val="bg1"/>
                          </a:solidFill>
                          <a:effectLst/>
                          <a:latin typeface="+mn-lt"/>
                        </a:rPr>
                        <a:t>BG </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6055B"/>
                    </a:solidFill>
                  </a:tcPr>
                </a:tc>
                <a:extLst>
                  <a:ext uri="{0D108BD9-81ED-4DB2-BD59-A6C34878D82A}">
                    <a16:rowId xmlns:a16="http://schemas.microsoft.com/office/drawing/2014/main" val="1735180297"/>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PR" sz="1600" b="1" i="0" u="none" strike="noStrike" noProof="0" dirty="0">
                          <a:solidFill>
                            <a:srgbClr val="000000"/>
                          </a:solidFill>
                          <a:effectLst/>
                          <a:latin typeface="+mn-lt"/>
                        </a:rPr>
                        <a:t>Muy</a:t>
                      </a:r>
                      <a:r>
                        <a:rPr lang="en-US" sz="1600" b="1" i="0" u="none" strike="noStrike" dirty="0">
                          <a:solidFill>
                            <a:srgbClr val="000000"/>
                          </a:solidFill>
                          <a:effectLst/>
                          <a:latin typeface="+mn-lt"/>
                        </a:rPr>
                        <a:t> importante</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60</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1" i="0" u="none" strike="noStrike" dirty="0">
                          <a:solidFill>
                            <a:srgbClr val="000000"/>
                          </a:solidFill>
                          <a:effectLst/>
                          <a:latin typeface="+mn-lt"/>
                        </a:rPr>
                        <a:t>81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1800" b="0" i="0" u="none" strike="noStrike" dirty="0">
                          <a:solidFill>
                            <a:srgbClr val="000000"/>
                          </a:solidFill>
                          <a:effectLst/>
                          <a:latin typeface="+mn-lt"/>
                        </a:rPr>
                        <a:t>66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60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69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84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78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76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1" i="0" u="none" strike="noStrike" dirty="0">
                          <a:solidFill>
                            <a:srgbClr val="000000"/>
                          </a:solidFill>
                          <a:effectLst/>
                          <a:latin typeface="+mn-lt"/>
                        </a:rPr>
                        <a:t>86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050">
                        <a:alpha val="50000"/>
                      </a:srgbClr>
                    </a:solidFill>
                  </a:tcPr>
                </a:tc>
                <a:tc>
                  <a:txBody>
                    <a:bodyPr/>
                    <a:lstStyle/>
                    <a:p>
                      <a:pPr algn="ctr" fontAlgn="ctr"/>
                      <a:r>
                        <a:rPr lang="en-US" sz="1800" b="1" i="0" u="none" strike="noStrike" dirty="0">
                          <a:solidFill>
                            <a:srgbClr val="000000"/>
                          </a:solidFill>
                          <a:effectLst/>
                          <a:latin typeface="+mn-lt"/>
                        </a:rPr>
                        <a:t>82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alpha val="50000"/>
                      </a:srgbClr>
                    </a:solidFill>
                  </a:tcPr>
                </a:tc>
                <a:tc>
                  <a:txBody>
                    <a:bodyPr/>
                    <a:lstStyle/>
                    <a:p>
                      <a:pPr algn="ctr" fontAlgn="ctr"/>
                      <a:r>
                        <a:rPr lang="en-US" sz="1800" b="0" i="0" u="none" strike="noStrike" dirty="0">
                          <a:solidFill>
                            <a:srgbClr val="000000"/>
                          </a:solidFill>
                          <a:effectLst/>
                          <a:latin typeface="+mn-lt"/>
                        </a:rPr>
                        <a:t>62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62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48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1" i="0" u="none" strike="noStrike" dirty="0">
                          <a:solidFill>
                            <a:srgbClr val="000000"/>
                          </a:solidFill>
                          <a:effectLst/>
                          <a:latin typeface="+mn-lt"/>
                        </a:rPr>
                        <a:t>79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alpha val="50000"/>
                      </a:schemeClr>
                    </a:solidFill>
                  </a:tcPr>
                </a:tc>
                <a:tc>
                  <a:txBody>
                    <a:bodyPr/>
                    <a:lstStyle/>
                    <a:p>
                      <a:pPr algn="ctr" fontAlgn="ctr"/>
                      <a:r>
                        <a:rPr lang="en-US" sz="1800" b="0" i="0" u="none" strike="noStrike" dirty="0">
                          <a:solidFill>
                            <a:srgbClr val="000000"/>
                          </a:solidFill>
                          <a:effectLst/>
                          <a:latin typeface="+mn-lt"/>
                        </a:rPr>
                        <a:t>62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extLst>
                  <a:ext uri="{0D108BD9-81ED-4DB2-BD59-A6C34878D82A}">
                    <a16:rowId xmlns:a16="http://schemas.microsoft.com/office/drawing/2014/main" val="4263235427"/>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mn-lt"/>
                        </a:rPr>
                        <a:t>Algo importante</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26</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3413076944"/>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mn-lt"/>
                        </a:rPr>
                        <a:t>Un poco importante</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1800" b="0" i="0" u="none" strike="noStrike" dirty="0">
                          <a:solidFill>
                            <a:srgbClr val="000000"/>
                          </a:solidFill>
                          <a:effectLst/>
                          <a:latin typeface="+mn-lt"/>
                        </a:rPr>
                        <a:t>8</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767863769"/>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mn-lt"/>
                        </a:rPr>
                        <a:t>Para nada importante</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4</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 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1131677553"/>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mn-lt"/>
                        </a:rPr>
                        <a:t>Importante</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1800" b="0" i="0" u="none" strike="noStrike" dirty="0">
                          <a:solidFill>
                            <a:srgbClr val="000000"/>
                          </a:solidFill>
                          <a:effectLst/>
                          <a:latin typeface="+mn-lt"/>
                        </a:rPr>
                        <a:t>86</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1" i="0" u="none" strike="noStrike" dirty="0">
                          <a:solidFill>
                            <a:srgbClr val="000000"/>
                          </a:solidFill>
                          <a:effectLst/>
                          <a:latin typeface="+mn-lt"/>
                        </a:rPr>
                        <a:t>94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1800" b="0" i="0" u="none" strike="noStrike" dirty="0">
                          <a:solidFill>
                            <a:srgbClr val="000000"/>
                          </a:solidFill>
                          <a:effectLst/>
                          <a:latin typeface="+mn-lt"/>
                        </a:rPr>
                        <a:t>90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91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1862376946"/>
                  </a:ext>
                </a:extLst>
              </a:tr>
              <a:tr h="273957">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000000"/>
                          </a:solidFill>
                          <a:effectLst/>
                          <a:latin typeface="+mn-lt"/>
                        </a:rPr>
                        <a:t>No importante</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11</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4</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4</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762630162"/>
                  </a:ext>
                </a:extLst>
              </a:tr>
            </a:tbl>
          </a:graphicData>
        </a:graphic>
      </p:graphicFrame>
      <p:sp>
        <p:nvSpPr>
          <p:cNvPr id="11" name="Rectangle: Rounded Corners 10">
            <a:extLst>
              <a:ext uri="{FF2B5EF4-FFF2-40B4-BE49-F238E27FC236}">
                <a16:creationId xmlns:a16="http://schemas.microsoft.com/office/drawing/2014/main" id="{FE3477FF-4555-46A1-BB89-6D4CD325A2C8}"/>
              </a:ext>
              <a:ext uri="{C183D7F6-B498-43B3-948B-1728B52AA6E4}">
                <adec:decorative xmlns:adec="http://schemas.microsoft.com/office/drawing/2017/decorative" val="1"/>
              </a:ext>
            </a:extLst>
          </p:cNvPr>
          <p:cNvSpPr/>
          <p:nvPr/>
        </p:nvSpPr>
        <p:spPr>
          <a:xfrm>
            <a:off x="8062170" y="3656383"/>
            <a:ext cx="455248" cy="255977"/>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Rounded Corners 9">
            <a:extLst>
              <a:ext uri="{FF2B5EF4-FFF2-40B4-BE49-F238E27FC236}">
                <a16:creationId xmlns:a16="http://schemas.microsoft.com/office/drawing/2014/main" id="{CEF2E03C-10BA-46A5-9D5F-85397E1AAD20}"/>
              </a:ext>
              <a:ext uri="{C183D7F6-B498-43B3-948B-1728B52AA6E4}">
                <adec:decorative xmlns:adec="http://schemas.microsoft.com/office/drawing/2017/decorative" val="1"/>
              </a:ext>
            </a:extLst>
          </p:cNvPr>
          <p:cNvSpPr/>
          <p:nvPr/>
        </p:nvSpPr>
        <p:spPr>
          <a:xfrm>
            <a:off x="10940702" y="3656383"/>
            <a:ext cx="455248" cy="255977"/>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Rounded Corners 15">
            <a:extLst>
              <a:ext uri="{FF2B5EF4-FFF2-40B4-BE49-F238E27FC236}">
                <a16:creationId xmlns:a16="http://schemas.microsoft.com/office/drawing/2014/main" id="{17423F4B-8384-4E77-9975-7240F1936A19}"/>
              </a:ext>
              <a:ext uri="{C183D7F6-B498-43B3-948B-1728B52AA6E4}">
                <adec:decorative xmlns:adec="http://schemas.microsoft.com/office/drawing/2017/decorative" val="1"/>
              </a:ext>
            </a:extLst>
          </p:cNvPr>
          <p:cNvSpPr/>
          <p:nvPr/>
        </p:nvSpPr>
        <p:spPr>
          <a:xfrm>
            <a:off x="3812318" y="3656384"/>
            <a:ext cx="579968" cy="255977"/>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Rounded Corners 17">
            <a:extLst>
              <a:ext uri="{FF2B5EF4-FFF2-40B4-BE49-F238E27FC236}">
                <a16:creationId xmlns:a16="http://schemas.microsoft.com/office/drawing/2014/main" id="{3224CE4F-59B7-4547-BD69-1E6D4541A0D7}"/>
              </a:ext>
              <a:ext uri="{C183D7F6-B498-43B3-948B-1728B52AA6E4}">
                <adec:decorative xmlns:adec="http://schemas.microsoft.com/office/drawing/2017/decorative" val="1"/>
              </a:ext>
            </a:extLst>
          </p:cNvPr>
          <p:cNvSpPr/>
          <p:nvPr/>
        </p:nvSpPr>
        <p:spPr>
          <a:xfrm>
            <a:off x="8677338" y="3656383"/>
            <a:ext cx="455248" cy="255977"/>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90585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p:txBody>
          <a:bodyPr>
            <a:noAutofit/>
          </a:bodyPr>
          <a:lstStyle/>
          <a:p>
            <a:r>
              <a:rPr lang="es-ES" sz="1800" dirty="0">
                <a:solidFill>
                  <a:srgbClr val="005999"/>
                </a:solidFill>
              </a:rPr>
              <a:t>Al menos 9 de cada 10 votantes están de acuerdo en que nuestras comunidades están en su mejor momento cuando todas las personas, incluidas las personas con, discapacidad tienen oportunidades, y que las personas con discapacidades deben estar en las mesas de toma de decisiones como todos los demás. Los votantes también están muy de acuerdo con las declaraciones que piden que los asuntos de discapacidad se incluyan en las políticas nacionales y que los candidatos y sus campañas </a:t>
            </a:r>
            <a:r>
              <a:rPr lang="es-PR" sz="1800" dirty="0">
                <a:solidFill>
                  <a:srgbClr val="005999"/>
                </a:solidFill>
              </a:rPr>
              <a:t>incluyan a este </a:t>
            </a:r>
            <a:r>
              <a:rPr lang="es-ES" sz="1800" dirty="0">
                <a:solidFill>
                  <a:srgbClr val="005999"/>
                </a:solidFill>
              </a:rPr>
              <a:t>electorado en sus esfuerzos y luchen contra los estigmas y los prejuicios.</a:t>
            </a:r>
            <a:endParaRPr lang="en-US" sz="1800" dirty="0">
              <a:solidFill>
                <a:srgbClr val="005999"/>
              </a:solidFill>
            </a:endParaRPr>
          </a:p>
        </p:txBody>
      </p:sp>
      <p:sp>
        <p:nvSpPr>
          <p:cNvPr id="3" name="Content Placeholder 4" descr="Now let me read you some statements and please tell me if you agree or disagree with each statement. [TIER ONE]&#10;">
            <a:extLst>
              <a:ext uri="{FF2B5EF4-FFF2-40B4-BE49-F238E27FC236}">
                <a16:creationId xmlns:a16="http://schemas.microsoft.com/office/drawing/2014/main" id="{25334865-AD31-46F0-82C6-102879EDF7A4}"/>
              </a:ext>
            </a:extLst>
          </p:cNvPr>
          <p:cNvSpPr txBox="1">
            <a:spLocks/>
          </p:cNvSpPr>
          <p:nvPr/>
        </p:nvSpPr>
        <p:spPr>
          <a:xfrm>
            <a:off x="335280" y="1696237"/>
            <a:ext cx="11521440" cy="506355"/>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s-ES" sz="1800" b="1" dirty="0"/>
              <a:t>Ahora permítame leerle algunas declaraciones y por favor dígame si está de acuerdo o en desacuerdo con cada declaración. [NIVEL UNO]</a:t>
            </a:r>
            <a:endParaRPr lang="en-US" sz="1800" b="1" dirty="0"/>
          </a:p>
        </p:txBody>
      </p:sp>
      <p:pic>
        <p:nvPicPr>
          <p:cNvPr id="4" name="image3.png">
            <a:extLst>
              <a:ext uri="{FF2B5EF4-FFF2-40B4-BE49-F238E27FC236}">
                <a16:creationId xmlns:a16="http://schemas.microsoft.com/office/drawing/2014/main" id="{81E4172C-4A8C-483F-B0DE-4D1AA14F7D1F}"/>
              </a:ext>
              <a:ext uri="{C183D7F6-B498-43B3-948B-1728B52AA6E4}">
                <adec:decorative xmlns:adec="http://schemas.microsoft.com/office/drawing/2017/decorative" val="1"/>
              </a:ext>
            </a:extLst>
          </p:cNvPr>
          <p:cNvPicPr/>
          <p:nvPr/>
        </p:nvPicPr>
        <p:blipFill>
          <a:blip r:embed="rId2"/>
          <a:srcRect/>
          <a:stretch>
            <a:fillRect/>
          </a:stretch>
        </p:blipFill>
        <p:spPr>
          <a:xfrm>
            <a:off x="8153400" y="6355080"/>
            <a:ext cx="2207812" cy="367160"/>
          </a:xfrm>
          <a:prstGeom prst="rect">
            <a:avLst/>
          </a:prstGeom>
          <a:ln/>
        </p:spPr>
      </p:pic>
      <p:sp>
        <p:nvSpPr>
          <p:cNvPr id="5" name="TextBox 4">
            <a:extLst>
              <a:ext uri="{FF2B5EF4-FFF2-40B4-BE49-F238E27FC236}">
                <a16:creationId xmlns:a16="http://schemas.microsoft.com/office/drawing/2014/main" id="{8E766FA0-4497-4D3F-ACDE-B4D5C3F5A8F9}"/>
              </a:ext>
            </a:extLst>
          </p:cNvPr>
          <p:cNvSpPr txBox="1"/>
          <p:nvPr/>
        </p:nvSpPr>
        <p:spPr>
          <a:xfrm>
            <a:off x="4695092" y="2118737"/>
            <a:ext cx="1951893" cy="369332"/>
          </a:xfrm>
          <a:prstGeom prst="rect">
            <a:avLst/>
          </a:prstGeom>
          <a:noFill/>
        </p:spPr>
        <p:txBody>
          <a:bodyPr wrap="square" rtlCol="0">
            <a:spAutoFit/>
          </a:bodyPr>
          <a:lstStyle/>
          <a:p>
            <a:r>
              <a:rPr lang="es-PR" b="1" dirty="0"/>
              <a:t>Todos los votantes</a:t>
            </a:r>
          </a:p>
        </p:txBody>
      </p:sp>
      <p:graphicFrame>
        <p:nvGraphicFramePr>
          <p:cNvPr id="7" name="Content Placeholder 8" descr="Bar charts&#10;&#10;Our communities are at their best when all people, including people with disabilities, have the opportunity to get skills, jobs and succeed.&#10;Total agree - 92&#10;Strongly agree - 80&#10;&#10;People with disabilities should be at decision making tables, just like anyone else.&#10;Total agree - 90&#10;Strongly agree - 76&#10;&#10;Disability issues should be included in national policies on health care.&#10;Total agree - 88&#10;Strongly agree - 73&#10;&#10;Candidates and their campaigns should reach out to and include people with disabilities in their efforts&#10;Total agree - 87&#10;Strongly agree - 70&#10;&#10;America’s leaders should fight stigmas and bias that limit opportunities for people with disabilities.&#10;Total agree - 86&#10;Strongly agree - 70">
            <a:extLst>
              <a:ext uri="{FF2B5EF4-FFF2-40B4-BE49-F238E27FC236}">
                <a16:creationId xmlns:a16="http://schemas.microsoft.com/office/drawing/2014/main" id="{DE2984CD-AF66-4D36-9CB8-59C30ED1EC2B}"/>
              </a:ext>
            </a:extLst>
          </p:cNvPr>
          <p:cNvGraphicFramePr>
            <a:graphicFrameLocks/>
          </p:cNvGraphicFramePr>
          <p:nvPr>
            <p:extLst>
              <p:ext uri="{D42A27DB-BD31-4B8C-83A1-F6EECF244321}">
                <p14:modId xmlns:p14="http://schemas.microsoft.com/office/powerpoint/2010/main" val="2330574209"/>
              </p:ext>
            </p:extLst>
          </p:nvPr>
        </p:nvGraphicFramePr>
        <p:xfrm>
          <a:off x="335280" y="2488069"/>
          <a:ext cx="11243130" cy="36271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DBD9F2D0-3030-4C06-855E-E098FA7F0DAB}"/>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2635069186"/>
              </p:ext>
            </p:extLst>
          </p:nvPr>
        </p:nvGraphicFramePr>
        <p:xfrm>
          <a:off x="613590" y="6050508"/>
          <a:ext cx="1968724" cy="731520"/>
        </p:xfrm>
        <a:graphic>
          <a:graphicData uri="http://schemas.openxmlformats.org/drawingml/2006/table">
            <a:tbl>
              <a:tblPr firstRow="1" bandRow="1">
                <a:tableStyleId>{5C22544A-7EE6-4342-B048-85BDC9FD1C3A}</a:tableStyleId>
              </a:tblPr>
              <a:tblGrid>
                <a:gridCol w="274320">
                  <a:extLst>
                    <a:ext uri="{9D8B030D-6E8A-4147-A177-3AD203B41FA5}">
                      <a16:colId xmlns:a16="http://schemas.microsoft.com/office/drawing/2014/main" val="20000"/>
                    </a:ext>
                  </a:extLst>
                </a:gridCol>
                <a:gridCol w="1694404">
                  <a:extLst>
                    <a:ext uri="{9D8B030D-6E8A-4147-A177-3AD203B41FA5}">
                      <a16:colId xmlns:a16="http://schemas.microsoft.com/office/drawing/2014/main" val="20001"/>
                    </a:ext>
                  </a:extLst>
                </a:gridCol>
              </a:tblGrid>
              <a:tr h="177243">
                <a:tc>
                  <a:txBody>
                    <a:bodyPr/>
                    <a:lstStyle/>
                    <a:p>
                      <a:endParaRPr lang="en-US" sz="1200" b="1"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FB7DF"/>
                    </a:solidFill>
                  </a:tcPr>
                </a:tc>
                <a:tc>
                  <a:txBody>
                    <a:bodyPr/>
                    <a:lstStyle/>
                    <a:p>
                      <a:r>
                        <a:rPr lang="es-ES" sz="1200" b="1" dirty="0">
                          <a:solidFill>
                            <a:schemeClr val="tx1"/>
                          </a:solidFill>
                        </a:rPr>
                        <a:t>No tan totalmente de acuerdo</a:t>
                      </a:r>
                      <a:endParaRPr lang="en-US" sz="1200" b="1"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0"/>
                  </a:ext>
                </a:extLst>
              </a:tr>
              <a:tr h="182880">
                <a:tc>
                  <a:txBody>
                    <a:bodyPr/>
                    <a:lstStyle/>
                    <a:p>
                      <a:endParaRPr lang="en-US" sz="1200" b="1"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a:txBody>
                    <a:bodyPr/>
                    <a:lstStyle/>
                    <a:p>
                      <a:r>
                        <a:rPr lang="es-PR" sz="1200" b="1" noProof="0" dirty="0">
                          <a:solidFill>
                            <a:schemeClr val="tx1"/>
                          </a:solidFill>
                        </a:rPr>
                        <a:t>Totalmente de acuerdo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6" name="Circle: Hollow 5">
            <a:extLst>
              <a:ext uri="{FF2B5EF4-FFF2-40B4-BE49-F238E27FC236}">
                <a16:creationId xmlns:a16="http://schemas.microsoft.com/office/drawing/2014/main" id="{E6BB6BEE-F466-42A7-AF44-CA6F88D90481}"/>
              </a:ext>
              <a:ext uri="{C183D7F6-B498-43B3-948B-1728B52AA6E4}">
                <adec:decorative xmlns:adec="http://schemas.microsoft.com/office/drawing/2017/decorative" val="1"/>
              </a:ext>
            </a:extLst>
          </p:cNvPr>
          <p:cNvSpPr/>
          <p:nvPr/>
        </p:nvSpPr>
        <p:spPr>
          <a:xfrm>
            <a:off x="7920668" y="2740090"/>
            <a:ext cx="561715" cy="457193"/>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1825721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p:txBody>
          <a:bodyPr>
            <a:noAutofit/>
          </a:bodyPr>
          <a:lstStyle/>
          <a:p>
            <a:r>
              <a:rPr lang="es-ES" sz="1800" dirty="0">
                <a:solidFill>
                  <a:srgbClr val="005999"/>
                </a:solidFill>
              </a:rPr>
              <a:t>Al menos dos tercios de los votantes también están muy de acuerdo con las declaraciones que centran a las personas con discapacidad y destacan sus contribuciones al lugar de trabajo, subrayan los prejuicios históricos que han enfrentado y hablan sobre cómo votar sobre temas importantes para esta comunidad puede provocar un cambio. Las declaraciones centradas en el individuo en torno a los temas y la motivación para votar caen en un segundo nivel. Es más probable que los votantes estén totalmente de acuerdo en que los asuntos relacionados con la discapacidad y la atención médica influyen en su motivación para votar en lugar de los asuntos de discapacidad por sí solos.</a:t>
            </a:r>
            <a:endParaRPr lang="en-US" sz="2000" dirty="0">
              <a:solidFill>
                <a:srgbClr val="005999"/>
              </a:solidFill>
            </a:endParaRPr>
          </a:p>
        </p:txBody>
      </p:sp>
      <p:sp>
        <p:nvSpPr>
          <p:cNvPr id="3" name="Content Placeholder 4" descr="Now let me read you some statements and please tell me if you agree or disagree with each statement. [TIER TWO]&#10;">
            <a:extLst>
              <a:ext uri="{FF2B5EF4-FFF2-40B4-BE49-F238E27FC236}">
                <a16:creationId xmlns:a16="http://schemas.microsoft.com/office/drawing/2014/main" id="{25334865-AD31-46F0-82C6-102879EDF7A4}"/>
              </a:ext>
            </a:extLst>
          </p:cNvPr>
          <p:cNvSpPr txBox="1">
            <a:spLocks/>
          </p:cNvSpPr>
          <p:nvPr/>
        </p:nvSpPr>
        <p:spPr>
          <a:xfrm>
            <a:off x="335280" y="1764749"/>
            <a:ext cx="11521440" cy="380086"/>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s-ES" sz="1600" b="1" dirty="0"/>
              <a:t>Ahora permítanme leerles algunas declaraciones y por favor díganme si están de acuerdo o en desacuerdo con cada declaración. [NIVEL DOS]</a:t>
            </a:r>
            <a:endParaRPr lang="en-US" sz="1600" b="1" dirty="0"/>
          </a:p>
        </p:txBody>
      </p:sp>
      <p:pic>
        <p:nvPicPr>
          <p:cNvPr id="6" name="image3.png">
            <a:extLst>
              <a:ext uri="{FF2B5EF4-FFF2-40B4-BE49-F238E27FC236}">
                <a16:creationId xmlns:a16="http://schemas.microsoft.com/office/drawing/2014/main" id="{F83C912F-07D2-40C0-ACDA-A5C6827BEE2F}"/>
              </a:ext>
              <a:ext uri="{C183D7F6-B498-43B3-948B-1728B52AA6E4}">
                <adec:decorative xmlns:adec="http://schemas.microsoft.com/office/drawing/2017/decorative" val="1"/>
              </a:ext>
            </a:extLst>
          </p:cNvPr>
          <p:cNvPicPr/>
          <p:nvPr/>
        </p:nvPicPr>
        <p:blipFill>
          <a:blip r:embed="rId2"/>
          <a:srcRect/>
          <a:stretch>
            <a:fillRect/>
          </a:stretch>
        </p:blipFill>
        <p:spPr>
          <a:xfrm>
            <a:off x="8153400" y="6355080"/>
            <a:ext cx="2207812" cy="367160"/>
          </a:xfrm>
          <a:prstGeom prst="rect">
            <a:avLst/>
          </a:prstGeom>
          <a:ln/>
        </p:spPr>
      </p:pic>
      <p:graphicFrame>
        <p:nvGraphicFramePr>
          <p:cNvPr id="7" name="Content Placeholder 8" descr="bar chart&#10;&#10;People with disabilities bring unique talents to the workplace that benefit employers and organizations.&#10;87 total agree&#10;69 strongly agree&#10;&#10;People with disabilities have faced deep inequality, ableism and oppression. They need to be heard.  &#10;85 total agree&#10;68 strongly agree&#10;&#10;Voting on the issues that matter to the disability community can bring about change.&#10;86 total agree&#10;66 strongly agree&#10;&#10;Issues around disability and health care influence how motivated I am to vote.*&#10;66 total agree&#10;43 strongly agree&#10;&#10;Candidates' stances on issues around disability influenced who I voted for in the election.&#10;57 total agree&#10;38 strongly agree&#10;&#10;Issues around disability influence how motivated I am to vote*&#10;59 total agree&#10;35 strongly agree">
            <a:extLst>
              <a:ext uri="{FF2B5EF4-FFF2-40B4-BE49-F238E27FC236}">
                <a16:creationId xmlns:a16="http://schemas.microsoft.com/office/drawing/2014/main" id="{DE2984CD-AF66-4D36-9CB8-59C30ED1EC2B}"/>
              </a:ext>
            </a:extLst>
          </p:cNvPr>
          <p:cNvGraphicFramePr>
            <a:graphicFrameLocks/>
          </p:cNvGraphicFramePr>
          <p:nvPr>
            <p:extLst>
              <p:ext uri="{D42A27DB-BD31-4B8C-83A1-F6EECF244321}">
                <p14:modId xmlns:p14="http://schemas.microsoft.com/office/powerpoint/2010/main" val="1875163634"/>
              </p:ext>
            </p:extLst>
          </p:nvPr>
        </p:nvGraphicFramePr>
        <p:xfrm>
          <a:off x="335280" y="2498823"/>
          <a:ext cx="11243130" cy="375686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DBD9F2D0-3030-4C06-855E-E098FA7F0DAB}"/>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1954716159"/>
              </p:ext>
            </p:extLst>
          </p:nvPr>
        </p:nvGraphicFramePr>
        <p:xfrm>
          <a:off x="613590" y="6072315"/>
          <a:ext cx="1968724" cy="731520"/>
        </p:xfrm>
        <a:graphic>
          <a:graphicData uri="http://schemas.openxmlformats.org/drawingml/2006/table">
            <a:tbl>
              <a:tblPr firstRow="1" bandRow="1">
                <a:tableStyleId>{5C22544A-7EE6-4342-B048-85BDC9FD1C3A}</a:tableStyleId>
              </a:tblPr>
              <a:tblGrid>
                <a:gridCol w="274320">
                  <a:extLst>
                    <a:ext uri="{9D8B030D-6E8A-4147-A177-3AD203B41FA5}">
                      <a16:colId xmlns:a16="http://schemas.microsoft.com/office/drawing/2014/main" val="20000"/>
                    </a:ext>
                  </a:extLst>
                </a:gridCol>
                <a:gridCol w="1694404">
                  <a:extLst>
                    <a:ext uri="{9D8B030D-6E8A-4147-A177-3AD203B41FA5}">
                      <a16:colId xmlns:a16="http://schemas.microsoft.com/office/drawing/2014/main" val="20001"/>
                    </a:ext>
                  </a:extLst>
                </a:gridCol>
              </a:tblGrid>
              <a:tr h="177243">
                <a:tc>
                  <a:txBody>
                    <a:bodyPr/>
                    <a:lstStyle/>
                    <a:p>
                      <a:endParaRPr lang="en-US" sz="1200" b="1"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FB7DF"/>
                    </a:solidFill>
                  </a:tcPr>
                </a:tc>
                <a:tc>
                  <a:txBody>
                    <a:bodyPr/>
                    <a:lstStyle/>
                    <a:p>
                      <a:r>
                        <a:rPr lang="es-ES" sz="1200" b="1" dirty="0">
                          <a:solidFill>
                            <a:schemeClr val="tx1"/>
                          </a:solidFill>
                        </a:rPr>
                        <a:t>No tan totalmente de acuerdo</a:t>
                      </a:r>
                      <a:endParaRPr lang="en-US" sz="1200" b="1"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0"/>
                  </a:ext>
                </a:extLst>
              </a:tr>
              <a:tr h="182880">
                <a:tc>
                  <a:txBody>
                    <a:bodyPr/>
                    <a:lstStyle/>
                    <a:p>
                      <a:endParaRPr lang="en-US" sz="1200" b="1"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a:txBody>
                    <a:bodyPr/>
                    <a:lstStyle/>
                    <a:p>
                      <a:r>
                        <a:rPr lang="es-PR" sz="1200" b="1" noProof="0" dirty="0">
                          <a:solidFill>
                            <a:schemeClr val="tx1"/>
                          </a:solidFill>
                        </a:rPr>
                        <a:t>Totalmente de acuerdo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5" name="TextBox 4">
            <a:extLst>
              <a:ext uri="{FF2B5EF4-FFF2-40B4-BE49-F238E27FC236}">
                <a16:creationId xmlns:a16="http://schemas.microsoft.com/office/drawing/2014/main" id="{8E766FA0-4497-4D3F-ACDE-B4D5C3F5A8F9}"/>
              </a:ext>
            </a:extLst>
          </p:cNvPr>
          <p:cNvSpPr txBox="1"/>
          <p:nvPr/>
        </p:nvSpPr>
        <p:spPr>
          <a:xfrm>
            <a:off x="4694830" y="2118737"/>
            <a:ext cx="2074460" cy="369332"/>
          </a:xfrm>
          <a:prstGeom prst="rect">
            <a:avLst/>
          </a:prstGeom>
          <a:noFill/>
        </p:spPr>
        <p:txBody>
          <a:bodyPr wrap="square" rtlCol="0">
            <a:spAutoFit/>
          </a:bodyPr>
          <a:lstStyle/>
          <a:p>
            <a:r>
              <a:rPr lang="es-PR" b="1" dirty="0"/>
              <a:t>Todos los votantes</a:t>
            </a:r>
          </a:p>
        </p:txBody>
      </p:sp>
      <p:sp>
        <p:nvSpPr>
          <p:cNvPr id="4" name="TextBox 3">
            <a:extLst>
              <a:ext uri="{FF2B5EF4-FFF2-40B4-BE49-F238E27FC236}">
                <a16:creationId xmlns:a16="http://schemas.microsoft.com/office/drawing/2014/main" id="{533B5439-1C25-4257-B5B4-FF244AFAD918}"/>
              </a:ext>
            </a:extLst>
          </p:cNvPr>
          <p:cNvSpPr txBox="1"/>
          <p:nvPr/>
        </p:nvSpPr>
        <p:spPr>
          <a:xfrm>
            <a:off x="4541520" y="6488668"/>
            <a:ext cx="3108959" cy="369332"/>
          </a:xfrm>
          <a:prstGeom prst="rect">
            <a:avLst/>
          </a:prstGeom>
          <a:noFill/>
        </p:spPr>
        <p:txBody>
          <a:bodyPr wrap="square" rtlCol="0">
            <a:spAutoFit/>
          </a:bodyPr>
          <a:lstStyle/>
          <a:p>
            <a:r>
              <a:rPr lang="en-US" dirty="0"/>
              <a:t>*</a:t>
            </a:r>
            <a:r>
              <a:rPr lang="es-PR" dirty="0"/>
              <a:t>pregunta de muestra dividida</a:t>
            </a:r>
          </a:p>
        </p:txBody>
      </p:sp>
    </p:spTree>
    <p:extLst>
      <p:ext uri="{BB962C8B-B14F-4D97-AF65-F5344CB8AC3E}">
        <p14:creationId xmlns:p14="http://schemas.microsoft.com/office/powerpoint/2010/main" val="582492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p:txBody>
          <a:bodyPr>
            <a:noAutofit/>
          </a:bodyPr>
          <a:lstStyle/>
          <a:p>
            <a:r>
              <a:rPr lang="es-ES" sz="2000" dirty="0">
                <a:solidFill>
                  <a:srgbClr val="005999"/>
                </a:solidFill>
              </a:rPr>
              <a:t>El nivel superior de declaraciones también es fuerte, especialmente entre los votantes con discapacidades. Más de 9 de cada 10 votantes mayores con discapacidades y votantes con discapacidades en los estados en disputa están totalmente de acuerdo en que nuestras comunidades están en su mejor momento cuando todas las personas, incluidas las personas con discapacidades, tienen la oportunidad de obtener destrezas, trabajos y tener éxito.</a:t>
            </a:r>
            <a:endParaRPr lang="en-US" sz="2000" dirty="0">
              <a:solidFill>
                <a:srgbClr val="005999"/>
              </a:solidFill>
            </a:endParaRPr>
          </a:p>
        </p:txBody>
      </p:sp>
      <p:sp>
        <p:nvSpPr>
          <p:cNvPr id="3" name="Content Placeholder 4" descr="Tell me if you agree or disagree with each statement. [TOP TIER] &#10;">
            <a:extLst>
              <a:ext uri="{FF2B5EF4-FFF2-40B4-BE49-F238E27FC236}">
                <a16:creationId xmlns:a16="http://schemas.microsoft.com/office/drawing/2014/main" id="{25334865-AD31-46F0-82C6-102879EDF7A4}"/>
              </a:ext>
            </a:extLst>
          </p:cNvPr>
          <p:cNvSpPr txBox="1">
            <a:spLocks/>
          </p:cNvSpPr>
          <p:nvPr/>
        </p:nvSpPr>
        <p:spPr>
          <a:xfrm>
            <a:off x="335280" y="1779075"/>
            <a:ext cx="11521440" cy="365760"/>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s-ES" sz="1600" b="1" dirty="0"/>
              <a:t>Dígame si está de acuerdo o en desacuerdo con cada afirmación. [NIVEL SUPERIOR]</a:t>
            </a:r>
            <a:endParaRPr lang="en-US" sz="1600" b="1" dirty="0"/>
          </a:p>
        </p:txBody>
      </p:sp>
      <p:graphicFrame>
        <p:nvGraphicFramePr>
          <p:cNvPr id="9" name="Table 8">
            <a:extLst>
              <a:ext uri="{FF2B5EF4-FFF2-40B4-BE49-F238E27FC236}">
                <a16:creationId xmlns:a16="http://schemas.microsoft.com/office/drawing/2014/main" id="{019BE37C-0476-084A-BFAB-92F5DA2A81E8}"/>
              </a:ext>
            </a:extLst>
          </p:cNvPr>
          <p:cNvGraphicFramePr>
            <a:graphicFrameLocks noGrp="1"/>
          </p:cNvGraphicFramePr>
          <p:nvPr>
            <p:extLst>
              <p:ext uri="{D42A27DB-BD31-4B8C-83A1-F6EECF244321}">
                <p14:modId xmlns:p14="http://schemas.microsoft.com/office/powerpoint/2010/main" val="2524852941"/>
              </p:ext>
            </p:extLst>
          </p:nvPr>
        </p:nvGraphicFramePr>
        <p:xfrm>
          <a:off x="150125" y="2197910"/>
          <a:ext cx="11706593" cy="3848047"/>
        </p:xfrm>
        <a:graphic>
          <a:graphicData uri="http://schemas.openxmlformats.org/drawingml/2006/table">
            <a:tbl>
              <a:tblPr firstRow="1">
                <a:tableStyleId>{5C22544A-7EE6-4342-B048-85BDC9FD1C3A}</a:tableStyleId>
              </a:tblPr>
              <a:tblGrid>
                <a:gridCol w="3036496">
                  <a:extLst>
                    <a:ext uri="{9D8B030D-6E8A-4147-A177-3AD203B41FA5}">
                      <a16:colId xmlns:a16="http://schemas.microsoft.com/office/drawing/2014/main" val="285450607"/>
                    </a:ext>
                  </a:extLst>
                </a:gridCol>
                <a:gridCol w="583940">
                  <a:extLst>
                    <a:ext uri="{9D8B030D-6E8A-4147-A177-3AD203B41FA5}">
                      <a16:colId xmlns:a16="http://schemas.microsoft.com/office/drawing/2014/main" val="2215904522"/>
                    </a:ext>
                  </a:extLst>
                </a:gridCol>
                <a:gridCol w="583940">
                  <a:extLst>
                    <a:ext uri="{9D8B030D-6E8A-4147-A177-3AD203B41FA5}">
                      <a16:colId xmlns:a16="http://schemas.microsoft.com/office/drawing/2014/main" val="751506583"/>
                    </a:ext>
                  </a:extLst>
                </a:gridCol>
                <a:gridCol w="583940">
                  <a:extLst>
                    <a:ext uri="{9D8B030D-6E8A-4147-A177-3AD203B41FA5}">
                      <a16:colId xmlns:a16="http://schemas.microsoft.com/office/drawing/2014/main" val="1238057740"/>
                    </a:ext>
                  </a:extLst>
                </a:gridCol>
                <a:gridCol w="709045">
                  <a:extLst>
                    <a:ext uri="{9D8B030D-6E8A-4147-A177-3AD203B41FA5}">
                      <a16:colId xmlns:a16="http://schemas.microsoft.com/office/drawing/2014/main" val="3340660559"/>
                    </a:ext>
                  </a:extLst>
                </a:gridCol>
                <a:gridCol w="583940">
                  <a:extLst>
                    <a:ext uri="{9D8B030D-6E8A-4147-A177-3AD203B41FA5}">
                      <a16:colId xmlns:a16="http://schemas.microsoft.com/office/drawing/2014/main" val="3304641028"/>
                    </a:ext>
                  </a:extLst>
                </a:gridCol>
                <a:gridCol w="583940">
                  <a:extLst>
                    <a:ext uri="{9D8B030D-6E8A-4147-A177-3AD203B41FA5}">
                      <a16:colId xmlns:a16="http://schemas.microsoft.com/office/drawing/2014/main" val="2688014687"/>
                    </a:ext>
                  </a:extLst>
                </a:gridCol>
                <a:gridCol w="583940">
                  <a:extLst>
                    <a:ext uri="{9D8B030D-6E8A-4147-A177-3AD203B41FA5}">
                      <a16:colId xmlns:a16="http://schemas.microsoft.com/office/drawing/2014/main" val="1038927457"/>
                    </a:ext>
                  </a:extLst>
                </a:gridCol>
                <a:gridCol w="583940">
                  <a:extLst>
                    <a:ext uri="{9D8B030D-6E8A-4147-A177-3AD203B41FA5}">
                      <a16:colId xmlns:a16="http://schemas.microsoft.com/office/drawing/2014/main" val="572181034"/>
                    </a:ext>
                  </a:extLst>
                </a:gridCol>
                <a:gridCol w="583940">
                  <a:extLst>
                    <a:ext uri="{9D8B030D-6E8A-4147-A177-3AD203B41FA5}">
                      <a16:colId xmlns:a16="http://schemas.microsoft.com/office/drawing/2014/main" val="2800533926"/>
                    </a:ext>
                  </a:extLst>
                </a:gridCol>
                <a:gridCol w="583940">
                  <a:extLst>
                    <a:ext uri="{9D8B030D-6E8A-4147-A177-3AD203B41FA5}">
                      <a16:colId xmlns:a16="http://schemas.microsoft.com/office/drawing/2014/main" val="366167565"/>
                    </a:ext>
                  </a:extLst>
                </a:gridCol>
                <a:gridCol w="583940">
                  <a:extLst>
                    <a:ext uri="{9D8B030D-6E8A-4147-A177-3AD203B41FA5}">
                      <a16:colId xmlns:a16="http://schemas.microsoft.com/office/drawing/2014/main" val="758140424"/>
                    </a:ext>
                  </a:extLst>
                </a:gridCol>
                <a:gridCol w="583940">
                  <a:extLst>
                    <a:ext uri="{9D8B030D-6E8A-4147-A177-3AD203B41FA5}">
                      <a16:colId xmlns:a16="http://schemas.microsoft.com/office/drawing/2014/main" val="4163904376"/>
                    </a:ext>
                  </a:extLst>
                </a:gridCol>
                <a:gridCol w="583940">
                  <a:extLst>
                    <a:ext uri="{9D8B030D-6E8A-4147-A177-3AD203B41FA5}">
                      <a16:colId xmlns:a16="http://schemas.microsoft.com/office/drawing/2014/main" val="3649290903"/>
                    </a:ext>
                  </a:extLst>
                </a:gridCol>
                <a:gridCol w="476886">
                  <a:extLst>
                    <a:ext uri="{9D8B030D-6E8A-4147-A177-3AD203B41FA5}">
                      <a16:colId xmlns:a16="http://schemas.microsoft.com/office/drawing/2014/main" val="3944146824"/>
                    </a:ext>
                  </a:extLst>
                </a:gridCol>
                <a:gridCol w="476886">
                  <a:extLst>
                    <a:ext uri="{9D8B030D-6E8A-4147-A177-3AD203B41FA5}">
                      <a16:colId xmlns:a16="http://schemas.microsoft.com/office/drawing/2014/main" val="3584834613"/>
                    </a:ext>
                  </a:extLst>
                </a:gridCol>
              </a:tblGrid>
              <a:tr h="864706">
                <a:tc>
                  <a:txBody>
                    <a:bodyPr/>
                    <a:lstStyle/>
                    <a:p>
                      <a:pPr algn="ctr" fontAlgn="b"/>
                      <a:r>
                        <a:rPr lang="en-US" sz="1600" b="1" i="0" u="none" strike="noStrike" dirty="0">
                          <a:solidFill>
                            <a:schemeClr val="bg1"/>
                          </a:solidFill>
                          <a:effectLst/>
                          <a:latin typeface="+mn-lt"/>
                        </a:rPr>
                        <a:t>% </a:t>
                      </a:r>
                      <a:r>
                        <a:rPr lang="es-PR" sz="1600" b="1" i="0" u="none" strike="noStrike" noProof="0" dirty="0">
                          <a:solidFill>
                            <a:schemeClr val="bg1"/>
                          </a:solidFill>
                          <a:effectLst/>
                          <a:latin typeface="+mn-lt"/>
                        </a:rPr>
                        <a:t>Totalmente</a:t>
                      </a:r>
                      <a:r>
                        <a:rPr lang="en-US" sz="1600" b="1" i="0" u="none" strike="noStrike" dirty="0">
                          <a:solidFill>
                            <a:schemeClr val="bg1"/>
                          </a:solidFill>
                          <a:effectLst/>
                          <a:latin typeface="+mn-lt"/>
                        </a:rPr>
                        <a:t> de </a:t>
                      </a:r>
                      <a:r>
                        <a:rPr lang="es-PR" sz="1600" b="1" i="0" u="none" strike="noStrike" noProof="0" dirty="0">
                          <a:solidFill>
                            <a:schemeClr val="bg1"/>
                          </a:solidFill>
                          <a:effectLst/>
                          <a:latin typeface="+mn-lt"/>
                        </a:rPr>
                        <a:t>acuerdo</a:t>
                      </a: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schemeClr>
                    </a:solidFill>
                  </a:tcPr>
                </a:tc>
                <a:tc>
                  <a:txBody>
                    <a:bodyPr/>
                    <a:lstStyle/>
                    <a:p>
                      <a:pPr algn="ctr" fontAlgn="b"/>
                      <a:r>
                        <a:rPr lang="es-PR" sz="1400" b="1" i="0" u="none" strike="noStrike" noProof="0" dirty="0">
                          <a:solidFill>
                            <a:schemeClr val="bg1"/>
                          </a:solidFill>
                          <a:effectLst/>
                          <a:latin typeface="+mn-lt"/>
                        </a:rPr>
                        <a:t>Todos</a:t>
                      </a:r>
                    </a:p>
                    <a:p>
                      <a:pPr algn="ctr" fontAlgn="b"/>
                      <a:r>
                        <a:rPr lang="es-PR" sz="1400" b="1" i="0" u="none" strike="noStrike" noProof="0" dirty="0">
                          <a:solidFill>
                            <a:schemeClr val="bg1"/>
                          </a:solidFill>
                          <a:effectLst/>
                          <a:latin typeface="+mn-lt"/>
                        </a:rPr>
                        <a:t>Los</a:t>
                      </a:r>
                    </a:p>
                    <a:p>
                      <a:pPr algn="ctr" fontAlgn="b"/>
                      <a:r>
                        <a:rPr lang="es-PR" sz="1400" b="1" i="0" u="none" strike="noStrike" noProof="0" dirty="0">
                          <a:solidFill>
                            <a:schemeClr val="bg1"/>
                          </a:solidFill>
                          <a:effectLst/>
                          <a:latin typeface="+mn-lt"/>
                        </a:rPr>
                        <a:t>votantes</a:t>
                      </a: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fontAlgn="b"/>
                      <a:r>
                        <a:rPr lang="es-PR" sz="1400" b="1" i="0" u="none" strike="noStrike" noProof="0" dirty="0">
                          <a:solidFill>
                            <a:schemeClr val="bg1"/>
                          </a:solidFill>
                          <a:effectLst/>
                          <a:latin typeface="+mn-lt"/>
                        </a:rPr>
                        <a:t>PWD</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Fam</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Amigo</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PWD/Familiares/Amigos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PWD Hombres</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s-PR" sz="1400" b="1" i="0" u="none" strike="noStrike" noProof="0" dirty="0">
                          <a:solidFill>
                            <a:schemeClr val="bg1"/>
                          </a:solidFill>
                          <a:effectLst/>
                          <a:latin typeface="+mn-lt"/>
                        </a:rPr>
                        <a:t>PWD</a:t>
                      </a:r>
                    </a:p>
                    <a:p>
                      <a:pPr algn="ctr" fontAlgn="b"/>
                      <a:r>
                        <a:rPr lang="es-PR" sz="1400" b="1" i="0" u="none" strike="noStrike" noProof="0" dirty="0">
                          <a:solidFill>
                            <a:schemeClr val="bg1"/>
                          </a:solidFill>
                          <a:effectLst/>
                          <a:latin typeface="+mn-lt"/>
                        </a:rPr>
                        <a:t> Mujeres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s-PR" sz="1400" b="1" i="0" u="none" strike="noStrike" noProof="0" dirty="0">
                          <a:solidFill>
                            <a:schemeClr val="tx1"/>
                          </a:solidFill>
                          <a:effectLst/>
                          <a:latin typeface="+mn-lt"/>
                        </a:rPr>
                        <a:t>PWD &lt;50</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s-PR" sz="1400" b="1" i="0" u="none" strike="noStrike" noProof="0" dirty="0">
                          <a:solidFill>
                            <a:schemeClr val="tx1"/>
                          </a:solidFill>
                          <a:effectLst/>
                          <a:latin typeface="+mn-lt"/>
                        </a:rPr>
                        <a:t>PWD 50+</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s-PR" sz="1400" b="1" i="0" u="none" strike="noStrike" noProof="0" dirty="0">
                          <a:solidFill>
                            <a:schemeClr val="bg1"/>
                          </a:solidFill>
                          <a:effectLst/>
                          <a:latin typeface="+mn-lt"/>
                        </a:rPr>
                        <a:t>Escuchó</a:t>
                      </a:r>
                    </a:p>
                    <a:p>
                      <a:pPr algn="ctr" fontAlgn="b"/>
                      <a:r>
                        <a:rPr lang="es-PR" sz="1400" b="1" i="0" u="none" strike="noStrike" noProof="0" dirty="0">
                          <a:solidFill>
                            <a:schemeClr val="bg1"/>
                          </a:solidFill>
                          <a:effectLst/>
                          <a:latin typeface="+mn-lt"/>
                        </a:rPr>
                        <a:t>Temas</a:t>
                      </a:r>
                    </a:p>
                    <a:p>
                      <a:pPr algn="ctr" fontAlgn="b"/>
                      <a:r>
                        <a:rPr lang="es-PR" sz="1400" b="1" i="0" u="none" strike="noStrike" noProof="0" dirty="0">
                          <a:solidFill>
                            <a:schemeClr val="bg1"/>
                          </a:solidFill>
                          <a:effectLst/>
                          <a:latin typeface="+mn-lt"/>
                        </a:rPr>
                        <a:t>Biden</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s-PR" sz="1400" b="1" i="0" u="none" strike="noStrike" noProof="0" dirty="0">
                          <a:solidFill>
                            <a:schemeClr val="bg1"/>
                          </a:solidFill>
                          <a:effectLst/>
                          <a:latin typeface="+mn-lt"/>
                        </a:rPr>
                        <a:t>Escuchó</a:t>
                      </a:r>
                    </a:p>
                    <a:p>
                      <a:pPr algn="ctr" fontAlgn="b"/>
                      <a:r>
                        <a:rPr lang="es-PR" sz="1400" b="1" i="0" u="none" strike="noStrike" noProof="0" dirty="0">
                          <a:solidFill>
                            <a:schemeClr val="bg1"/>
                          </a:solidFill>
                          <a:effectLst/>
                          <a:latin typeface="+mn-lt"/>
                        </a:rPr>
                        <a:t>temas  Trump</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s-PR" sz="1400" b="1" i="0" u="none" strike="noStrike" noProof="0" dirty="0">
                          <a:solidFill>
                            <a:schemeClr val="bg1"/>
                          </a:solidFill>
                          <a:effectLst/>
                          <a:latin typeface="+mn-lt"/>
                        </a:rPr>
                        <a:t>No escuchó Biden</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s-PR" sz="1400" b="1" i="0" u="none" strike="noStrike" noProof="0" dirty="0">
                          <a:solidFill>
                            <a:schemeClr val="bg1"/>
                          </a:solidFill>
                          <a:effectLst/>
                          <a:latin typeface="+mn-lt"/>
                        </a:rPr>
                        <a:t>No escuchó Trump</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s-PR" sz="1400" b="1" i="0" u="none" strike="noStrike" noProof="0" dirty="0">
                          <a:solidFill>
                            <a:schemeClr val="bg1"/>
                          </a:solidFill>
                          <a:effectLst/>
                          <a:latin typeface="+mn-lt"/>
                        </a:rPr>
                        <a:t>PWD estados</a:t>
                      </a:r>
                    </a:p>
                    <a:p>
                      <a:pPr algn="ctr" fontAlgn="b"/>
                      <a:r>
                        <a:rPr lang="es-PR" sz="1400" b="1" i="0" u="none" strike="noStrike" noProof="0" dirty="0">
                          <a:solidFill>
                            <a:schemeClr val="bg1"/>
                          </a:solidFill>
                          <a:effectLst/>
                          <a:latin typeface="+mn-lt"/>
                        </a:rPr>
                        <a:t>BG </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6055B"/>
                    </a:solidFill>
                  </a:tcPr>
                </a:tc>
                <a:tc>
                  <a:txBody>
                    <a:bodyPr/>
                    <a:lstStyle/>
                    <a:p>
                      <a:pPr algn="ctr" fontAlgn="b"/>
                      <a:r>
                        <a:rPr lang="es-PR" sz="1400" b="1" i="0" u="none" strike="noStrike" noProof="0" dirty="0">
                          <a:solidFill>
                            <a:schemeClr val="bg1"/>
                          </a:solidFill>
                          <a:effectLst/>
                          <a:latin typeface="+mn-lt"/>
                        </a:rPr>
                        <a:t>P/F/F estados </a:t>
                      </a:r>
                    </a:p>
                    <a:p>
                      <a:pPr algn="ctr" fontAlgn="b"/>
                      <a:r>
                        <a:rPr lang="es-PR" sz="1400" b="1" i="0" u="none" strike="noStrike" noProof="0" dirty="0">
                          <a:solidFill>
                            <a:schemeClr val="bg1"/>
                          </a:solidFill>
                          <a:effectLst/>
                          <a:latin typeface="+mn-lt"/>
                        </a:rPr>
                        <a:t>BG </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6055B"/>
                    </a:solidFill>
                  </a:tcPr>
                </a:tc>
                <a:extLst>
                  <a:ext uri="{0D108BD9-81ED-4DB2-BD59-A6C34878D82A}">
                    <a16:rowId xmlns:a16="http://schemas.microsoft.com/office/drawing/2014/main" val="1735180297"/>
                  </a:ext>
                </a:extLst>
              </a:tr>
              <a:tr h="74344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200" b="1" i="0" u="none" strike="noStrike" dirty="0">
                          <a:solidFill>
                            <a:srgbClr val="000000"/>
                          </a:solidFill>
                          <a:effectLst/>
                          <a:latin typeface="+mn-lt"/>
                        </a:rPr>
                        <a:t>Nuestras comunidades están en su mejor momento cuando todas las personas, incluidas las personas con discapacidades, tienen la oportunidad ...</a:t>
                      </a:r>
                      <a:endParaRPr lang="en-US" sz="1200" b="1"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80</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1" i="0" u="none" strike="noStrike" dirty="0">
                          <a:solidFill>
                            <a:srgbClr val="000000"/>
                          </a:solidFill>
                          <a:effectLst/>
                          <a:latin typeface="+mn-lt"/>
                        </a:rPr>
                        <a:t>91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85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84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87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91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91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86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95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2D050">
                        <a:alpha val="50000"/>
                      </a:srgbClr>
                    </a:solidFill>
                  </a:tcPr>
                </a:tc>
                <a:tc>
                  <a:txBody>
                    <a:bodyPr/>
                    <a:lstStyle/>
                    <a:p>
                      <a:pPr algn="ctr" fontAlgn="ctr"/>
                      <a:r>
                        <a:rPr lang="en-US" sz="2000" b="0" i="0" u="none" strike="noStrike" dirty="0">
                          <a:solidFill>
                            <a:srgbClr val="000000"/>
                          </a:solidFill>
                          <a:effectLst/>
                          <a:latin typeface="+mn-lt"/>
                        </a:rPr>
                        <a:t>88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81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83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73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92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alpha val="50000"/>
                      </a:schemeClr>
                    </a:solidFill>
                  </a:tcPr>
                </a:tc>
                <a:tc>
                  <a:txBody>
                    <a:bodyPr/>
                    <a:lstStyle/>
                    <a:p>
                      <a:pPr algn="ctr" fontAlgn="ctr"/>
                      <a:r>
                        <a:rPr lang="en-US" sz="1800" b="0" i="0" u="none" strike="noStrike" dirty="0">
                          <a:solidFill>
                            <a:srgbClr val="000000"/>
                          </a:solidFill>
                          <a:effectLst/>
                          <a:latin typeface="+mn-lt"/>
                        </a:rPr>
                        <a:t>87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extLst>
                  <a:ext uri="{0D108BD9-81ED-4DB2-BD59-A6C34878D82A}">
                    <a16:rowId xmlns:a16="http://schemas.microsoft.com/office/drawing/2014/main" val="4263235427"/>
                  </a:ext>
                </a:extLst>
              </a:tr>
              <a:tr h="559974">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200" b="1" i="0" u="none" strike="noStrike" dirty="0">
                          <a:solidFill>
                            <a:srgbClr val="000000"/>
                          </a:solidFill>
                          <a:effectLst/>
                          <a:latin typeface="+mn-lt"/>
                        </a:rPr>
                        <a:t>Las personas con discapacidades deben estar en las mesas de toma de decisiones, al igual que cualquier otra persona.</a:t>
                      </a:r>
                      <a:endParaRPr lang="en-US" sz="1200" b="1"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76</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85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78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69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70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85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80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3413076944"/>
                  </a:ext>
                </a:extLst>
              </a:tr>
              <a:tr h="559974">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200" b="1" i="0" u="none" strike="noStrike" dirty="0">
                          <a:solidFill>
                            <a:srgbClr val="000000"/>
                          </a:solidFill>
                          <a:effectLst/>
                          <a:latin typeface="+mn-lt"/>
                        </a:rPr>
                        <a:t>Los asuntos relativos a la discapacidad deben incluirse en las políticas nacionales de atención de la salud</a:t>
                      </a:r>
                      <a:endParaRPr lang="en-US" sz="1200" b="1"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1800" b="0" i="0" u="none" strike="noStrike" dirty="0">
                          <a:solidFill>
                            <a:srgbClr val="000000"/>
                          </a:solidFill>
                          <a:effectLst/>
                          <a:latin typeface="+mn-lt"/>
                        </a:rPr>
                        <a:t>73</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1" i="0" u="none" strike="noStrike" dirty="0">
                          <a:solidFill>
                            <a:srgbClr val="000000"/>
                          </a:solidFill>
                          <a:effectLst/>
                          <a:latin typeface="+mn-lt"/>
                        </a:rPr>
                        <a:t>84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80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84</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66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61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84</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767863769"/>
                  </a:ext>
                </a:extLst>
              </a:tr>
              <a:tr h="37650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200" b="1" i="0" u="none" strike="noStrike" dirty="0">
                          <a:solidFill>
                            <a:srgbClr val="000000"/>
                          </a:solidFill>
                          <a:effectLst/>
                          <a:latin typeface="+mn-lt"/>
                        </a:rPr>
                        <a:t>Los candidatos y sus campañas deben llegar e incluir a las personas con discapacidades ...</a:t>
                      </a:r>
                      <a:endParaRPr lang="en-US" sz="1200" b="1"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70</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81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63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76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79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76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66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61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79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75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1131677553"/>
                  </a:ext>
                </a:extLst>
              </a:tr>
              <a:tr h="74344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200" b="1" i="0" u="none" strike="noStrike" dirty="0">
                          <a:solidFill>
                            <a:srgbClr val="000000"/>
                          </a:solidFill>
                          <a:effectLst/>
                          <a:latin typeface="+mn-lt"/>
                        </a:rPr>
                        <a:t>Los líderes de Estados Unidos deben luchar contra los estigmas y los prejuicios que limitan las oportunidades para las personas con discapacidades</a:t>
                      </a:r>
                      <a:endParaRPr lang="en-US" sz="1200" b="1"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1800" b="0" i="0" u="none" strike="noStrike" dirty="0">
                          <a:solidFill>
                            <a:srgbClr val="000000"/>
                          </a:solidFill>
                          <a:effectLst/>
                          <a:latin typeface="+mn-lt"/>
                        </a:rPr>
                        <a:t>70</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1" i="0" u="none" strike="noStrike" dirty="0">
                          <a:solidFill>
                            <a:srgbClr val="000000"/>
                          </a:solidFill>
                          <a:effectLst/>
                          <a:latin typeface="+mn-lt"/>
                        </a:rPr>
                        <a:t>79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75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68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57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75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350008071"/>
                  </a:ext>
                </a:extLst>
              </a:tr>
            </a:tbl>
          </a:graphicData>
        </a:graphic>
      </p:graphicFrame>
      <p:pic>
        <p:nvPicPr>
          <p:cNvPr id="7" name="image3.png">
            <a:extLst>
              <a:ext uri="{FF2B5EF4-FFF2-40B4-BE49-F238E27FC236}">
                <a16:creationId xmlns:a16="http://schemas.microsoft.com/office/drawing/2014/main" id="{5A091953-AC89-48BE-9793-59FFD9CE1A9F}"/>
              </a:ext>
              <a:ext uri="{C183D7F6-B498-43B3-948B-1728B52AA6E4}">
                <adec:decorative xmlns:adec="http://schemas.microsoft.com/office/drawing/2017/decorative" val="1"/>
              </a:ext>
            </a:extLst>
          </p:cNvPr>
          <p:cNvPicPr/>
          <p:nvPr/>
        </p:nvPicPr>
        <p:blipFill>
          <a:blip r:embed="rId2"/>
          <a:srcRect/>
          <a:stretch>
            <a:fillRect/>
          </a:stretch>
        </p:blipFill>
        <p:spPr>
          <a:xfrm>
            <a:off x="8153400" y="6355080"/>
            <a:ext cx="2207812" cy="367160"/>
          </a:xfrm>
          <a:prstGeom prst="rect">
            <a:avLst/>
          </a:prstGeom>
          <a:ln/>
        </p:spPr>
      </p:pic>
      <p:sp>
        <p:nvSpPr>
          <p:cNvPr id="4" name="Rectangle: Rounded Corners 3">
            <a:extLst>
              <a:ext uri="{FF2B5EF4-FFF2-40B4-BE49-F238E27FC236}">
                <a16:creationId xmlns:a16="http://schemas.microsoft.com/office/drawing/2014/main" id="{68390E6B-7F3C-472E-AE8B-8967B900C097}"/>
              </a:ext>
              <a:ext uri="{C183D7F6-B498-43B3-948B-1728B52AA6E4}">
                <adec:decorative xmlns:adec="http://schemas.microsoft.com/office/drawing/2017/decorative" val="1"/>
              </a:ext>
            </a:extLst>
          </p:cNvPr>
          <p:cNvSpPr/>
          <p:nvPr/>
        </p:nvSpPr>
        <p:spPr>
          <a:xfrm>
            <a:off x="3840480" y="3069771"/>
            <a:ext cx="535577" cy="2976186"/>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Rounded Corners 5">
            <a:extLst>
              <a:ext uri="{FF2B5EF4-FFF2-40B4-BE49-F238E27FC236}">
                <a16:creationId xmlns:a16="http://schemas.microsoft.com/office/drawing/2014/main" id="{685A492C-80F8-44B5-A839-3F9AEFE64FED}"/>
              </a:ext>
              <a:ext uri="{C183D7F6-B498-43B3-948B-1728B52AA6E4}">
                <adec:decorative xmlns:adec="http://schemas.microsoft.com/office/drawing/2017/decorative" val="1"/>
              </a:ext>
            </a:extLst>
          </p:cNvPr>
          <p:cNvSpPr/>
          <p:nvPr/>
        </p:nvSpPr>
        <p:spPr>
          <a:xfrm>
            <a:off x="10928045" y="3069771"/>
            <a:ext cx="436641" cy="620486"/>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Rounded Corners 7">
            <a:extLst>
              <a:ext uri="{FF2B5EF4-FFF2-40B4-BE49-F238E27FC236}">
                <a16:creationId xmlns:a16="http://schemas.microsoft.com/office/drawing/2014/main" id="{70CBE79C-A3D3-4C19-80AF-581E05036556}"/>
              </a:ext>
              <a:ext uri="{C183D7F6-B498-43B3-948B-1728B52AA6E4}">
                <adec:decorative xmlns:adec="http://schemas.microsoft.com/office/drawing/2017/decorative" val="1"/>
              </a:ext>
            </a:extLst>
          </p:cNvPr>
          <p:cNvSpPr/>
          <p:nvPr/>
        </p:nvSpPr>
        <p:spPr>
          <a:xfrm>
            <a:off x="7984547" y="3167742"/>
            <a:ext cx="535577" cy="522515"/>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10953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p:txBody>
          <a:bodyPr>
            <a:noAutofit/>
          </a:bodyPr>
          <a:lstStyle/>
          <a:p>
            <a:r>
              <a:rPr lang="es-ES" sz="1800" dirty="0">
                <a:solidFill>
                  <a:srgbClr val="005999"/>
                </a:solidFill>
              </a:rPr>
              <a:t>Los votantes con discapacidad están muy de acuerdo con todas las declaraciones a tasas más altas que los votantes generales con discapacidad/familiares/amigos con discapacidad en general, al igual que los votantes de Biden que escucharon sobre temas relacionados con la discapacidad en las campañas. Los votantes más jóvenes con discapacidades son más propensos que los votantes mayores con discapacidades a estar totalmente de acuerdo en que las posturas de los candidatos sobre temas relacionados con la discapacidad influyen en por quién votaron y qué tan motivados estaban para votar esta elección.</a:t>
            </a:r>
            <a:endParaRPr lang="en-US" sz="1800" dirty="0">
              <a:solidFill>
                <a:srgbClr val="005999"/>
              </a:solidFill>
            </a:endParaRPr>
          </a:p>
        </p:txBody>
      </p:sp>
      <p:sp>
        <p:nvSpPr>
          <p:cNvPr id="3" name="Content Placeholder 4" descr="Tell me if you agree or disagree with each statement. [SECOND TIER] &#10;">
            <a:extLst>
              <a:ext uri="{FF2B5EF4-FFF2-40B4-BE49-F238E27FC236}">
                <a16:creationId xmlns:a16="http://schemas.microsoft.com/office/drawing/2014/main" id="{25334865-AD31-46F0-82C6-102879EDF7A4}"/>
              </a:ext>
            </a:extLst>
          </p:cNvPr>
          <p:cNvSpPr txBox="1">
            <a:spLocks/>
          </p:cNvSpPr>
          <p:nvPr/>
        </p:nvSpPr>
        <p:spPr>
          <a:xfrm>
            <a:off x="335280" y="1652179"/>
            <a:ext cx="11521440" cy="365760"/>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s-ES" sz="1600" b="1" dirty="0"/>
              <a:t>Dígame si está de acuerdo o en desacuerdo con cada afirmación. [SEGUNDO NIVEL]</a:t>
            </a:r>
            <a:endParaRPr lang="en-US" sz="1600" b="1" dirty="0"/>
          </a:p>
        </p:txBody>
      </p:sp>
      <p:pic>
        <p:nvPicPr>
          <p:cNvPr id="10" name="image3.png">
            <a:extLst>
              <a:ext uri="{FF2B5EF4-FFF2-40B4-BE49-F238E27FC236}">
                <a16:creationId xmlns:a16="http://schemas.microsoft.com/office/drawing/2014/main" id="{66BEAFE5-9AE9-401F-A77A-D210890C20D5}"/>
              </a:ext>
              <a:ext uri="{C183D7F6-B498-43B3-948B-1728B52AA6E4}">
                <adec:decorative xmlns:adec="http://schemas.microsoft.com/office/drawing/2017/decorative" val="1"/>
              </a:ext>
            </a:extLst>
          </p:cNvPr>
          <p:cNvPicPr/>
          <p:nvPr/>
        </p:nvPicPr>
        <p:blipFill>
          <a:blip r:embed="rId2"/>
          <a:srcRect/>
          <a:stretch>
            <a:fillRect/>
          </a:stretch>
        </p:blipFill>
        <p:spPr>
          <a:xfrm>
            <a:off x="8153400" y="6420745"/>
            <a:ext cx="2207812" cy="367160"/>
          </a:xfrm>
          <a:prstGeom prst="rect">
            <a:avLst/>
          </a:prstGeom>
          <a:ln/>
        </p:spPr>
      </p:pic>
      <p:graphicFrame>
        <p:nvGraphicFramePr>
          <p:cNvPr id="5" name="Table 4">
            <a:extLst>
              <a:ext uri="{FF2B5EF4-FFF2-40B4-BE49-F238E27FC236}">
                <a16:creationId xmlns:a16="http://schemas.microsoft.com/office/drawing/2014/main" id="{D89A0F63-DD07-4562-8323-2ACF75B60BFB}"/>
              </a:ext>
            </a:extLst>
          </p:cNvPr>
          <p:cNvGraphicFramePr>
            <a:graphicFrameLocks noGrp="1"/>
          </p:cNvGraphicFramePr>
          <p:nvPr>
            <p:extLst>
              <p:ext uri="{D42A27DB-BD31-4B8C-83A1-F6EECF244321}">
                <p14:modId xmlns:p14="http://schemas.microsoft.com/office/powerpoint/2010/main" val="563257176"/>
              </p:ext>
            </p:extLst>
          </p:nvPr>
        </p:nvGraphicFramePr>
        <p:xfrm>
          <a:off x="335280" y="2015669"/>
          <a:ext cx="11521441" cy="4393783"/>
        </p:xfrm>
        <a:graphic>
          <a:graphicData uri="http://schemas.openxmlformats.org/drawingml/2006/table">
            <a:tbl>
              <a:tblPr firstRow="1">
                <a:tableStyleId>{5C22544A-7EE6-4342-B048-85BDC9FD1C3A}</a:tableStyleId>
              </a:tblPr>
              <a:tblGrid>
                <a:gridCol w="2964418">
                  <a:extLst>
                    <a:ext uri="{9D8B030D-6E8A-4147-A177-3AD203B41FA5}">
                      <a16:colId xmlns:a16="http://schemas.microsoft.com/office/drawing/2014/main" val="285450607"/>
                    </a:ext>
                  </a:extLst>
                </a:gridCol>
                <a:gridCol w="570079">
                  <a:extLst>
                    <a:ext uri="{9D8B030D-6E8A-4147-A177-3AD203B41FA5}">
                      <a16:colId xmlns:a16="http://schemas.microsoft.com/office/drawing/2014/main" val="2215904522"/>
                    </a:ext>
                  </a:extLst>
                </a:gridCol>
                <a:gridCol w="570079">
                  <a:extLst>
                    <a:ext uri="{9D8B030D-6E8A-4147-A177-3AD203B41FA5}">
                      <a16:colId xmlns:a16="http://schemas.microsoft.com/office/drawing/2014/main" val="751506583"/>
                    </a:ext>
                  </a:extLst>
                </a:gridCol>
                <a:gridCol w="570079">
                  <a:extLst>
                    <a:ext uri="{9D8B030D-6E8A-4147-A177-3AD203B41FA5}">
                      <a16:colId xmlns:a16="http://schemas.microsoft.com/office/drawing/2014/main" val="1238057740"/>
                    </a:ext>
                  </a:extLst>
                </a:gridCol>
                <a:gridCol w="692213">
                  <a:extLst>
                    <a:ext uri="{9D8B030D-6E8A-4147-A177-3AD203B41FA5}">
                      <a16:colId xmlns:a16="http://schemas.microsoft.com/office/drawing/2014/main" val="3340660559"/>
                    </a:ext>
                  </a:extLst>
                </a:gridCol>
                <a:gridCol w="570079">
                  <a:extLst>
                    <a:ext uri="{9D8B030D-6E8A-4147-A177-3AD203B41FA5}">
                      <a16:colId xmlns:a16="http://schemas.microsoft.com/office/drawing/2014/main" val="3304641028"/>
                    </a:ext>
                  </a:extLst>
                </a:gridCol>
                <a:gridCol w="570079">
                  <a:extLst>
                    <a:ext uri="{9D8B030D-6E8A-4147-A177-3AD203B41FA5}">
                      <a16:colId xmlns:a16="http://schemas.microsoft.com/office/drawing/2014/main" val="2688014687"/>
                    </a:ext>
                  </a:extLst>
                </a:gridCol>
                <a:gridCol w="662809">
                  <a:extLst>
                    <a:ext uri="{9D8B030D-6E8A-4147-A177-3AD203B41FA5}">
                      <a16:colId xmlns:a16="http://schemas.microsoft.com/office/drawing/2014/main" val="1038927457"/>
                    </a:ext>
                  </a:extLst>
                </a:gridCol>
                <a:gridCol w="570079">
                  <a:extLst>
                    <a:ext uri="{9D8B030D-6E8A-4147-A177-3AD203B41FA5}">
                      <a16:colId xmlns:a16="http://schemas.microsoft.com/office/drawing/2014/main" val="572181034"/>
                    </a:ext>
                  </a:extLst>
                </a:gridCol>
                <a:gridCol w="570079">
                  <a:extLst>
                    <a:ext uri="{9D8B030D-6E8A-4147-A177-3AD203B41FA5}">
                      <a16:colId xmlns:a16="http://schemas.microsoft.com/office/drawing/2014/main" val="2800533926"/>
                    </a:ext>
                  </a:extLst>
                </a:gridCol>
                <a:gridCol w="570079">
                  <a:extLst>
                    <a:ext uri="{9D8B030D-6E8A-4147-A177-3AD203B41FA5}">
                      <a16:colId xmlns:a16="http://schemas.microsoft.com/office/drawing/2014/main" val="366167565"/>
                    </a:ext>
                  </a:extLst>
                </a:gridCol>
                <a:gridCol w="570079">
                  <a:extLst>
                    <a:ext uri="{9D8B030D-6E8A-4147-A177-3AD203B41FA5}">
                      <a16:colId xmlns:a16="http://schemas.microsoft.com/office/drawing/2014/main" val="758140424"/>
                    </a:ext>
                  </a:extLst>
                </a:gridCol>
                <a:gridCol w="570079">
                  <a:extLst>
                    <a:ext uri="{9D8B030D-6E8A-4147-A177-3AD203B41FA5}">
                      <a16:colId xmlns:a16="http://schemas.microsoft.com/office/drawing/2014/main" val="4163904376"/>
                    </a:ext>
                  </a:extLst>
                </a:gridCol>
                <a:gridCol w="570079">
                  <a:extLst>
                    <a:ext uri="{9D8B030D-6E8A-4147-A177-3AD203B41FA5}">
                      <a16:colId xmlns:a16="http://schemas.microsoft.com/office/drawing/2014/main" val="3649290903"/>
                    </a:ext>
                  </a:extLst>
                </a:gridCol>
                <a:gridCol w="465566">
                  <a:extLst>
                    <a:ext uri="{9D8B030D-6E8A-4147-A177-3AD203B41FA5}">
                      <a16:colId xmlns:a16="http://schemas.microsoft.com/office/drawing/2014/main" val="3944146824"/>
                    </a:ext>
                  </a:extLst>
                </a:gridCol>
                <a:gridCol w="465566">
                  <a:extLst>
                    <a:ext uri="{9D8B030D-6E8A-4147-A177-3AD203B41FA5}">
                      <a16:colId xmlns:a16="http://schemas.microsoft.com/office/drawing/2014/main" val="3584834613"/>
                    </a:ext>
                  </a:extLst>
                </a:gridCol>
              </a:tblGrid>
              <a:tr h="836659">
                <a:tc>
                  <a:txBody>
                    <a:bodyPr/>
                    <a:lstStyle/>
                    <a:p>
                      <a:pPr algn="ctr" fontAlgn="b"/>
                      <a:r>
                        <a:rPr lang="en-US" sz="1600" b="1" i="0" u="none" strike="noStrike" dirty="0">
                          <a:solidFill>
                            <a:schemeClr val="bg1"/>
                          </a:solidFill>
                          <a:effectLst/>
                          <a:latin typeface="+mn-lt"/>
                        </a:rPr>
                        <a:t>% </a:t>
                      </a:r>
                      <a:r>
                        <a:rPr lang="es-PR" sz="1600" b="1" i="0" u="none" strike="noStrike" noProof="0" dirty="0">
                          <a:solidFill>
                            <a:schemeClr val="bg1"/>
                          </a:solidFill>
                          <a:effectLst/>
                          <a:latin typeface="+mn-lt"/>
                        </a:rPr>
                        <a:t>Totalmente</a:t>
                      </a:r>
                      <a:r>
                        <a:rPr lang="en-US" sz="1600" b="1" i="0" u="none" strike="noStrike" dirty="0">
                          <a:solidFill>
                            <a:schemeClr val="bg1"/>
                          </a:solidFill>
                          <a:effectLst/>
                          <a:latin typeface="+mn-lt"/>
                        </a:rPr>
                        <a:t> de </a:t>
                      </a:r>
                      <a:r>
                        <a:rPr lang="es-PR" sz="1600" b="1" i="0" u="none" strike="noStrike" noProof="0" dirty="0">
                          <a:solidFill>
                            <a:schemeClr val="bg1"/>
                          </a:solidFill>
                          <a:effectLst/>
                          <a:latin typeface="+mn-lt"/>
                        </a:rPr>
                        <a:t>acuerdo</a:t>
                      </a: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schemeClr>
                    </a:solidFill>
                  </a:tcPr>
                </a:tc>
                <a:tc>
                  <a:txBody>
                    <a:bodyPr/>
                    <a:lstStyle/>
                    <a:p>
                      <a:pPr algn="ctr" fontAlgn="b"/>
                      <a:r>
                        <a:rPr lang="es-PR" sz="1400" b="1" i="0" u="none" strike="noStrike" noProof="0" dirty="0">
                          <a:solidFill>
                            <a:schemeClr val="bg1"/>
                          </a:solidFill>
                          <a:effectLst/>
                          <a:latin typeface="+mn-lt"/>
                        </a:rPr>
                        <a:t>Todos </a:t>
                      </a:r>
                    </a:p>
                    <a:p>
                      <a:pPr algn="ctr" fontAlgn="b"/>
                      <a:r>
                        <a:rPr lang="es-PR" sz="1400" b="1" i="0" u="none" strike="noStrike" noProof="0" dirty="0">
                          <a:solidFill>
                            <a:schemeClr val="bg1"/>
                          </a:solidFill>
                          <a:effectLst/>
                          <a:latin typeface="+mn-lt"/>
                        </a:rPr>
                        <a:t>Los</a:t>
                      </a:r>
                    </a:p>
                    <a:p>
                      <a:pPr algn="ctr" fontAlgn="b"/>
                      <a:r>
                        <a:rPr lang="es-PR" sz="1400" b="1" i="0" u="none" strike="noStrike" noProof="0" dirty="0">
                          <a:solidFill>
                            <a:schemeClr val="bg1"/>
                          </a:solidFill>
                          <a:effectLst/>
                          <a:latin typeface="+mn-lt"/>
                        </a:rPr>
                        <a:t>votantes</a:t>
                      </a: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fontAlgn="b"/>
                      <a:r>
                        <a:rPr lang="es-PR" sz="1400" b="1" i="0" u="none" strike="noStrike" noProof="0" dirty="0">
                          <a:solidFill>
                            <a:schemeClr val="bg1"/>
                          </a:solidFill>
                          <a:effectLst/>
                          <a:latin typeface="+mn-lt"/>
                        </a:rPr>
                        <a:t>PWD</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Fam</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Amigo</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PWD/Familiares/amigos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PWD </a:t>
                      </a:r>
                    </a:p>
                    <a:p>
                      <a:pPr algn="ctr" fontAlgn="b"/>
                      <a:r>
                        <a:rPr lang="es-PR" sz="1400" b="1" i="0" u="none" strike="noStrike" noProof="0" dirty="0">
                          <a:solidFill>
                            <a:schemeClr val="bg1"/>
                          </a:solidFill>
                          <a:effectLst/>
                          <a:latin typeface="+mn-lt"/>
                        </a:rPr>
                        <a:t>Hombres</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s-PR" sz="1400" b="1" i="0" u="none" strike="noStrike" noProof="0" dirty="0">
                          <a:solidFill>
                            <a:schemeClr val="bg1"/>
                          </a:solidFill>
                          <a:effectLst/>
                          <a:latin typeface="+mn-lt"/>
                        </a:rPr>
                        <a:t>PWD</a:t>
                      </a:r>
                    </a:p>
                    <a:p>
                      <a:pPr algn="ctr" fontAlgn="b"/>
                      <a:r>
                        <a:rPr lang="es-PR" sz="1400" b="1" i="0" u="none" strike="noStrike" noProof="0" dirty="0">
                          <a:solidFill>
                            <a:schemeClr val="bg1"/>
                          </a:solidFill>
                          <a:effectLst/>
                          <a:latin typeface="+mn-lt"/>
                        </a:rPr>
                        <a:t> Mujeres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s-PR" sz="1400" b="1" i="0" u="none" strike="noStrike" noProof="0" dirty="0">
                          <a:solidFill>
                            <a:schemeClr val="tx1"/>
                          </a:solidFill>
                          <a:effectLst/>
                          <a:latin typeface="+mn-lt"/>
                        </a:rPr>
                        <a:t>PWD &lt;50</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s-PR" sz="1400" b="1" i="0" u="none" strike="noStrike" noProof="0" dirty="0">
                          <a:solidFill>
                            <a:schemeClr val="tx1"/>
                          </a:solidFill>
                          <a:effectLst/>
                          <a:latin typeface="+mn-lt"/>
                        </a:rPr>
                        <a:t>PWD 50+</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s-PR" sz="1400" b="1" i="0" u="none" strike="noStrike" noProof="0" dirty="0">
                          <a:solidFill>
                            <a:schemeClr val="bg1"/>
                          </a:solidFill>
                          <a:effectLst/>
                          <a:latin typeface="+mn-lt"/>
                        </a:rPr>
                        <a:t>Escuchó</a:t>
                      </a:r>
                    </a:p>
                    <a:p>
                      <a:pPr algn="ctr" fontAlgn="b"/>
                      <a:r>
                        <a:rPr lang="es-PR" sz="1400" b="1" i="0" u="none" strike="noStrike" noProof="0" dirty="0">
                          <a:solidFill>
                            <a:schemeClr val="bg1"/>
                          </a:solidFill>
                          <a:effectLst/>
                          <a:latin typeface="+mn-lt"/>
                        </a:rPr>
                        <a:t>Temas</a:t>
                      </a:r>
                    </a:p>
                    <a:p>
                      <a:pPr algn="ctr" fontAlgn="b"/>
                      <a:r>
                        <a:rPr lang="es-PR" sz="1400" b="1" i="0" u="none" strike="noStrike" noProof="0" dirty="0">
                          <a:solidFill>
                            <a:schemeClr val="bg1"/>
                          </a:solidFill>
                          <a:effectLst/>
                          <a:latin typeface="+mn-lt"/>
                        </a:rPr>
                        <a:t>Biden</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s-PR" sz="1400" b="1" i="0" u="none" strike="noStrike" noProof="0" dirty="0">
                          <a:solidFill>
                            <a:schemeClr val="bg1"/>
                          </a:solidFill>
                          <a:effectLst/>
                          <a:latin typeface="+mn-lt"/>
                        </a:rPr>
                        <a:t>Escuchó</a:t>
                      </a:r>
                    </a:p>
                    <a:p>
                      <a:pPr algn="ctr" fontAlgn="b"/>
                      <a:r>
                        <a:rPr lang="es-PR" sz="1400" b="1" i="0" u="none" strike="noStrike" noProof="0" dirty="0">
                          <a:solidFill>
                            <a:schemeClr val="bg1"/>
                          </a:solidFill>
                          <a:effectLst/>
                          <a:latin typeface="+mn-lt"/>
                        </a:rPr>
                        <a:t>Temas  Trump</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s-PR" sz="1400" b="1" i="0" u="none" strike="noStrike" noProof="0" dirty="0">
                          <a:solidFill>
                            <a:schemeClr val="bg1"/>
                          </a:solidFill>
                          <a:effectLst/>
                          <a:latin typeface="+mn-lt"/>
                        </a:rPr>
                        <a:t>No escuchó</a:t>
                      </a:r>
                    </a:p>
                    <a:p>
                      <a:pPr algn="ctr" fontAlgn="b"/>
                      <a:r>
                        <a:rPr lang="es-PR" sz="1400" b="1" i="0" u="none" strike="noStrike" noProof="0" dirty="0">
                          <a:solidFill>
                            <a:schemeClr val="bg1"/>
                          </a:solidFill>
                          <a:effectLst/>
                          <a:latin typeface="+mn-lt"/>
                        </a:rPr>
                        <a:t>Biden</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s-PR" sz="1400" b="1" i="0" u="none" strike="noStrike" noProof="0" dirty="0">
                          <a:solidFill>
                            <a:schemeClr val="bg1"/>
                          </a:solidFill>
                          <a:effectLst/>
                          <a:latin typeface="+mn-lt"/>
                        </a:rPr>
                        <a:t>No escuchó</a:t>
                      </a:r>
                    </a:p>
                    <a:p>
                      <a:pPr algn="ctr" fontAlgn="b"/>
                      <a:r>
                        <a:rPr lang="es-PR" sz="1400" b="1" i="0" u="none" strike="noStrike" noProof="0" dirty="0">
                          <a:solidFill>
                            <a:schemeClr val="bg1"/>
                          </a:solidFill>
                          <a:effectLst/>
                          <a:latin typeface="+mn-lt"/>
                        </a:rPr>
                        <a:t>Trump</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s-PR" sz="1400" b="1" i="0" u="none" strike="noStrike" noProof="0" dirty="0">
                          <a:solidFill>
                            <a:schemeClr val="bg1"/>
                          </a:solidFill>
                          <a:effectLst/>
                          <a:latin typeface="+mn-lt"/>
                        </a:rPr>
                        <a:t>PWD estados</a:t>
                      </a:r>
                    </a:p>
                    <a:p>
                      <a:pPr algn="ctr" fontAlgn="b"/>
                      <a:r>
                        <a:rPr lang="es-PR" sz="1400" b="1" i="0" u="none" strike="noStrike" noProof="0" dirty="0">
                          <a:solidFill>
                            <a:schemeClr val="bg1"/>
                          </a:solidFill>
                          <a:effectLst/>
                          <a:latin typeface="+mn-lt"/>
                        </a:rPr>
                        <a:t>BG </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6055B"/>
                    </a:solidFill>
                  </a:tcPr>
                </a:tc>
                <a:tc>
                  <a:txBody>
                    <a:bodyPr/>
                    <a:lstStyle/>
                    <a:p>
                      <a:pPr algn="ctr" fontAlgn="b"/>
                      <a:r>
                        <a:rPr lang="es-PR" sz="1400" b="1" i="0" u="none" strike="noStrike" noProof="0" dirty="0">
                          <a:solidFill>
                            <a:schemeClr val="bg1"/>
                          </a:solidFill>
                          <a:effectLst/>
                          <a:latin typeface="+mn-lt"/>
                        </a:rPr>
                        <a:t>P/F/Festados</a:t>
                      </a:r>
                    </a:p>
                    <a:p>
                      <a:pPr algn="ctr" fontAlgn="b"/>
                      <a:r>
                        <a:rPr lang="es-PR" sz="1400" b="1" i="0" u="none" strike="noStrike" noProof="0" dirty="0">
                          <a:solidFill>
                            <a:schemeClr val="bg1"/>
                          </a:solidFill>
                          <a:effectLst/>
                          <a:latin typeface="+mn-lt"/>
                        </a:rPr>
                        <a:t>BG </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36055B"/>
                    </a:solidFill>
                  </a:tcPr>
                </a:tc>
                <a:extLst>
                  <a:ext uri="{0D108BD9-81ED-4DB2-BD59-A6C34878D82A}">
                    <a16:rowId xmlns:a16="http://schemas.microsoft.com/office/drawing/2014/main" val="1735180297"/>
                  </a:ext>
                </a:extLst>
              </a:tr>
              <a:tr h="54181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200" b="1" i="0" u="none" strike="noStrike" dirty="0">
                          <a:solidFill>
                            <a:srgbClr val="000000"/>
                          </a:solidFill>
                          <a:effectLst/>
                          <a:latin typeface="+mn-lt"/>
                        </a:rPr>
                        <a:t>Las personas con discapacidades traen talentos únicos al lugar de trabajo que benefician a los empleadores y organizaciones</a:t>
                      </a:r>
                      <a:endParaRPr lang="en-US" sz="1200" b="1"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69</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1" i="0" u="none" strike="noStrike" dirty="0">
                          <a:solidFill>
                            <a:srgbClr val="000000"/>
                          </a:solidFill>
                          <a:effectLst/>
                          <a:latin typeface="+mn-lt"/>
                        </a:rPr>
                        <a:t>83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75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60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76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81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87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1" i="0" u="none" strike="noStrike" dirty="0">
                          <a:solidFill>
                            <a:srgbClr val="000000"/>
                          </a:solidFill>
                          <a:effectLst/>
                          <a:latin typeface="+mn-lt"/>
                        </a:rPr>
                        <a:t>80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BB2FB"/>
                    </a:solidFill>
                  </a:tcPr>
                </a:tc>
                <a:tc>
                  <a:txBody>
                    <a:bodyPr/>
                    <a:lstStyle/>
                    <a:p>
                      <a:pPr algn="ctr" fontAlgn="ctr"/>
                      <a:r>
                        <a:rPr lang="en-US" sz="2000" b="0" i="0" u="none" strike="noStrike" dirty="0">
                          <a:solidFill>
                            <a:srgbClr val="000000"/>
                          </a:solidFill>
                          <a:effectLst/>
                          <a:latin typeface="+mn-lt"/>
                        </a:rPr>
                        <a:t>66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72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2000" b="0" i="0" u="none" strike="noStrike" dirty="0">
                          <a:solidFill>
                            <a:srgbClr val="000000"/>
                          </a:solidFill>
                          <a:effectLst/>
                          <a:latin typeface="+mn-lt"/>
                        </a:rPr>
                        <a:t>62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82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75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extLst>
                  <a:ext uri="{0D108BD9-81ED-4DB2-BD59-A6C34878D82A}">
                    <a16:rowId xmlns:a16="http://schemas.microsoft.com/office/drawing/2014/main" val="4263235427"/>
                  </a:ext>
                </a:extLst>
              </a:tr>
              <a:tr h="719332">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200" b="1" i="0" u="none" strike="noStrike" dirty="0">
                          <a:solidFill>
                            <a:srgbClr val="000000"/>
                          </a:solidFill>
                          <a:effectLst/>
                          <a:latin typeface="+mn-lt"/>
                        </a:rPr>
                        <a:t>Las personas con discapacidades se han enfrentado a una profunda desigualdad, capacitismo y opresión. Necesitan ser escuchados</a:t>
                      </a:r>
                      <a:endParaRPr lang="en-US" sz="1200" b="1"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2000" b="0" i="0" u="none" strike="noStrike" dirty="0">
                          <a:solidFill>
                            <a:srgbClr val="000000"/>
                          </a:solidFill>
                          <a:effectLst/>
                          <a:latin typeface="+mn-lt"/>
                        </a:rPr>
                        <a:t>68</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84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70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65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73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85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84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BB2FB"/>
                    </a:solidFill>
                  </a:tcPr>
                </a:tc>
                <a:tc>
                  <a:txBody>
                    <a:bodyPr/>
                    <a:lstStyle/>
                    <a:p>
                      <a:pPr algn="ctr" fontAlgn="ctr"/>
                      <a:r>
                        <a:rPr lang="en-US" sz="2000" b="0" i="0" u="none" strike="noStrike" dirty="0">
                          <a:solidFill>
                            <a:srgbClr val="000000"/>
                          </a:solidFill>
                          <a:effectLst/>
                          <a:latin typeface="+mn-lt"/>
                        </a:rPr>
                        <a:t>54</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77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59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84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72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3413076944"/>
                  </a:ext>
                </a:extLst>
              </a:tr>
              <a:tr h="54181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200" b="1" i="0" u="none" strike="noStrike" dirty="0">
                          <a:solidFill>
                            <a:srgbClr val="000000"/>
                          </a:solidFill>
                          <a:effectLst/>
                          <a:latin typeface="+mn-lt"/>
                        </a:rPr>
                        <a:t>Votar sobre los temas que importan a la comunidad de discapacitados puede provocar un cambio</a:t>
                      </a:r>
                      <a:endParaRPr lang="en-US" sz="1200" b="1"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2000" b="0" i="0" u="none" strike="noStrike" dirty="0">
                          <a:solidFill>
                            <a:srgbClr val="000000"/>
                          </a:solidFill>
                          <a:effectLst/>
                          <a:latin typeface="+mn-lt"/>
                        </a:rPr>
                        <a:t>66</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1" i="0" u="none" strike="noStrike" dirty="0">
                          <a:solidFill>
                            <a:srgbClr val="000000"/>
                          </a:solidFill>
                          <a:effectLst/>
                          <a:latin typeface="+mn-lt"/>
                        </a:rPr>
                        <a:t>79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71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59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80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1" i="0" u="none" strike="noStrike" dirty="0">
                          <a:solidFill>
                            <a:srgbClr val="000000"/>
                          </a:solidFill>
                          <a:effectLst/>
                          <a:latin typeface="+mn-lt"/>
                        </a:rPr>
                        <a:t>81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BB2FB"/>
                    </a:solidFill>
                  </a:tcPr>
                </a:tc>
                <a:tc>
                  <a:txBody>
                    <a:bodyPr/>
                    <a:lstStyle/>
                    <a:p>
                      <a:pPr algn="ctr" fontAlgn="ctr"/>
                      <a:r>
                        <a:rPr lang="en-US" sz="2000" b="0" i="0" u="none" strike="noStrike" dirty="0">
                          <a:solidFill>
                            <a:srgbClr val="000000"/>
                          </a:solidFill>
                          <a:effectLst/>
                          <a:latin typeface="+mn-lt"/>
                        </a:rPr>
                        <a:t>61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72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59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79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767863769"/>
                  </a:ext>
                </a:extLst>
              </a:tr>
              <a:tr h="54181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200" b="1" i="0" u="none" strike="noStrike" dirty="0">
                          <a:solidFill>
                            <a:srgbClr val="000000"/>
                          </a:solidFill>
                          <a:effectLst/>
                          <a:latin typeface="+mn-lt"/>
                        </a:rPr>
                        <a:t>Los problemas relacionados con la discapacidad y la atención médica influyen en lo motivado que estoy para votar</a:t>
                      </a:r>
                      <a:r>
                        <a:rPr lang="en-US" sz="1200" b="1" i="0" u="none" strike="noStrike" dirty="0">
                          <a:solidFill>
                            <a:srgbClr val="000000"/>
                          </a:solidFill>
                          <a:effectLst/>
                          <a:latin typeface="+mn-lt"/>
                        </a:rPr>
                        <a:t>*</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2000" b="0" i="0" u="none" strike="noStrike" dirty="0">
                          <a:solidFill>
                            <a:srgbClr val="000000"/>
                          </a:solidFill>
                          <a:effectLst/>
                          <a:latin typeface="+mn-lt"/>
                        </a:rPr>
                        <a:t>43</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53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49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42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50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51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55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50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55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65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BB2FB"/>
                    </a:solidFill>
                  </a:tcPr>
                </a:tc>
                <a:tc>
                  <a:txBody>
                    <a:bodyPr/>
                    <a:lstStyle/>
                    <a:p>
                      <a:pPr algn="ctr" fontAlgn="ctr"/>
                      <a:r>
                        <a:rPr lang="en-US" sz="2000" b="0" i="0" u="none" strike="noStrike" dirty="0">
                          <a:solidFill>
                            <a:srgbClr val="000000"/>
                          </a:solidFill>
                          <a:effectLst/>
                          <a:latin typeface="+mn-lt"/>
                        </a:rPr>
                        <a:t>40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47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31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49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48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1131677553"/>
                  </a:ext>
                </a:extLst>
              </a:tr>
              <a:tr h="54181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200" b="1" i="0" u="none" strike="noStrike" dirty="0">
                          <a:solidFill>
                            <a:srgbClr val="000000"/>
                          </a:solidFill>
                          <a:effectLst/>
                          <a:latin typeface="+mn-lt"/>
                        </a:rPr>
                        <a:t>Las posturas de los candidatos sobre temas relacionados con la discapacidad influyeron por quién voté en las elecciones</a:t>
                      </a:r>
                      <a:endParaRPr lang="en-US" sz="1200" b="1"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2000" b="0" i="0" u="none" strike="noStrike" dirty="0">
                          <a:solidFill>
                            <a:srgbClr val="000000"/>
                          </a:solidFill>
                          <a:effectLst/>
                          <a:latin typeface="+mn-lt"/>
                        </a:rPr>
                        <a:t>38</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1" i="0" u="none" strike="noStrike" dirty="0">
                          <a:solidFill>
                            <a:srgbClr val="000000"/>
                          </a:solidFill>
                          <a:effectLst/>
                          <a:latin typeface="+mn-lt"/>
                        </a:rPr>
                        <a:t>54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40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36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43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57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51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1" i="0" u="none" strike="noStrike" dirty="0">
                          <a:solidFill>
                            <a:srgbClr val="000000"/>
                          </a:solidFill>
                          <a:effectLst/>
                          <a:latin typeface="+mn-lt"/>
                        </a:rPr>
                        <a:t>57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2000" b="0" i="0" u="none" strike="noStrike" dirty="0">
                          <a:solidFill>
                            <a:srgbClr val="000000"/>
                          </a:solidFill>
                          <a:effectLst/>
                          <a:latin typeface="+mn-lt"/>
                        </a:rPr>
                        <a:t>52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1" i="0" u="none" strike="noStrike" dirty="0">
                          <a:solidFill>
                            <a:srgbClr val="000000"/>
                          </a:solidFill>
                          <a:effectLst/>
                          <a:latin typeface="+mn-lt"/>
                        </a:rPr>
                        <a:t>59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BB2FB"/>
                    </a:solidFill>
                  </a:tcPr>
                </a:tc>
                <a:tc>
                  <a:txBody>
                    <a:bodyPr/>
                    <a:lstStyle/>
                    <a:p>
                      <a:pPr algn="ctr" fontAlgn="ctr"/>
                      <a:r>
                        <a:rPr lang="en-US" sz="2000" b="0" i="0" u="none" strike="noStrike" dirty="0">
                          <a:solidFill>
                            <a:srgbClr val="000000"/>
                          </a:solidFill>
                          <a:effectLst/>
                          <a:latin typeface="+mn-lt"/>
                        </a:rPr>
                        <a:t>39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42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2000" b="0" i="0" u="none" strike="noStrike" dirty="0">
                          <a:solidFill>
                            <a:srgbClr val="000000"/>
                          </a:solidFill>
                          <a:effectLst/>
                          <a:latin typeface="+mn-lt"/>
                        </a:rPr>
                        <a:t>25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47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350008071"/>
                  </a:ext>
                </a:extLst>
              </a:tr>
              <a:tr h="54181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ES" sz="1200" b="1" i="0" u="none" strike="noStrike" dirty="0">
                          <a:solidFill>
                            <a:srgbClr val="000000"/>
                          </a:solidFill>
                          <a:effectLst/>
                          <a:latin typeface="+mn-lt"/>
                        </a:rPr>
                        <a:t>Los problemas relacionados con la discapacidad influyen en lo motivado que estoy para votar*</a:t>
                      </a:r>
                      <a:endParaRPr lang="en-US" sz="1200" b="1" i="0" u="none" strike="noStrike" dirty="0">
                        <a:solidFill>
                          <a:srgbClr val="000000"/>
                        </a:solidFill>
                        <a:effectLst/>
                        <a:latin typeface="+mn-lt"/>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35</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50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6BADA"/>
                    </a:solidFill>
                  </a:tcPr>
                </a:tc>
                <a:tc>
                  <a:txBody>
                    <a:bodyPr/>
                    <a:lstStyle/>
                    <a:p>
                      <a:pPr algn="ctr" fontAlgn="ctr"/>
                      <a:r>
                        <a:rPr lang="en-US" sz="2000" b="0" i="0" u="none" strike="noStrike" dirty="0">
                          <a:solidFill>
                            <a:srgbClr val="000000"/>
                          </a:solidFill>
                          <a:effectLst/>
                          <a:latin typeface="+mn-lt"/>
                        </a:rPr>
                        <a:t>35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49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41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52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47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57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ctr"/>
                      <a:r>
                        <a:rPr lang="en-US" sz="2000" b="0" i="0" u="none" strike="noStrike" dirty="0">
                          <a:solidFill>
                            <a:srgbClr val="000000"/>
                          </a:solidFill>
                          <a:effectLst/>
                          <a:latin typeface="+mn-lt"/>
                        </a:rPr>
                        <a:t>44</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1" i="0" u="none" strike="noStrike" dirty="0">
                          <a:solidFill>
                            <a:srgbClr val="000000"/>
                          </a:solidFill>
                          <a:effectLst/>
                          <a:latin typeface="+mn-lt"/>
                        </a:rPr>
                        <a:t>49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BB2FB"/>
                    </a:solidFill>
                  </a:tcPr>
                </a:tc>
                <a:tc>
                  <a:txBody>
                    <a:bodyPr/>
                    <a:lstStyle/>
                    <a:p>
                      <a:pPr algn="ctr" fontAlgn="ctr"/>
                      <a:r>
                        <a:rPr lang="en-US" sz="2000" b="0" i="0" u="none" strike="noStrike" dirty="0">
                          <a:solidFill>
                            <a:srgbClr val="000000"/>
                          </a:solidFill>
                          <a:effectLst/>
                          <a:latin typeface="+mn-lt"/>
                        </a:rPr>
                        <a:t>26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42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2000" b="0" i="0" u="none" strike="noStrike" dirty="0">
                          <a:solidFill>
                            <a:srgbClr val="000000"/>
                          </a:solidFill>
                          <a:effectLst/>
                          <a:latin typeface="+mn-lt"/>
                        </a:rPr>
                        <a:t>24</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48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40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1239519539"/>
                  </a:ext>
                </a:extLst>
              </a:tr>
            </a:tbl>
          </a:graphicData>
        </a:graphic>
      </p:graphicFrame>
      <p:sp>
        <p:nvSpPr>
          <p:cNvPr id="4" name="Rectangle: Rounded Corners 3">
            <a:extLst>
              <a:ext uri="{FF2B5EF4-FFF2-40B4-BE49-F238E27FC236}">
                <a16:creationId xmlns:a16="http://schemas.microsoft.com/office/drawing/2014/main" id="{EFDBCC15-56B9-4E2B-BB5A-A54AFAED5D5A}"/>
              </a:ext>
              <a:ext uri="{C183D7F6-B498-43B3-948B-1728B52AA6E4}">
                <adec:decorative xmlns:adec="http://schemas.microsoft.com/office/drawing/2017/decorative" val="1"/>
              </a:ext>
            </a:extLst>
          </p:cNvPr>
          <p:cNvSpPr/>
          <p:nvPr/>
        </p:nvSpPr>
        <p:spPr>
          <a:xfrm>
            <a:off x="3934037" y="2975674"/>
            <a:ext cx="450863" cy="3379405"/>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Rounded Corners 5">
            <a:extLst>
              <a:ext uri="{FF2B5EF4-FFF2-40B4-BE49-F238E27FC236}">
                <a16:creationId xmlns:a16="http://schemas.microsoft.com/office/drawing/2014/main" id="{D940BD7C-F591-40F0-B5EF-28B7F36421D3}"/>
              </a:ext>
              <a:ext uri="{C183D7F6-B498-43B3-948B-1728B52AA6E4}">
                <adec:decorative xmlns:adec="http://schemas.microsoft.com/office/drawing/2017/decorative" val="1"/>
              </a:ext>
            </a:extLst>
          </p:cNvPr>
          <p:cNvSpPr/>
          <p:nvPr/>
        </p:nvSpPr>
        <p:spPr>
          <a:xfrm>
            <a:off x="8687570" y="2975674"/>
            <a:ext cx="450863" cy="3448793"/>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Rounded Corners 7">
            <a:extLst>
              <a:ext uri="{FF2B5EF4-FFF2-40B4-BE49-F238E27FC236}">
                <a16:creationId xmlns:a16="http://schemas.microsoft.com/office/drawing/2014/main" id="{DF0349A1-3B2E-49A9-BD35-93233B500657}"/>
              </a:ext>
              <a:ext uri="{C183D7F6-B498-43B3-948B-1728B52AA6E4}">
                <adec:decorative xmlns:adec="http://schemas.microsoft.com/office/drawing/2017/decorative" val="1"/>
              </a:ext>
            </a:extLst>
          </p:cNvPr>
          <p:cNvSpPr/>
          <p:nvPr/>
        </p:nvSpPr>
        <p:spPr>
          <a:xfrm>
            <a:off x="7509013" y="5358220"/>
            <a:ext cx="548640" cy="1064637"/>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1F9E1E5A-C2D9-4524-9267-0BC4DBFE2D40}"/>
              </a:ext>
              <a:ext uri="{C183D7F6-B498-43B3-948B-1728B52AA6E4}">
                <adec:decorative xmlns:adec="http://schemas.microsoft.com/office/drawing/2017/decorative" val="1"/>
              </a:ext>
            </a:extLst>
          </p:cNvPr>
          <p:cNvSpPr txBox="1"/>
          <p:nvPr/>
        </p:nvSpPr>
        <p:spPr>
          <a:xfrm>
            <a:off x="4947435" y="6424467"/>
            <a:ext cx="3205965" cy="382395"/>
          </a:xfrm>
          <a:prstGeom prst="rect">
            <a:avLst/>
          </a:prstGeom>
          <a:noFill/>
        </p:spPr>
        <p:txBody>
          <a:bodyPr wrap="square" rtlCol="0">
            <a:spAutoFit/>
          </a:bodyPr>
          <a:lstStyle/>
          <a:p>
            <a:r>
              <a:rPr lang="en-US" dirty="0"/>
              <a:t>*</a:t>
            </a:r>
            <a:r>
              <a:rPr lang="es-PR" dirty="0"/>
              <a:t>pregunta</a:t>
            </a:r>
            <a:r>
              <a:rPr lang="en-US" dirty="0"/>
              <a:t> </a:t>
            </a:r>
            <a:r>
              <a:rPr lang="es-PR" dirty="0"/>
              <a:t>de muestra dividida</a:t>
            </a:r>
          </a:p>
        </p:txBody>
      </p:sp>
    </p:spTree>
    <p:extLst>
      <p:ext uri="{BB962C8B-B14F-4D97-AF65-F5344CB8AC3E}">
        <p14:creationId xmlns:p14="http://schemas.microsoft.com/office/powerpoint/2010/main" val="3752912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a:xfrm>
            <a:off x="335280" y="211161"/>
            <a:ext cx="11521440" cy="1312724"/>
          </a:xfrm>
        </p:spPr>
        <p:txBody>
          <a:bodyPr>
            <a:noAutofit/>
          </a:bodyPr>
          <a:lstStyle/>
          <a:p>
            <a:r>
              <a:rPr lang="es-ES" sz="2400" dirty="0">
                <a:solidFill>
                  <a:srgbClr val="005999"/>
                </a:solidFill>
              </a:rPr>
              <a:t>Ha habido un aumento de 10 puntos en la intensidad entre las personas con discapacidad y un aumento de 5 puntos entre los votantes/familiares/amigos con discapacidades que están totalmente de acuerdo en que los problemas relacionados con la discapacidad influyen en qué tan motivados están para votar.</a:t>
            </a:r>
            <a:endParaRPr lang="en-US" sz="2400" dirty="0">
              <a:solidFill>
                <a:srgbClr val="005999"/>
              </a:solidFill>
            </a:endParaRPr>
          </a:p>
        </p:txBody>
      </p:sp>
      <p:sp>
        <p:nvSpPr>
          <p:cNvPr id="3" name="Content Placeholder 4" descr="Issues around disability influence how motivated I am to vote*&#10;">
            <a:extLst>
              <a:ext uri="{FF2B5EF4-FFF2-40B4-BE49-F238E27FC236}">
                <a16:creationId xmlns:a16="http://schemas.microsoft.com/office/drawing/2014/main" id="{25334865-AD31-46F0-82C6-102879EDF7A4}"/>
              </a:ext>
            </a:extLst>
          </p:cNvPr>
          <p:cNvSpPr txBox="1">
            <a:spLocks/>
          </p:cNvSpPr>
          <p:nvPr/>
        </p:nvSpPr>
        <p:spPr>
          <a:xfrm>
            <a:off x="335280" y="1544671"/>
            <a:ext cx="11521440" cy="600164"/>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s-ES" sz="2200" b="1" dirty="0"/>
              <a:t>Los problemas relacionados con la discapacidad influyen en lo motivado que estoy para votar</a:t>
            </a:r>
            <a:r>
              <a:rPr lang="en-US" sz="2200" b="1" dirty="0"/>
              <a:t>*</a:t>
            </a:r>
          </a:p>
        </p:txBody>
      </p:sp>
      <p:pic>
        <p:nvPicPr>
          <p:cNvPr id="5" name="image3.png">
            <a:extLst>
              <a:ext uri="{FF2B5EF4-FFF2-40B4-BE49-F238E27FC236}">
                <a16:creationId xmlns:a16="http://schemas.microsoft.com/office/drawing/2014/main" id="{84AEBD60-A033-4C60-8300-EB9000BDF9C8}"/>
              </a:ext>
              <a:ext uri="{C183D7F6-B498-43B3-948B-1728B52AA6E4}">
                <adec:decorative xmlns:adec="http://schemas.microsoft.com/office/drawing/2017/decorative" val="1"/>
              </a:ext>
            </a:extLst>
          </p:cNvPr>
          <p:cNvPicPr/>
          <p:nvPr/>
        </p:nvPicPr>
        <p:blipFill>
          <a:blip r:embed="rId2"/>
          <a:srcRect/>
          <a:stretch>
            <a:fillRect/>
          </a:stretch>
        </p:blipFill>
        <p:spPr>
          <a:xfrm>
            <a:off x="8153400" y="6355080"/>
            <a:ext cx="2207812" cy="367160"/>
          </a:xfrm>
          <a:prstGeom prst="rect">
            <a:avLst/>
          </a:prstGeom>
          <a:ln/>
        </p:spPr>
      </p:pic>
      <p:sp>
        <p:nvSpPr>
          <p:cNvPr id="13" name="TextBox 12">
            <a:extLst>
              <a:ext uri="{FF2B5EF4-FFF2-40B4-BE49-F238E27FC236}">
                <a16:creationId xmlns:a16="http://schemas.microsoft.com/office/drawing/2014/main" id="{5C5425E6-D1C4-4ED7-A619-47B3D2375D5B}"/>
              </a:ext>
            </a:extLst>
          </p:cNvPr>
          <p:cNvSpPr txBox="1"/>
          <p:nvPr/>
        </p:nvSpPr>
        <p:spPr>
          <a:xfrm>
            <a:off x="1431784" y="2347597"/>
            <a:ext cx="3108959" cy="400110"/>
          </a:xfrm>
          <a:prstGeom prst="rect">
            <a:avLst/>
          </a:prstGeom>
          <a:solidFill>
            <a:schemeClr val="accent5">
              <a:lumMod val="20000"/>
              <a:lumOff val="80000"/>
            </a:schemeClr>
          </a:solidFill>
        </p:spPr>
        <p:txBody>
          <a:bodyPr wrap="square" rtlCol="0">
            <a:spAutoFit/>
          </a:bodyPr>
          <a:lstStyle/>
          <a:p>
            <a:pPr algn="ctr"/>
            <a:r>
              <a:rPr lang="en-US" sz="2000" b="1" dirty="0"/>
              <a:t>PWD</a:t>
            </a:r>
          </a:p>
        </p:txBody>
      </p:sp>
      <p:graphicFrame>
        <p:nvGraphicFramePr>
          <p:cNvPr id="7" name="Content Placeholder 8" descr="bar chart&#10;&#10;PWD 2020: 50 strongly agree, 70 total agree&#10;PWD 2019: 40 strongly agree, 64 total agree">
            <a:extLst>
              <a:ext uri="{FF2B5EF4-FFF2-40B4-BE49-F238E27FC236}">
                <a16:creationId xmlns:a16="http://schemas.microsoft.com/office/drawing/2014/main" id="{DE2984CD-AF66-4D36-9CB8-59C30ED1EC2B}"/>
              </a:ext>
            </a:extLst>
          </p:cNvPr>
          <p:cNvGraphicFramePr>
            <a:graphicFrameLocks/>
          </p:cNvGraphicFramePr>
          <p:nvPr>
            <p:extLst>
              <p:ext uri="{D42A27DB-BD31-4B8C-83A1-F6EECF244321}">
                <p14:modId xmlns:p14="http://schemas.microsoft.com/office/powerpoint/2010/main" val="3527639957"/>
              </p:ext>
            </p:extLst>
          </p:nvPr>
        </p:nvGraphicFramePr>
        <p:xfrm>
          <a:off x="544285" y="2928679"/>
          <a:ext cx="5817325" cy="267261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DBD9F2D0-3030-4C06-855E-E098FA7F0DAB}"/>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3707686934"/>
              </p:ext>
            </p:extLst>
          </p:nvPr>
        </p:nvGraphicFramePr>
        <p:xfrm>
          <a:off x="563456" y="6091463"/>
          <a:ext cx="1968724" cy="731520"/>
        </p:xfrm>
        <a:graphic>
          <a:graphicData uri="http://schemas.openxmlformats.org/drawingml/2006/table">
            <a:tbl>
              <a:tblPr firstRow="1" bandRow="1">
                <a:tableStyleId>{5C22544A-7EE6-4342-B048-85BDC9FD1C3A}</a:tableStyleId>
              </a:tblPr>
              <a:tblGrid>
                <a:gridCol w="274320">
                  <a:extLst>
                    <a:ext uri="{9D8B030D-6E8A-4147-A177-3AD203B41FA5}">
                      <a16:colId xmlns:a16="http://schemas.microsoft.com/office/drawing/2014/main" val="20000"/>
                    </a:ext>
                  </a:extLst>
                </a:gridCol>
                <a:gridCol w="1694404">
                  <a:extLst>
                    <a:ext uri="{9D8B030D-6E8A-4147-A177-3AD203B41FA5}">
                      <a16:colId xmlns:a16="http://schemas.microsoft.com/office/drawing/2014/main" val="20001"/>
                    </a:ext>
                  </a:extLst>
                </a:gridCol>
              </a:tblGrid>
              <a:tr h="177243">
                <a:tc>
                  <a:txBody>
                    <a:bodyPr/>
                    <a:lstStyle/>
                    <a:p>
                      <a:endParaRPr lang="en-US" sz="1200" b="1"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FB7DF"/>
                    </a:solidFill>
                  </a:tcPr>
                </a:tc>
                <a:tc>
                  <a:txBody>
                    <a:bodyPr/>
                    <a:lstStyle/>
                    <a:p>
                      <a:r>
                        <a:rPr lang="es-ES" sz="1200" b="1" dirty="0">
                          <a:solidFill>
                            <a:schemeClr val="tx1"/>
                          </a:solidFill>
                        </a:rPr>
                        <a:t>No tan totalmente de acuerdo</a:t>
                      </a:r>
                      <a:endParaRPr lang="en-US" sz="1200" b="1"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0"/>
                  </a:ext>
                </a:extLst>
              </a:tr>
              <a:tr h="182880">
                <a:tc>
                  <a:txBody>
                    <a:bodyPr/>
                    <a:lstStyle/>
                    <a:p>
                      <a:endParaRPr lang="en-US" sz="1200" b="1"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70C0"/>
                    </a:solidFill>
                  </a:tcPr>
                </a:tc>
                <a:tc>
                  <a:txBody>
                    <a:bodyPr/>
                    <a:lstStyle/>
                    <a:p>
                      <a:r>
                        <a:rPr lang="es-PR" sz="1200" b="1" noProof="0" dirty="0">
                          <a:solidFill>
                            <a:schemeClr val="tx1"/>
                          </a:solidFill>
                        </a:rPr>
                        <a:t>Totalmente de acuerdo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4" name="TextBox 3">
            <a:extLst>
              <a:ext uri="{FF2B5EF4-FFF2-40B4-BE49-F238E27FC236}">
                <a16:creationId xmlns:a16="http://schemas.microsoft.com/office/drawing/2014/main" id="{533B5439-1C25-4257-B5B4-FF244AFAD918}"/>
              </a:ext>
              <a:ext uri="{C183D7F6-B498-43B3-948B-1728B52AA6E4}">
                <adec:decorative xmlns:adec="http://schemas.microsoft.com/office/drawing/2017/decorative" val="1"/>
              </a:ext>
            </a:extLst>
          </p:cNvPr>
          <p:cNvSpPr txBox="1"/>
          <p:nvPr/>
        </p:nvSpPr>
        <p:spPr>
          <a:xfrm>
            <a:off x="343988" y="5682055"/>
            <a:ext cx="3108959" cy="369332"/>
          </a:xfrm>
          <a:prstGeom prst="rect">
            <a:avLst/>
          </a:prstGeom>
          <a:noFill/>
        </p:spPr>
        <p:txBody>
          <a:bodyPr wrap="square" rtlCol="0">
            <a:spAutoFit/>
          </a:bodyPr>
          <a:lstStyle/>
          <a:p>
            <a:r>
              <a:rPr lang="en-US" dirty="0"/>
              <a:t>*</a:t>
            </a:r>
            <a:r>
              <a:rPr lang="es-PR" sz="1400" dirty="0"/>
              <a:t>pregunta de muestra dividida</a:t>
            </a:r>
          </a:p>
        </p:txBody>
      </p:sp>
      <p:sp>
        <p:nvSpPr>
          <p:cNvPr id="15" name="TextBox 14">
            <a:extLst>
              <a:ext uri="{FF2B5EF4-FFF2-40B4-BE49-F238E27FC236}">
                <a16:creationId xmlns:a16="http://schemas.microsoft.com/office/drawing/2014/main" id="{92246F9D-EEC3-43A4-817F-E8FD1BD1E5CE}"/>
              </a:ext>
            </a:extLst>
          </p:cNvPr>
          <p:cNvSpPr txBox="1"/>
          <p:nvPr/>
        </p:nvSpPr>
        <p:spPr>
          <a:xfrm>
            <a:off x="7363096" y="2347597"/>
            <a:ext cx="3108959" cy="400110"/>
          </a:xfrm>
          <a:prstGeom prst="rect">
            <a:avLst/>
          </a:prstGeom>
          <a:solidFill>
            <a:schemeClr val="accent5">
              <a:lumMod val="20000"/>
              <a:lumOff val="80000"/>
            </a:schemeClr>
          </a:solidFill>
        </p:spPr>
        <p:txBody>
          <a:bodyPr wrap="square" rtlCol="0">
            <a:spAutoFit/>
          </a:bodyPr>
          <a:lstStyle/>
          <a:p>
            <a:pPr algn="ctr"/>
            <a:r>
              <a:rPr lang="en-US" sz="2000" b="1" dirty="0"/>
              <a:t>PWD/</a:t>
            </a:r>
            <a:r>
              <a:rPr lang="es-PR" sz="2000" b="1" dirty="0"/>
              <a:t>Familiares/</a:t>
            </a:r>
            <a:r>
              <a:rPr lang="en-US" sz="2000" b="1" dirty="0"/>
              <a:t>Amigos</a:t>
            </a:r>
          </a:p>
        </p:txBody>
      </p:sp>
      <p:graphicFrame>
        <p:nvGraphicFramePr>
          <p:cNvPr id="11" name="Content Placeholder 8" descr="Bar chart&#10;&#10;2020: Strongly agree 41, total agree 66&#10;2019: Strongly agree 36, total agree 63">
            <a:extLst>
              <a:ext uri="{FF2B5EF4-FFF2-40B4-BE49-F238E27FC236}">
                <a16:creationId xmlns:a16="http://schemas.microsoft.com/office/drawing/2014/main" id="{C11ADCFB-BA8F-4C80-A04D-577E1E28DDA4}"/>
              </a:ext>
            </a:extLst>
          </p:cNvPr>
          <p:cNvGraphicFramePr>
            <a:graphicFrameLocks/>
          </p:cNvGraphicFramePr>
          <p:nvPr>
            <p:extLst>
              <p:ext uri="{D42A27DB-BD31-4B8C-83A1-F6EECF244321}">
                <p14:modId xmlns:p14="http://schemas.microsoft.com/office/powerpoint/2010/main" val="1686246222"/>
              </p:ext>
            </p:extLst>
          </p:nvPr>
        </p:nvGraphicFramePr>
        <p:xfrm>
          <a:off x="6426926" y="2950469"/>
          <a:ext cx="5817325" cy="265082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a:extLst>
              <a:ext uri="{FF2B5EF4-FFF2-40B4-BE49-F238E27FC236}">
                <a16:creationId xmlns:a16="http://schemas.microsoft.com/office/drawing/2014/main" id="{BBFD4C00-A851-42F1-8444-9A04BA59D464}"/>
              </a:ext>
            </a:extLst>
          </p:cNvPr>
          <p:cNvSpPr txBox="1"/>
          <p:nvPr/>
        </p:nvSpPr>
        <p:spPr>
          <a:xfrm>
            <a:off x="2964978" y="6091463"/>
            <a:ext cx="4755623" cy="769441"/>
          </a:xfrm>
          <a:prstGeom prst="rect">
            <a:avLst/>
          </a:prstGeom>
          <a:solidFill>
            <a:schemeClr val="bg1"/>
          </a:solidFill>
        </p:spPr>
        <p:txBody>
          <a:bodyPr wrap="square">
            <a:spAutoFit/>
          </a:bodyPr>
          <a:lstStyle/>
          <a:p>
            <a:r>
              <a:rPr lang="en-US" sz="1100" dirty="0"/>
              <a:t>^^</a:t>
            </a:r>
            <a:r>
              <a:rPr lang="es-ES" sz="1100" dirty="0"/>
              <a:t>Lake Research Partners realizó una encuesta de modo mixto para NDRN del 12 al 20 de </a:t>
            </a:r>
            <a:r>
              <a:rPr lang="es-PR" sz="1100" dirty="0"/>
              <a:t>agosto de 2019 entre 1,000 adultos en todo el país con una discapacidad, o que tienen un familiar </a:t>
            </a:r>
            <a:r>
              <a:rPr lang="es-ES" sz="1100" dirty="0"/>
              <a:t>inmediato o un amigo cercano con una discapacidad.</a:t>
            </a:r>
            <a:endParaRPr lang="en-US" sz="1100" dirty="0"/>
          </a:p>
        </p:txBody>
      </p:sp>
    </p:spTree>
    <p:extLst>
      <p:ext uri="{BB962C8B-B14F-4D97-AF65-F5344CB8AC3E}">
        <p14:creationId xmlns:p14="http://schemas.microsoft.com/office/powerpoint/2010/main" val="28793077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p:txBody>
          <a:bodyPr>
            <a:noAutofit/>
          </a:bodyPr>
          <a:lstStyle/>
          <a:p>
            <a:r>
              <a:rPr lang="es-ES" sz="2600" dirty="0">
                <a:solidFill>
                  <a:srgbClr val="005999"/>
                </a:solidFill>
              </a:rPr>
              <a:t>Los votantes con discapacidad, particularmente las mujeres con discapacidad, están muy preocupados de que los recortes a la atención médica y la ley ACA tengan un impacto negativo en las personas con discapacidad.</a:t>
            </a:r>
            <a:endParaRPr lang="en-US" sz="2600" dirty="0">
              <a:solidFill>
                <a:srgbClr val="005999"/>
              </a:solidFill>
            </a:endParaRPr>
          </a:p>
        </p:txBody>
      </p:sp>
      <p:sp>
        <p:nvSpPr>
          <p:cNvPr id="5" name="Content Placeholder 4" descr="How concerned are you that cuts to health care and the ACA will have a negative impact on people with disabilities?&#10;">
            <a:extLst>
              <a:ext uri="{FF2B5EF4-FFF2-40B4-BE49-F238E27FC236}">
                <a16:creationId xmlns:a16="http://schemas.microsoft.com/office/drawing/2014/main" id="{6E832251-F4AE-4C10-A153-114DC17457B4}"/>
              </a:ext>
            </a:extLst>
          </p:cNvPr>
          <p:cNvSpPr txBox="1">
            <a:spLocks/>
          </p:cNvSpPr>
          <p:nvPr/>
        </p:nvSpPr>
        <p:spPr>
          <a:xfrm>
            <a:off x="335280" y="1451747"/>
            <a:ext cx="11521440" cy="810189"/>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s-ES" sz="2400" b="1" dirty="0"/>
              <a:t>¿</a:t>
            </a:r>
            <a:r>
              <a:rPr lang="es-ES" sz="2000" b="1" dirty="0"/>
              <a:t>Qué tan preocupado está de que los recortes a la atención médica y la ley ACA tengan un impacto negativo en las personas con </a:t>
            </a:r>
            <a:r>
              <a:rPr lang="es-ES" sz="2000" dirty="0">
                <a:solidFill>
                  <a:srgbClr val="005999"/>
                </a:solidFill>
              </a:rPr>
              <a:t>discapacidad</a:t>
            </a:r>
            <a:r>
              <a:rPr lang="es-ES" sz="2000" b="1" dirty="0"/>
              <a:t>?</a:t>
            </a:r>
            <a:endParaRPr lang="en-US" sz="2000" b="1" dirty="0"/>
          </a:p>
        </p:txBody>
      </p:sp>
      <p:pic>
        <p:nvPicPr>
          <p:cNvPr id="3" name="image3.png">
            <a:extLst>
              <a:ext uri="{FF2B5EF4-FFF2-40B4-BE49-F238E27FC236}">
                <a16:creationId xmlns:a16="http://schemas.microsoft.com/office/drawing/2014/main" id="{0D432DB6-02B3-4523-B772-AA672E0FF551}"/>
              </a:ext>
              <a:ext uri="{C183D7F6-B498-43B3-948B-1728B52AA6E4}">
                <adec:decorative xmlns:adec="http://schemas.microsoft.com/office/drawing/2017/decorative" val="1"/>
              </a:ext>
            </a:extLst>
          </p:cNvPr>
          <p:cNvPicPr/>
          <p:nvPr/>
        </p:nvPicPr>
        <p:blipFill>
          <a:blip r:embed="rId3"/>
          <a:srcRect/>
          <a:stretch>
            <a:fillRect/>
          </a:stretch>
        </p:blipFill>
        <p:spPr>
          <a:xfrm>
            <a:off x="8153400" y="6355080"/>
            <a:ext cx="2207812" cy="367160"/>
          </a:xfrm>
          <a:prstGeom prst="rect">
            <a:avLst/>
          </a:prstGeom>
          <a:ln/>
        </p:spPr>
      </p:pic>
      <p:graphicFrame>
        <p:nvGraphicFramePr>
          <p:cNvPr id="4" name="Table 3" descr="52% of people with disabilities are very concerned, and 18% are somewhat concerned, that cuts to the ACA or healthcare will have a negative impact on people with disabilities. 60% of women with disabilities in particular are very concerned. ">
            <a:extLst>
              <a:ext uri="{FF2B5EF4-FFF2-40B4-BE49-F238E27FC236}">
                <a16:creationId xmlns:a16="http://schemas.microsoft.com/office/drawing/2014/main" id="{91E93155-E029-4EEC-B08C-9F753A7EA427}"/>
              </a:ext>
            </a:extLst>
          </p:cNvPr>
          <p:cNvGraphicFramePr>
            <a:graphicFrameLocks noGrp="1"/>
          </p:cNvGraphicFramePr>
          <p:nvPr>
            <p:extLst>
              <p:ext uri="{D42A27DB-BD31-4B8C-83A1-F6EECF244321}">
                <p14:modId xmlns:p14="http://schemas.microsoft.com/office/powerpoint/2010/main" val="3704970002"/>
              </p:ext>
            </p:extLst>
          </p:nvPr>
        </p:nvGraphicFramePr>
        <p:xfrm>
          <a:off x="1512750" y="2390274"/>
          <a:ext cx="9058994" cy="3964805"/>
        </p:xfrm>
        <a:graphic>
          <a:graphicData uri="http://schemas.openxmlformats.org/drawingml/2006/table">
            <a:tbl>
              <a:tblPr firstRow="1" firstCol="1" lastCol="1">
                <a:tableStyleId>{5C22544A-7EE6-4342-B048-85BDC9FD1C3A}</a:tableStyleId>
              </a:tblPr>
              <a:tblGrid>
                <a:gridCol w="2097972">
                  <a:extLst>
                    <a:ext uri="{9D8B030D-6E8A-4147-A177-3AD203B41FA5}">
                      <a16:colId xmlns:a16="http://schemas.microsoft.com/office/drawing/2014/main" val="285450607"/>
                    </a:ext>
                  </a:extLst>
                </a:gridCol>
                <a:gridCol w="580386">
                  <a:extLst>
                    <a:ext uri="{9D8B030D-6E8A-4147-A177-3AD203B41FA5}">
                      <a16:colId xmlns:a16="http://schemas.microsoft.com/office/drawing/2014/main" val="2215904522"/>
                    </a:ext>
                  </a:extLst>
                </a:gridCol>
                <a:gridCol w="580386">
                  <a:extLst>
                    <a:ext uri="{9D8B030D-6E8A-4147-A177-3AD203B41FA5}">
                      <a16:colId xmlns:a16="http://schemas.microsoft.com/office/drawing/2014/main" val="751506583"/>
                    </a:ext>
                  </a:extLst>
                </a:gridCol>
                <a:gridCol w="580386">
                  <a:extLst>
                    <a:ext uri="{9D8B030D-6E8A-4147-A177-3AD203B41FA5}">
                      <a16:colId xmlns:a16="http://schemas.microsoft.com/office/drawing/2014/main" val="1238057740"/>
                    </a:ext>
                  </a:extLst>
                </a:gridCol>
                <a:gridCol w="704729">
                  <a:extLst>
                    <a:ext uri="{9D8B030D-6E8A-4147-A177-3AD203B41FA5}">
                      <a16:colId xmlns:a16="http://schemas.microsoft.com/office/drawing/2014/main" val="3340660559"/>
                    </a:ext>
                  </a:extLst>
                </a:gridCol>
                <a:gridCol w="580386">
                  <a:extLst>
                    <a:ext uri="{9D8B030D-6E8A-4147-A177-3AD203B41FA5}">
                      <a16:colId xmlns:a16="http://schemas.microsoft.com/office/drawing/2014/main" val="3304641028"/>
                    </a:ext>
                  </a:extLst>
                </a:gridCol>
                <a:gridCol w="691080">
                  <a:extLst>
                    <a:ext uri="{9D8B030D-6E8A-4147-A177-3AD203B41FA5}">
                      <a16:colId xmlns:a16="http://schemas.microsoft.com/office/drawing/2014/main" val="2688014687"/>
                    </a:ext>
                  </a:extLst>
                </a:gridCol>
                <a:gridCol w="922125">
                  <a:extLst>
                    <a:ext uri="{9D8B030D-6E8A-4147-A177-3AD203B41FA5}">
                      <a16:colId xmlns:a16="http://schemas.microsoft.com/office/drawing/2014/main" val="1038927457"/>
                    </a:ext>
                  </a:extLst>
                </a:gridCol>
                <a:gridCol w="580386">
                  <a:extLst>
                    <a:ext uri="{9D8B030D-6E8A-4147-A177-3AD203B41FA5}">
                      <a16:colId xmlns:a16="http://schemas.microsoft.com/office/drawing/2014/main" val="572181034"/>
                    </a:ext>
                  </a:extLst>
                </a:gridCol>
                <a:gridCol w="580386">
                  <a:extLst>
                    <a:ext uri="{9D8B030D-6E8A-4147-A177-3AD203B41FA5}">
                      <a16:colId xmlns:a16="http://schemas.microsoft.com/office/drawing/2014/main" val="2800533926"/>
                    </a:ext>
                  </a:extLst>
                </a:gridCol>
                <a:gridCol w="580386">
                  <a:extLst>
                    <a:ext uri="{9D8B030D-6E8A-4147-A177-3AD203B41FA5}">
                      <a16:colId xmlns:a16="http://schemas.microsoft.com/office/drawing/2014/main" val="2299655562"/>
                    </a:ext>
                  </a:extLst>
                </a:gridCol>
                <a:gridCol w="580386">
                  <a:extLst>
                    <a:ext uri="{9D8B030D-6E8A-4147-A177-3AD203B41FA5}">
                      <a16:colId xmlns:a16="http://schemas.microsoft.com/office/drawing/2014/main" val="2402485993"/>
                    </a:ext>
                  </a:extLst>
                </a:gridCol>
              </a:tblGrid>
              <a:tr h="1359479">
                <a:tc>
                  <a:txBody>
                    <a:bodyPr/>
                    <a:lstStyle/>
                    <a:p>
                      <a:pPr algn="ctr" fontAlgn="b"/>
                      <a:endParaRPr lang="en-US" sz="1600" b="1" i="0" u="none" strike="noStrike" dirty="0">
                        <a:solidFill>
                          <a:schemeClr val="bg1"/>
                        </a:solidFill>
                        <a:effectLst/>
                        <a:latin typeface="+mn-lt"/>
                      </a:endParaRP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schemeClr>
                    </a:solidFill>
                  </a:tcPr>
                </a:tc>
                <a:tc>
                  <a:txBody>
                    <a:bodyPr/>
                    <a:lstStyle/>
                    <a:p>
                      <a:pPr algn="ctr" fontAlgn="b"/>
                      <a:r>
                        <a:rPr lang="es-PR" sz="1200" b="1" i="0" u="none" strike="noStrike" noProof="0" dirty="0">
                          <a:solidFill>
                            <a:schemeClr val="bg1"/>
                          </a:solidFill>
                          <a:effectLst/>
                          <a:latin typeface="+mn-lt"/>
                        </a:rPr>
                        <a:t>Todos </a:t>
                      </a:r>
                    </a:p>
                    <a:p>
                      <a:pPr algn="ctr" fontAlgn="b"/>
                      <a:r>
                        <a:rPr lang="es-PR" sz="1200" b="1" i="0" u="none" strike="noStrike" noProof="0" dirty="0">
                          <a:solidFill>
                            <a:schemeClr val="bg1"/>
                          </a:solidFill>
                          <a:effectLst/>
                          <a:latin typeface="+mn-lt"/>
                        </a:rPr>
                        <a:t>Los</a:t>
                      </a:r>
                    </a:p>
                    <a:p>
                      <a:pPr algn="ctr" fontAlgn="b"/>
                      <a:r>
                        <a:rPr lang="es-PR" sz="1200" b="1" i="0" u="none" strike="noStrike" noProof="0" dirty="0">
                          <a:solidFill>
                            <a:schemeClr val="bg1"/>
                          </a:solidFill>
                          <a:effectLst/>
                          <a:latin typeface="+mn-lt"/>
                        </a:rPr>
                        <a:t>votantes</a:t>
                      </a: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fontAlgn="b"/>
                      <a:r>
                        <a:rPr lang="es-PR" sz="1400" b="1" i="0" u="none" strike="noStrike" noProof="0" dirty="0">
                          <a:solidFill>
                            <a:schemeClr val="bg1"/>
                          </a:solidFill>
                          <a:effectLst/>
                          <a:latin typeface="+mn-lt"/>
                        </a:rPr>
                        <a:t>PWD</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Familiares</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Amigos</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PWD/Familiares/Amigos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PWD </a:t>
                      </a:r>
                    </a:p>
                    <a:p>
                      <a:pPr algn="ctr" fontAlgn="b"/>
                      <a:r>
                        <a:rPr lang="es-PR" sz="1400" b="1" i="0" u="none" strike="noStrike" noProof="0" dirty="0">
                          <a:solidFill>
                            <a:schemeClr val="bg1"/>
                          </a:solidFill>
                          <a:effectLst/>
                          <a:latin typeface="+mn-lt"/>
                        </a:rPr>
                        <a:t>Hombres</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s-PR" sz="1400" b="1" i="0" u="none" strike="noStrike" noProof="0" dirty="0">
                          <a:solidFill>
                            <a:schemeClr val="bg1"/>
                          </a:solidFill>
                          <a:effectLst/>
                          <a:latin typeface="+mn-lt"/>
                        </a:rPr>
                        <a:t>PWD</a:t>
                      </a:r>
                    </a:p>
                    <a:p>
                      <a:pPr algn="ctr" fontAlgn="b"/>
                      <a:r>
                        <a:rPr lang="es-PR" sz="1400" b="1" i="0" u="none" strike="noStrike" noProof="0" dirty="0">
                          <a:solidFill>
                            <a:schemeClr val="bg1"/>
                          </a:solidFill>
                          <a:effectLst/>
                          <a:latin typeface="+mn-lt"/>
                        </a:rPr>
                        <a:t> Mujeres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s-PR" sz="1400" b="1" i="0" u="none" strike="noStrike" noProof="0" dirty="0">
                          <a:solidFill>
                            <a:schemeClr val="tx1"/>
                          </a:solidFill>
                          <a:effectLst/>
                          <a:latin typeface="+mn-lt"/>
                        </a:rPr>
                        <a:t>PWD &lt;50</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s-PR" sz="1400" b="1" i="0" u="none" strike="noStrike" noProof="0" dirty="0">
                          <a:solidFill>
                            <a:schemeClr val="tx1"/>
                          </a:solidFill>
                          <a:effectLst/>
                          <a:latin typeface="+mn-lt"/>
                        </a:rPr>
                        <a:t>PWD 50+</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s-PR" sz="1400" b="1" i="0" u="none" strike="noStrike" noProof="0" dirty="0">
                          <a:solidFill>
                            <a:schemeClr val="bg1"/>
                          </a:solidFill>
                          <a:effectLst/>
                          <a:latin typeface="+mn-lt"/>
                        </a:rPr>
                        <a:t>PWD </a:t>
                      </a:r>
                    </a:p>
                    <a:p>
                      <a:pPr algn="ctr" fontAlgn="b"/>
                      <a:r>
                        <a:rPr lang="es-PR" sz="1200" b="1" i="0" u="none" strike="noStrike" noProof="0" dirty="0">
                          <a:solidFill>
                            <a:schemeClr val="bg1"/>
                          </a:solidFill>
                          <a:effectLst/>
                          <a:latin typeface="+mn-lt"/>
                        </a:rPr>
                        <a:t>estado</a:t>
                      </a:r>
                      <a:r>
                        <a:rPr lang="es-PR" sz="1400" b="1" i="0" u="none" strike="noStrike" noProof="0" dirty="0">
                          <a:solidFill>
                            <a:schemeClr val="bg1"/>
                          </a:solidFill>
                          <a:effectLst/>
                          <a:latin typeface="+mn-lt"/>
                        </a:rPr>
                        <a:t>sBG </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s-PR" sz="1400" b="1" i="0" u="none" strike="noStrike" noProof="0" dirty="0">
                          <a:solidFill>
                            <a:schemeClr val="bg1"/>
                          </a:solidFill>
                          <a:effectLst/>
                          <a:latin typeface="+mn-lt"/>
                        </a:rPr>
                        <a:t>PWD/A</a:t>
                      </a:r>
                      <a:r>
                        <a:rPr lang="es-PR" sz="1200" b="1" i="0" u="none" strike="noStrike" noProof="0" dirty="0">
                          <a:solidFill>
                            <a:schemeClr val="bg1"/>
                          </a:solidFill>
                          <a:effectLst/>
                          <a:latin typeface="+mn-lt"/>
                        </a:rPr>
                        <a:t>migos</a:t>
                      </a:r>
                      <a:r>
                        <a:rPr lang="es-PR" sz="1400" b="1" i="0" u="none" strike="noStrike" noProof="0" dirty="0">
                          <a:solidFill>
                            <a:schemeClr val="bg1"/>
                          </a:solidFill>
                          <a:effectLst/>
                          <a:latin typeface="+mn-lt"/>
                        </a:rPr>
                        <a:t>/Familiares </a:t>
                      </a:r>
                      <a:r>
                        <a:rPr lang="es-PR" sz="1200" b="1" i="0" u="none" strike="noStrike" noProof="0" dirty="0">
                          <a:solidFill>
                            <a:schemeClr val="bg1"/>
                          </a:solidFill>
                          <a:effectLst/>
                          <a:latin typeface="+mn-lt"/>
                        </a:rPr>
                        <a:t>estados</a:t>
                      </a:r>
                    </a:p>
                    <a:p>
                      <a:pPr algn="ctr" fontAlgn="b"/>
                      <a:r>
                        <a:rPr lang="es-PR" sz="1400" b="1" i="0" u="none" strike="noStrike" noProof="0" dirty="0">
                          <a:solidFill>
                            <a:schemeClr val="bg1"/>
                          </a:solidFill>
                          <a:effectLst/>
                          <a:latin typeface="+mn-lt"/>
                        </a:rPr>
                        <a:t>BG </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extLst>
                  <a:ext uri="{0D108BD9-81ED-4DB2-BD59-A6C34878D82A}">
                    <a16:rowId xmlns:a16="http://schemas.microsoft.com/office/drawing/2014/main" val="1735180297"/>
                  </a:ext>
                </a:extLst>
              </a:tr>
              <a:tr h="35690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PR" sz="1800" b="1" i="0" u="none" strike="noStrike" noProof="0" dirty="0">
                          <a:solidFill>
                            <a:srgbClr val="000000"/>
                          </a:solidFill>
                          <a:effectLst/>
                          <a:latin typeface="+mn-lt"/>
                        </a:rPr>
                        <a:t>Muy preocupado</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41</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1" i="0" u="none" strike="noStrike" dirty="0">
                          <a:solidFill>
                            <a:srgbClr val="000000"/>
                          </a:solidFill>
                          <a:effectLst/>
                          <a:latin typeface="+mn-lt"/>
                        </a:rPr>
                        <a:t>52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C7D7"/>
                    </a:solidFill>
                  </a:tcPr>
                </a:tc>
                <a:tc>
                  <a:txBody>
                    <a:bodyPr/>
                    <a:lstStyle/>
                    <a:p>
                      <a:pPr algn="ctr" fontAlgn="ctr"/>
                      <a:r>
                        <a:rPr lang="en-US" sz="1600" b="0" i="0" u="none" strike="noStrike" dirty="0">
                          <a:solidFill>
                            <a:srgbClr val="000000"/>
                          </a:solidFill>
                          <a:effectLst/>
                          <a:latin typeface="+mn-lt"/>
                        </a:rPr>
                        <a:t>47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600" b="0" i="0" u="none" strike="noStrike" dirty="0">
                          <a:solidFill>
                            <a:srgbClr val="000000"/>
                          </a:solidFill>
                          <a:effectLst/>
                          <a:latin typeface="+mn-lt"/>
                        </a:rPr>
                        <a:t>42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600" b="0" i="0" u="none" strike="noStrike" dirty="0">
                          <a:solidFill>
                            <a:srgbClr val="000000"/>
                          </a:solidFill>
                          <a:effectLst/>
                          <a:latin typeface="+mn-lt"/>
                        </a:rPr>
                        <a:t>46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600" b="0" i="0" u="none" strike="noStrike" dirty="0">
                          <a:solidFill>
                            <a:srgbClr val="000000"/>
                          </a:solidFill>
                          <a:effectLst/>
                          <a:latin typeface="+mn-lt"/>
                        </a:rPr>
                        <a:t>44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600" b="1" i="0" u="none" strike="noStrike" dirty="0">
                          <a:solidFill>
                            <a:srgbClr val="000000"/>
                          </a:solidFill>
                          <a:effectLst/>
                          <a:latin typeface="+mn-lt"/>
                        </a:rPr>
                        <a:t>60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57A77">
                        <a:alpha val="50000"/>
                      </a:srgbClr>
                    </a:solidFill>
                  </a:tcPr>
                </a:tc>
                <a:tc>
                  <a:txBody>
                    <a:bodyPr/>
                    <a:lstStyle/>
                    <a:p>
                      <a:pPr algn="ctr" fontAlgn="ctr"/>
                      <a:r>
                        <a:rPr lang="en-US" sz="1600" b="0" i="0" u="none" strike="noStrike" dirty="0">
                          <a:solidFill>
                            <a:srgbClr val="000000"/>
                          </a:solidFill>
                          <a:effectLst/>
                          <a:latin typeface="+mn-lt"/>
                        </a:rPr>
                        <a:t>54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600" b="0" i="0" u="none" strike="noStrike" dirty="0">
                          <a:solidFill>
                            <a:srgbClr val="000000"/>
                          </a:solidFill>
                          <a:effectLst/>
                          <a:latin typeface="+mn-lt"/>
                        </a:rPr>
                        <a:t>50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600" b="0" i="0" u="none" strike="noStrike" dirty="0">
                          <a:solidFill>
                            <a:srgbClr val="000000"/>
                          </a:solidFill>
                          <a:effectLst/>
                          <a:latin typeface="+mn-lt"/>
                        </a:rPr>
                        <a:t>47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600" b="0" i="0" u="none" strike="noStrike" dirty="0">
                          <a:solidFill>
                            <a:srgbClr val="000000"/>
                          </a:solidFill>
                          <a:effectLst/>
                          <a:latin typeface="+mn-lt"/>
                        </a:rPr>
                        <a:t>46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extLst>
                  <a:ext uri="{0D108BD9-81ED-4DB2-BD59-A6C34878D82A}">
                    <a16:rowId xmlns:a16="http://schemas.microsoft.com/office/drawing/2014/main" val="4263235427"/>
                  </a:ext>
                </a:extLst>
              </a:tr>
              <a:tr h="35690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PR" sz="1800" b="1" i="0" u="none" strike="noStrike" noProof="0" dirty="0">
                          <a:solidFill>
                            <a:srgbClr val="000000"/>
                          </a:solidFill>
                          <a:effectLst/>
                          <a:latin typeface="+mn-lt"/>
                        </a:rPr>
                        <a:t>Algo preocupado</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22</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20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19</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20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3413076944"/>
                  </a:ext>
                </a:extLst>
              </a:tr>
              <a:tr h="58885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PR" sz="1800" b="1" i="0" u="none" strike="noStrike" noProof="0" dirty="0">
                          <a:solidFill>
                            <a:srgbClr val="000000"/>
                          </a:solidFill>
                          <a:effectLst/>
                          <a:latin typeface="+mn-lt"/>
                        </a:rPr>
                        <a:t>Un poco preocupado</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1800" b="0" i="0" u="none" strike="noStrike" dirty="0">
                          <a:solidFill>
                            <a:srgbClr val="000000"/>
                          </a:solidFill>
                          <a:effectLst/>
                          <a:latin typeface="+mn-lt"/>
                        </a:rPr>
                        <a:t>14</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12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22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13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10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10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15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767863769"/>
                  </a:ext>
                </a:extLst>
              </a:tr>
              <a:tr h="588851">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PR" sz="1800" b="1" i="0" u="none" strike="noStrike" noProof="0" dirty="0">
                          <a:solidFill>
                            <a:srgbClr val="000000"/>
                          </a:solidFill>
                          <a:effectLst/>
                          <a:latin typeface="+mn-lt"/>
                        </a:rPr>
                        <a:t>Para nada preocupado</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19</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20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21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20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19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335085500"/>
                  </a:ext>
                </a:extLst>
              </a:tr>
              <a:tr h="35690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PR" sz="1800" b="1" i="0" u="none" strike="noStrike" noProof="0" dirty="0">
                          <a:solidFill>
                            <a:srgbClr val="000000"/>
                          </a:solidFill>
                          <a:effectLst/>
                          <a:latin typeface="+mn-lt"/>
                        </a:rPr>
                        <a:t>Preocupado</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62</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70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65</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60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65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63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1" i="0" u="none" strike="noStrike" dirty="0">
                          <a:solidFill>
                            <a:srgbClr val="000000"/>
                          </a:solidFill>
                          <a:effectLst/>
                          <a:latin typeface="+mn-lt"/>
                        </a:rPr>
                        <a:t>77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BCBB"/>
                    </a:solidFill>
                  </a:tcPr>
                </a:tc>
                <a:tc>
                  <a:txBody>
                    <a:bodyPr/>
                    <a:lstStyle/>
                    <a:p>
                      <a:pPr algn="ctr" fontAlgn="ctr"/>
                      <a:r>
                        <a:rPr lang="en-US" sz="1600" b="0" i="0" u="none" strike="noStrike" dirty="0">
                          <a:solidFill>
                            <a:srgbClr val="000000"/>
                          </a:solidFill>
                          <a:effectLst/>
                          <a:latin typeface="+mn-lt"/>
                        </a:rPr>
                        <a:t>71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70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62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600" b="0" i="0" u="none" strike="noStrike" dirty="0">
                          <a:solidFill>
                            <a:srgbClr val="000000"/>
                          </a:solidFill>
                          <a:effectLst/>
                          <a:latin typeface="+mn-lt"/>
                        </a:rPr>
                        <a:t>63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3672683854"/>
                  </a:ext>
                </a:extLst>
              </a:tr>
              <a:tr h="35690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PR" sz="1800" b="1" i="0" u="none" strike="noStrike" noProof="0" dirty="0">
                          <a:solidFill>
                            <a:srgbClr val="000000"/>
                          </a:solidFill>
                          <a:effectLst/>
                          <a:latin typeface="+mn-lt"/>
                        </a:rPr>
                        <a:t>No preocupado</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1800" b="0" i="0" u="none" strike="noStrike" dirty="0">
                          <a:solidFill>
                            <a:srgbClr val="000000"/>
                          </a:solidFill>
                          <a:effectLst/>
                          <a:latin typeface="+mn-lt"/>
                        </a:rPr>
                        <a:t>32</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23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32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37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31</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30</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16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28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19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31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600" b="0" i="0" u="none" strike="noStrike" dirty="0">
                          <a:solidFill>
                            <a:srgbClr val="000000"/>
                          </a:solidFill>
                          <a:effectLst/>
                          <a:latin typeface="+mn-lt"/>
                        </a:rPr>
                        <a:t>33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2199035179"/>
                  </a:ext>
                </a:extLst>
              </a:tr>
            </a:tbl>
          </a:graphicData>
        </a:graphic>
      </p:graphicFrame>
      <p:sp>
        <p:nvSpPr>
          <p:cNvPr id="12" name="Circle: Hollow 11">
            <a:extLst>
              <a:ext uri="{FF2B5EF4-FFF2-40B4-BE49-F238E27FC236}">
                <a16:creationId xmlns:a16="http://schemas.microsoft.com/office/drawing/2014/main" id="{2885D6D3-F40D-4FA4-8B3C-45AD081C5F94}"/>
              </a:ext>
              <a:ext uri="{C183D7F6-B498-43B3-948B-1728B52AA6E4}">
                <adec:decorative xmlns:adec="http://schemas.microsoft.com/office/drawing/2017/decorative" val="1"/>
              </a:ext>
            </a:extLst>
          </p:cNvPr>
          <p:cNvSpPr/>
          <p:nvPr/>
        </p:nvSpPr>
        <p:spPr>
          <a:xfrm>
            <a:off x="4192435" y="3797857"/>
            <a:ext cx="612204" cy="431074"/>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Circle: Hollow 7">
            <a:extLst>
              <a:ext uri="{FF2B5EF4-FFF2-40B4-BE49-F238E27FC236}">
                <a16:creationId xmlns:a16="http://schemas.microsoft.com/office/drawing/2014/main" id="{18A56308-501F-4155-8C98-77B4357487BF}"/>
              </a:ext>
              <a:ext uri="{C183D7F6-B498-43B3-948B-1728B52AA6E4}">
                <adec:decorative xmlns:adec="http://schemas.microsoft.com/office/drawing/2017/decorative" val="1"/>
              </a:ext>
            </a:extLst>
          </p:cNvPr>
          <p:cNvSpPr/>
          <p:nvPr/>
        </p:nvSpPr>
        <p:spPr>
          <a:xfrm>
            <a:off x="7453646" y="3680198"/>
            <a:ext cx="612204" cy="401474"/>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Circle: Hollow 13">
            <a:extLst>
              <a:ext uri="{FF2B5EF4-FFF2-40B4-BE49-F238E27FC236}">
                <a16:creationId xmlns:a16="http://schemas.microsoft.com/office/drawing/2014/main" id="{6C22BA24-AD0A-495A-BEBF-0CE99B428E8E}"/>
              </a:ext>
              <a:ext uri="{C183D7F6-B498-43B3-948B-1728B52AA6E4}">
                <adec:decorative xmlns:adec="http://schemas.microsoft.com/office/drawing/2017/decorative" val="1"/>
              </a:ext>
            </a:extLst>
          </p:cNvPr>
          <p:cNvSpPr/>
          <p:nvPr/>
        </p:nvSpPr>
        <p:spPr>
          <a:xfrm>
            <a:off x="7453646" y="5585126"/>
            <a:ext cx="612204" cy="401475"/>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3099307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9BC00-D1E2-284F-906E-863A773C10BF}"/>
              </a:ext>
            </a:extLst>
          </p:cNvPr>
          <p:cNvSpPr>
            <a:spLocks noGrp="1"/>
          </p:cNvSpPr>
          <p:nvPr>
            <p:ph type="ctrTitle"/>
          </p:nvPr>
        </p:nvSpPr>
        <p:spPr>
          <a:xfrm>
            <a:off x="0" y="2530874"/>
            <a:ext cx="11521440" cy="1312724"/>
          </a:xfrm>
        </p:spPr>
        <p:txBody>
          <a:bodyPr/>
          <a:lstStyle/>
          <a:p>
            <a:pPr algn="ctr"/>
            <a:r>
              <a:rPr lang="en-US" dirty="0">
                <a:solidFill>
                  <a:srgbClr val="005999"/>
                </a:solidFill>
              </a:rPr>
              <a:t>¿</a:t>
            </a:r>
            <a:r>
              <a:rPr lang="es-PR" dirty="0">
                <a:solidFill>
                  <a:srgbClr val="005999"/>
                </a:solidFill>
              </a:rPr>
              <a:t>Preguntas?</a:t>
            </a:r>
          </a:p>
        </p:txBody>
      </p:sp>
      <p:pic>
        <p:nvPicPr>
          <p:cNvPr id="3" name="image3.png">
            <a:extLst>
              <a:ext uri="{FF2B5EF4-FFF2-40B4-BE49-F238E27FC236}">
                <a16:creationId xmlns:a16="http://schemas.microsoft.com/office/drawing/2014/main" id="{96CD0C8B-9817-7F45-8CF5-8B5099F7FE84}"/>
              </a:ext>
              <a:ext uri="{C183D7F6-B498-43B3-948B-1728B52AA6E4}">
                <adec:decorative xmlns:adec="http://schemas.microsoft.com/office/drawing/2017/decorative" val="1"/>
              </a:ext>
            </a:extLst>
          </p:cNvPr>
          <p:cNvPicPr/>
          <p:nvPr/>
        </p:nvPicPr>
        <p:blipFill>
          <a:blip r:embed="rId3"/>
          <a:srcRect/>
          <a:stretch>
            <a:fillRect/>
          </a:stretch>
        </p:blipFill>
        <p:spPr>
          <a:xfrm>
            <a:off x="8153400" y="6355080"/>
            <a:ext cx="2207812" cy="367160"/>
          </a:xfrm>
          <a:prstGeom prst="rect">
            <a:avLst/>
          </a:prstGeom>
          <a:ln/>
        </p:spPr>
      </p:pic>
      <p:pic>
        <p:nvPicPr>
          <p:cNvPr id="4" name="Picture 3" descr="National Disability Rights Network logo">
            <a:extLst>
              <a:ext uri="{FF2B5EF4-FFF2-40B4-BE49-F238E27FC236}">
                <a16:creationId xmlns:a16="http://schemas.microsoft.com/office/drawing/2014/main" id="{A958F85D-D5C6-B94B-9833-18496ADBABE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2743" y="437144"/>
            <a:ext cx="2453376" cy="676369"/>
          </a:xfrm>
          <a:prstGeom prst="rect">
            <a:avLst/>
          </a:prstGeom>
        </p:spPr>
      </p:pic>
    </p:spTree>
    <p:extLst>
      <p:ext uri="{BB962C8B-B14F-4D97-AF65-F5344CB8AC3E}">
        <p14:creationId xmlns:p14="http://schemas.microsoft.com/office/powerpoint/2010/main" val="1896267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6266D-8645-406B-BCFD-52D0DD040B2D}"/>
              </a:ext>
            </a:extLst>
          </p:cNvPr>
          <p:cNvSpPr>
            <a:spLocks noGrp="1"/>
          </p:cNvSpPr>
          <p:nvPr>
            <p:ph type="title"/>
          </p:nvPr>
        </p:nvSpPr>
        <p:spPr>
          <a:xfrm>
            <a:off x="335280" y="135760"/>
            <a:ext cx="11521440" cy="1097617"/>
          </a:xfrm>
        </p:spPr>
        <p:txBody>
          <a:bodyPr>
            <a:noAutofit/>
          </a:bodyPr>
          <a:lstStyle/>
          <a:p>
            <a:r>
              <a:rPr lang="es-PR" sz="3200" dirty="0"/>
              <a:t>Metodología</a:t>
            </a:r>
          </a:p>
        </p:txBody>
      </p:sp>
      <p:pic>
        <p:nvPicPr>
          <p:cNvPr id="5" name="image3.png">
            <a:extLst>
              <a:ext uri="{FF2B5EF4-FFF2-40B4-BE49-F238E27FC236}">
                <a16:creationId xmlns:a16="http://schemas.microsoft.com/office/drawing/2014/main" id="{24BCAAFE-603E-4843-A367-489167063DE5}"/>
              </a:ext>
              <a:ext uri="{C183D7F6-B498-43B3-948B-1728B52AA6E4}">
                <adec:decorative xmlns:adec="http://schemas.microsoft.com/office/drawing/2017/decorative" val="1"/>
              </a:ext>
            </a:extLst>
          </p:cNvPr>
          <p:cNvPicPr/>
          <p:nvPr/>
        </p:nvPicPr>
        <p:blipFill>
          <a:blip r:embed="rId3"/>
          <a:srcRect/>
          <a:stretch>
            <a:fillRect/>
          </a:stretch>
        </p:blipFill>
        <p:spPr>
          <a:xfrm>
            <a:off x="8153400" y="6355080"/>
            <a:ext cx="2207812" cy="367160"/>
          </a:xfrm>
          <a:prstGeom prst="rect">
            <a:avLst/>
          </a:prstGeom>
          <a:ln/>
        </p:spPr>
      </p:pic>
      <p:sp>
        <p:nvSpPr>
          <p:cNvPr id="3" name="Content Placeholder 2">
            <a:extLst>
              <a:ext uri="{FF2B5EF4-FFF2-40B4-BE49-F238E27FC236}">
                <a16:creationId xmlns:a16="http://schemas.microsoft.com/office/drawing/2014/main" id="{427EE3F4-E1EA-42DD-9BAE-C6BFD7264FC2}"/>
              </a:ext>
            </a:extLst>
          </p:cNvPr>
          <p:cNvSpPr>
            <a:spLocks noGrp="1"/>
          </p:cNvSpPr>
          <p:nvPr>
            <p:ph idx="1"/>
          </p:nvPr>
        </p:nvSpPr>
        <p:spPr>
          <a:xfrm>
            <a:off x="335280" y="1084522"/>
            <a:ext cx="11521440" cy="4912242"/>
          </a:xfrm>
        </p:spPr>
        <p:txBody>
          <a:bodyPr>
            <a:normAutofit fontScale="92500" lnSpcReduction="10000"/>
          </a:bodyPr>
          <a:lstStyle/>
          <a:p>
            <a:r>
              <a:rPr lang="es-PR" sz="2400" dirty="0"/>
              <a:t>Lake Research Partners y The Tarrance Group diseñaron y administraron esta encuesta preelectoral y de la noche electoral que se realizó utilizando entrevistadores profesionales del 31 de octubre al 3 de noviembre de 2020. Las preguntas sobre la votación y la demografía llegaron a un total de 2,400 votantes en todo el país que votaron en las elecciones de 2020 o que planeaban votar más tarde el martes: 1,335 entrevistas entre votantes que fueron contactados por teléfonos celulares, incluidas 600 entrevistas completadas por texto en línea, y 1,065 entrevistas entre votantes que fueron contactados en teléfonos fijos (margen de error +/- 2.0%). Las preguntas temáticas llegaron a un total de 1,200 votantes a nivel nacional que votaron en las elecciones de 2020 o que planeaban votar más tarde el martes (margen de error de +/-2.8%).</a:t>
            </a:r>
          </a:p>
          <a:p>
            <a:r>
              <a:rPr lang="es-PR" sz="2400" dirty="0"/>
              <a:t>Los números de teléfono fueron extraídos del archivo de votantes de TargetSmart. La muestra se estratificó geográficamente en función de la proporción de votantes probables en cada región. Los datos se ponderaron para reflejar el voto presidencial agregado según lo informado en las encuestas de salida de 2020, así como por género, edad, raza, identificación de partido, educación, estado civil, hogar sindical y región censal para reflejar las proporciones reales del electorado. </a:t>
            </a:r>
          </a:p>
          <a:p>
            <a:r>
              <a:rPr lang="es-PR" sz="2400" dirty="0"/>
              <a:t>Debido al redondeo, algunos de los números en la presentación no siempre se sumarán al 100%.</a:t>
            </a:r>
          </a:p>
        </p:txBody>
      </p:sp>
    </p:spTree>
    <p:extLst>
      <p:ext uri="{BB962C8B-B14F-4D97-AF65-F5344CB8AC3E}">
        <p14:creationId xmlns:p14="http://schemas.microsoft.com/office/powerpoint/2010/main" val="579695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71ADD-34BD-411A-80E9-8F9661FBDDF0}"/>
              </a:ext>
            </a:extLst>
          </p:cNvPr>
          <p:cNvSpPr>
            <a:spLocks noGrp="1"/>
          </p:cNvSpPr>
          <p:nvPr>
            <p:ph type="ctrTitle"/>
          </p:nvPr>
        </p:nvSpPr>
        <p:spPr/>
        <p:txBody>
          <a:bodyPr>
            <a:noAutofit/>
          </a:bodyPr>
          <a:lstStyle/>
          <a:p>
            <a:r>
              <a:rPr lang="es-PR" sz="2000" dirty="0">
                <a:solidFill>
                  <a:srgbClr val="005999"/>
                </a:solidFill>
              </a:rPr>
              <a:t>Más de 2 de cada 5 votantes informan tener una discapacidad y/o tener un miembro de la familia o un amigo cercano con una discapacidad. A lo largo de esta presentación de webinario, usamos la frase "votantes/familiar/amigo con discapacidad" o "P/F/F“ (por sus siglas en inglés) para referirnos a la muestra total de votantes que dicen que tienen una discapacidad, tienen un familiar con una discapacidad o un amigo cercano con una discapacidad.</a:t>
            </a:r>
          </a:p>
        </p:txBody>
      </p:sp>
      <p:sp>
        <p:nvSpPr>
          <p:cNvPr id="6" name="TextBox 5" descr="Text box that reads &quot;Do you, a family member, or a close friend have a disability, such as a physical, mental health, sensory, learning, cognitive or other disability that impacts daily living? If yes, then please let me know which applies.&quot;">
            <a:extLst>
              <a:ext uri="{FF2B5EF4-FFF2-40B4-BE49-F238E27FC236}">
                <a16:creationId xmlns:a16="http://schemas.microsoft.com/office/drawing/2014/main" id="{1B38BA7C-6E45-459D-AE54-1270A5B14E99}"/>
              </a:ext>
            </a:extLst>
          </p:cNvPr>
          <p:cNvSpPr txBox="1"/>
          <p:nvPr/>
        </p:nvSpPr>
        <p:spPr>
          <a:xfrm>
            <a:off x="335280" y="1580084"/>
            <a:ext cx="11295888" cy="785343"/>
          </a:xfrm>
          <a:prstGeom prst="rect">
            <a:avLst/>
          </a:prstGeom>
          <a:solidFill>
            <a:schemeClr val="bg1">
              <a:lumMod val="85000"/>
            </a:schemeClr>
          </a:solidFill>
        </p:spPr>
        <p:txBody>
          <a:bodyPr wrap="square" rtlCol="0" anchor="ctr">
            <a:noAutofit/>
          </a:bodyPr>
          <a:lstStyle/>
          <a:p>
            <a:pPr algn="ctr"/>
            <a:r>
              <a:rPr lang="es-ES" b="1" dirty="0"/>
              <a:t>¿Tiene usted, un miembro de su familia o un amigo cercano una discapacidad, tal como una discapacidad física, de salud mental, sensorial, de aprendizaje, cognitiva o de otro tipo que afecta la vida diaria? En caso afirmativo, hágame saber lo que le aplica.</a:t>
            </a:r>
            <a:endParaRPr lang="en-US" sz="1100" b="1" dirty="0"/>
          </a:p>
        </p:txBody>
      </p:sp>
      <p:graphicFrame>
        <p:nvGraphicFramePr>
          <p:cNvPr id="4" name="Chart 3" descr="The chart displays the number of individuals who report having a disability, having a family member with a disability, having a close friend with a disability, any or all of the above, or none at all.">
            <a:extLst>
              <a:ext uri="{FF2B5EF4-FFF2-40B4-BE49-F238E27FC236}">
                <a16:creationId xmlns:a16="http://schemas.microsoft.com/office/drawing/2014/main" id="{0FB6D1D3-510F-4776-89E9-F79CE5CFDF56}"/>
              </a:ext>
            </a:extLst>
          </p:cNvPr>
          <p:cNvGraphicFramePr/>
          <p:nvPr>
            <p:extLst>
              <p:ext uri="{D42A27DB-BD31-4B8C-83A1-F6EECF244321}">
                <p14:modId xmlns:p14="http://schemas.microsoft.com/office/powerpoint/2010/main" val="1015531344"/>
              </p:ext>
            </p:extLst>
          </p:nvPr>
        </p:nvGraphicFramePr>
        <p:xfrm>
          <a:off x="1580660" y="2417408"/>
          <a:ext cx="8805128" cy="4173233"/>
        </p:xfrm>
        <a:graphic>
          <a:graphicData uri="http://schemas.openxmlformats.org/drawingml/2006/chart">
            <c:chart xmlns:c="http://schemas.openxmlformats.org/drawingml/2006/chart" xmlns:r="http://schemas.openxmlformats.org/officeDocument/2006/relationships" r:id="rId2"/>
          </a:graphicData>
        </a:graphic>
      </p:graphicFrame>
      <p:pic>
        <p:nvPicPr>
          <p:cNvPr id="3" name="image3.png">
            <a:extLst>
              <a:ext uri="{FF2B5EF4-FFF2-40B4-BE49-F238E27FC236}">
                <a16:creationId xmlns:a16="http://schemas.microsoft.com/office/drawing/2014/main" id="{1B24D6A0-7DDB-488A-B3D6-49B36271802E}"/>
              </a:ext>
              <a:ext uri="{C183D7F6-B498-43B3-948B-1728B52AA6E4}">
                <adec:decorative xmlns:adec="http://schemas.microsoft.com/office/drawing/2017/decorative" val="1"/>
              </a:ext>
            </a:extLst>
          </p:cNvPr>
          <p:cNvPicPr/>
          <p:nvPr/>
        </p:nvPicPr>
        <p:blipFill>
          <a:blip r:embed="rId3"/>
          <a:srcRect/>
          <a:stretch>
            <a:fillRect/>
          </a:stretch>
        </p:blipFill>
        <p:spPr>
          <a:xfrm>
            <a:off x="8153400" y="6355080"/>
            <a:ext cx="2207812" cy="367160"/>
          </a:xfrm>
          <a:prstGeom prst="rect">
            <a:avLst/>
          </a:prstGeom>
          <a:ln/>
        </p:spPr>
      </p:pic>
      <p:sp>
        <p:nvSpPr>
          <p:cNvPr id="7" name="TextBox 6">
            <a:extLst>
              <a:ext uri="{FF2B5EF4-FFF2-40B4-BE49-F238E27FC236}">
                <a16:creationId xmlns:a16="http://schemas.microsoft.com/office/drawing/2014/main" id="{13B68168-2B66-4A26-97EC-66F00937FE63}"/>
              </a:ext>
            </a:extLst>
          </p:cNvPr>
          <p:cNvSpPr txBox="1"/>
          <p:nvPr/>
        </p:nvSpPr>
        <p:spPr>
          <a:xfrm>
            <a:off x="4534423" y="5642103"/>
            <a:ext cx="1114816" cy="276999"/>
          </a:xfrm>
          <a:prstGeom prst="rect">
            <a:avLst/>
          </a:prstGeom>
          <a:solidFill>
            <a:srgbClr val="DFDFDF"/>
          </a:solidFill>
        </p:spPr>
        <p:txBody>
          <a:bodyPr wrap="square" rtlCol="0">
            <a:spAutoFit/>
          </a:bodyPr>
          <a:lstStyle/>
          <a:p>
            <a:r>
              <a:rPr lang="es-PR" sz="1200" dirty="0"/>
              <a:t>     Desconozco</a:t>
            </a:r>
          </a:p>
        </p:txBody>
      </p:sp>
      <p:sp>
        <p:nvSpPr>
          <p:cNvPr id="8" name="TextBox 7">
            <a:extLst>
              <a:ext uri="{FF2B5EF4-FFF2-40B4-BE49-F238E27FC236}">
                <a16:creationId xmlns:a16="http://schemas.microsoft.com/office/drawing/2014/main" id="{9E188035-3EB7-4CF4-80BB-D9BA016392FD}"/>
              </a:ext>
            </a:extLst>
          </p:cNvPr>
          <p:cNvSpPr txBox="1"/>
          <p:nvPr/>
        </p:nvSpPr>
        <p:spPr>
          <a:xfrm>
            <a:off x="4484320" y="6116372"/>
            <a:ext cx="1114816" cy="276999"/>
          </a:xfrm>
          <a:prstGeom prst="rect">
            <a:avLst/>
          </a:prstGeom>
          <a:solidFill>
            <a:srgbClr val="DFDFDF"/>
          </a:solidFill>
        </p:spPr>
        <p:txBody>
          <a:bodyPr wrap="square" rtlCol="0">
            <a:spAutoFit/>
          </a:bodyPr>
          <a:lstStyle/>
          <a:p>
            <a:r>
              <a:rPr lang="es-PR" sz="1200" dirty="0"/>
              <a:t>           Denegó</a:t>
            </a:r>
          </a:p>
        </p:txBody>
      </p:sp>
      <p:sp>
        <p:nvSpPr>
          <p:cNvPr id="9" name="TextBox 8">
            <a:extLst>
              <a:ext uri="{FF2B5EF4-FFF2-40B4-BE49-F238E27FC236}">
                <a16:creationId xmlns:a16="http://schemas.microsoft.com/office/drawing/2014/main" id="{E5C20882-44E9-47F7-BC19-5D83D7197081}"/>
              </a:ext>
            </a:extLst>
          </p:cNvPr>
          <p:cNvSpPr txBox="1"/>
          <p:nvPr/>
        </p:nvSpPr>
        <p:spPr>
          <a:xfrm>
            <a:off x="2156566" y="2858021"/>
            <a:ext cx="3492673" cy="276999"/>
          </a:xfrm>
          <a:prstGeom prst="rect">
            <a:avLst/>
          </a:prstGeom>
          <a:solidFill>
            <a:srgbClr val="DFDFDF"/>
          </a:solidFill>
        </p:spPr>
        <p:txBody>
          <a:bodyPr wrap="square" rtlCol="0">
            <a:spAutoFit/>
          </a:bodyPr>
          <a:lstStyle/>
          <a:p>
            <a:r>
              <a:rPr lang="es-PR" sz="1200" dirty="0"/>
              <a:t>                    Votantes/familiar/amigo con discapacidad</a:t>
            </a:r>
          </a:p>
        </p:txBody>
      </p:sp>
    </p:spTree>
    <p:extLst>
      <p:ext uri="{BB962C8B-B14F-4D97-AF65-F5344CB8AC3E}">
        <p14:creationId xmlns:p14="http://schemas.microsoft.com/office/powerpoint/2010/main" val="4210833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p:txBody>
          <a:bodyPr>
            <a:noAutofit/>
          </a:bodyPr>
          <a:lstStyle/>
          <a:p>
            <a:r>
              <a:rPr lang="es-PR" sz="2400" dirty="0">
                <a:solidFill>
                  <a:srgbClr val="005999"/>
                </a:solidFill>
              </a:rPr>
              <a:t>La mayoría de los votantes con discapacidades en general, incluido el 55% de los votantes con discapacidades en los estados en disputa, votaron por Donald Trump. La mayoría de los votantes/familiar/amigo con discapacidad votaron por Biden: 51% a 48%. En 2016, una pluralidad de votantes con discapacidades (49%) votó por Clinton.</a:t>
            </a:r>
          </a:p>
        </p:txBody>
      </p:sp>
      <p:sp>
        <p:nvSpPr>
          <p:cNvPr id="4" name="TextBox 3" descr="If the election for President were held today, and the candidates were [ROTATE BIDEN AND TRUMP] _ Democrat Joe Biden _Republican Donald Trump, _Libertarian Jo Jorgensen, [AND] _Green Party Candidate Howie Hawkins, for whom would you vote?&#10;">
            <a:extLst>
              <a:ext uri="{FF2B5EF4-FFF2-40B4-BE49-F238E27FC236}">
                <a16:creationId xmlns:a16="http://schemas.microsoft.com/office/drawing/2014/main" id="{541032DC-1F15-4BA9-A665-4FD0F2E26B76}"/>
              </a:ext>
            </a:extLst>
          </p:cNvPr>
          <p:cNvSpPr txBox="1"/>
          <p:nvPr/>
        </p:nvSpPr>
        <p:spPr>
          <a:xfrm>
            <a:off x="335280" y="1603019"/>
            <a:ext cx="11458301" cy="566975"/>
          </a:xfrm>
          <a:prstGeom prst="rect">
            <a:avLst/>
          </a:prstGeom>
          <a:solidFill>
            <a:schemeClr val="bg1">
              <a:lumMod val="85000"/>
            </a:schemeClr>
          </a:solidFill>
        </p:spPr>
        <p:txBody>
          <a:bodyPr wrap="square" rtlCol="0" anchor="ctr">
            <a:noAutofit/>
          </a:bodyPr>
          <a:lstStyle/>
          <a:p>
            <a:pPr algn="ctr"/>
            <a:r>
              <a:rPr lang="es-PR" sz="1600" b="1" dirty="0"/>
              <a:t>Si las elecciones para presidente se llevaran a cabo hoy, y los candidatos fueran [ROTAR A BIDEN Y TRUMP] _ El demócrata Joe Biden _Republicano Donald Trump, _Libertarían Jo Jorgensen, [Y] el candidato del Partido _Green Howie Hawkins, ¿por quién votaría?</a:t>
            </a:r>
            <a:endParaRPr lang="es-PR" sz="2000" b="1" dirty="0"/>
          </a:p>
        </p:txBody>
      </p:sp>
      <p:pic>
        <p:nvPicPr>
          <p:cNvPr id="8" name="image3.png">
            <a:extLst>
              <a:ext uri="{FF2B5EF4-FFF2-40B4-BE49-F238E27FC236}">
                <a16:creationId xmlns:a16="http://schemas.microsoft.com/office/drawing/2014/main" id="{535EF643-1309-4660-A047-9907C32A02E2}"/>
              </a:ext>
              <a:ext uri="{C183D7F6-B498-43B3-948B-1728B52AA6E4}">
                <adec:decorative xmlns:adec="http://schemas.microsoft.com/office/drawing/2017/decorative" val="1"/>
              </a:ext>
            </a:extLst>
          </p:cNvPr>
          <p:cNvPicPr/>
          <p:nvPr/>
        </p:nvPicPr>
        <p:blipFill>
          <a:blip r:embed="rId3"/>
          <a:srcRect/>
          <a:stretch>
            <a:fillRect/>
          </a:stretch>
        </p:blipFill>
        <p:spPr>
          <a:xfrm>
            <a:off x="8153400" y="6355080"/>
            <a:ext cx="2207812" cy="367160"/>
          </a:xfrm>
          <a:prstGeom prst="rect">
            <a:avLst/>
          </a:prstGeom>
          <a:ln/>
        </p:spPr>
      </p:pic>
      <p:graphicFrame>
        <p:nvGraphicFramePr>
          <p:cNvPr id="7" name="Chart 6" descr="All voters&#10;51 Biden&#10;48 Trump&#10;&#10;Voters w/ a disability&#10;47 Biden&#10;51 Trump&#10;&#10;Disability Community&#10;51 Biden&#10;48 Trump&#10;&#10;Non Disability Community&#10;51 Biden&#10;47 Trump&#10;&#10;Voters with a disability in battleground states&#10;44 Biden&#10;55 Trump&#10;&#10;Disability community in battleground states&#10;50 Biden&#10;49 Trump">
            <a:extLst>
              <a:ext uri="{FF2B5EF4-FFF2-40B4-BE49-F238E27FC236}">
                <a16:creationId xmlns:a16="http://schemas.microsoft.com/office/drawing/2014/main" id="{49D4B1EC-B1B9-4A32-BF85-237DCDD5A4C2}"/>
              </a:ext>
            </a:extLst>
          </p:cNvPr>
          <p:cNvGraphicFramePr/>
          <p:nvPr>
            <p:extLst>
              <p:ext uri="{D42A27DB-BD31-4B8C-83A1-F6EECF244321}">
                <p14:modId xmlns:p14="http://schemas.microsoft.com/office/powerpoint/2010/main" val="3393773183"/>
              </p:ext>
            </p:extLst>
          </p:nvPr>
        </p:nvGraphicFramePr>
        <p:xfrm>
          <a:off x="335280" y="2057700"/>
          <a:ext cx="11521440" cy="36934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5" name="Table 4">
            <a:extLst>
              <a:ext uri="{FF2B5EF4-FFF2-40B4-BE49-F238E27FC236}">
                <a16:creationId xmlns:a16="http://schemas.microsoft.com/office/drawing/2014/main" id="{1F341E43-E3B0-45B3-9323-1C40FBCA92BC}"/>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2762519572"/>
              </p:ext>
            </p:extLst>
          </p:nvPr>
        </p:nvGraphicFramePr>
        <p:xfrm>
          <a:off x="195412" y="6190714"/>
          <a:ext cx="2551732" cy="609600"/>
        </p:xfrm>
        <a:graphic>
          <a:graphicData uri="http://schemas.openxmlformats.org/drawingml/2006/table">
            <a:tbl>
              <a:tblPr firstRow="1" bandRow="1">
                <a:tableStyleId>{5C22544A-7EE6-4342-B048-85BDC9FD1C3A}</a:tableStyleId>
              </a:tblPr>
              <a:tblGrid>
                <a:gridCol w="313371">
                  <a:extLst>
                    <a:ext uri="{9D8B030D-6E8A-4147-A177-3AD203B41FA5}">
                      <a16:colId xmlns:a16="http://schemas.microsoft.com/office/drawing/2014/main" val="20000"/>
                    </a:ext>
                  </a:extLst>
                </a:gridCol>
                <a:gridCol w="2238361">
                  <a:extLst>
                    <a:ext uri="{9D8B030D-6E8A-4147-A177-3AD203B41FA5}">
                      <a16:colId xmlns:a16="http://schemas.microsoft.com/office/drawing/2014/main" val="20001"/>
                    </a:ext>
                  </a:extLst>
                </a:gridCol>
              </a:tblGrid>
              <a:tr h="215210">
                <a:tc>
                  <a:txBody>
                    <a:bodyPr/>
                    <a:lstStyle/>
                    <a:p>
                      <a:endParaRPr lang="en-US" sz="140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r>
                        <a:rPr lang="es-PR" sz="1400" b="0" noProof="0" dirty="0">
                          <a:solidFill>
                            <a:schemeClr val="tx1"/>
                          </a:solidFill>
                        </a:rPr>
                        <a:t>Demócrata</a:t>
                      </a:r>
                      <a:r>
                        <a:rPr lang="en-US" sz="1400" b="0" dirty="0">
                          <a:solidFill>
                            <a:schemeClr val="tx1"/>
                          </a:solidFill>
                        </a:rPr>
                        <a:t> Joe Biden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215210">
                <a:tc>
                  <a:txBody>
                    <a:bodyPr/>
                    <a:lstStyle/>
                    <a:p>
                      <a:endParaRPr lang="en-US" sz="140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r>
                        <a:rPr lang="en-US" sz="1400" b="0" dirty="0">
                          <a:solidFill>
                            <a:schemeClr val="tx1"/>
                          </a:solidFill>
                        </a:rPr>
                        <a:t>Republicano Donald Trump</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cxnSp>
        <p:nvCxnSpPr>
          <p:cNvPr id="6" name="Straight Connector 5">
            <a:extLst>
              <a:ext uri="{FF2B5EF4-FFF2-40B4-BE49-F238E27FC236}">
                <a16:creationId xmlns:a16="http://schemas.microsoft.com/office/drawing/2014/main" id="{EFDB8082-74D1-4069-BC41-15404003B05D}"/>
              </a:ext>
              <a:ext uri="{C183D7F6-B498-43B3-948B-1728B52AA6E4}">
                <adec:decorative xmlns:adec="http://schemas.microsoft.com/office/drawing/2017/decorative" val="1"/>
              </a:ext>
            </a:extLst>
          </p:cNvPr>
          <p:cNvCxnSpPr>
            <a:cxnSpLocks/>
          </p:cNvCxnSpPr>
          <p:nvPr/>
        </p:nvCxnSpPr>
        <p:spPr>
          <a:xfrm>
            <a:off x="7852780" y="2315476"/>
            <a:ext cx="0" cy="3341162"/>
          </a:xfrm>
          <a:prstGeom prst="line">
            <a:avLst/>
          </a:prstGeom>
        </p:spPr>
        <p:style>
          <a:lnRef idx="1">
            <a:schemeClr val="dk1"/>
          </a:lnRef>
          <a:fillRef idx="0">
            <a:schemeClr val="dk1"/>
          </a:fillRef>
          <a:effectRef idx="0">
            <a:schemeClr val="dk1"/>
          </a:effectRef>
          <a:fontRef idx="minor">
            <a:schemeClr val="tx1"/>
          </a:fontRef>
        </p:style>
      </p:cxnSp>
      <p:sp>
        <p:nvSpPr>
          <p:cNvPr id="3" name="Circle: Hollow 2">
            <a:extLst>
              <a:ext uri="{FF2B5EF4-FFF2-40B4-BE49-F238E27FC236}">
                <a16:creationId xmlns:a16="http://schemas.microsoft.com/office/drawing/2014/main" id="{8BC04ED5-EDBE-4CED-B918-32EA76D91346}"/>
              </a:ext>
              <a:ext uri="{C183D7F6-B498-43B3-948B-1728B52AA6E4}">
                <adec:decorative xmlns:adec="http://schemas.microsoft.com/office/drawing/2017/decorative" val="1"/>
              </a:ext>
            </a:extLst>
          </p:cNvPr>
          <p:cNvSpPr/>
          <p:nvPr/>
        </p:nvSpPr>
        <p:spPr>
          <a:xfrm rot="20067930">
            <a:off x="2620634" y="2508833"/>
            <a:ext cx="1137844" cy="677093"/>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 name="Circle: Hollow 9">
            <a:extLst>
              <a:ext uri="{FF2B5EF4-FFF2-40B4-BE49-F238E27FC236}">
                <a16:creationId xmlns:a16="http://schemas.microsoft.com/office/drawing/2014/main" id="{36F30163-B9DD-433A-9C69-927DCE6B3B60}"/>
              </a:ext>
              <a:ext uri="{C183D7F6-B498-43B3-948B-1728B52AA6E4}">
                <adec:decorative xmlns:adec="http://schemas.microsoft.com/office/drawing/2017/decorative" val="1"/>
              </a:ext>
            </a:extLst>
          </p:cNvPr>
          <p:cNvSpPr/>
          <p:nvPr/>
        </p:nvSpPr>
        <p:spPr>
          <a:xfrm rot="20067930">
            <a:off x="8319820" y="2473638"/>
            <a:ext cx="1273338" cy="747484"/>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Circle: Hollow 8">
            <a:extLst>
              <a:ext uri="{FF2B5EF4-FFF2-40B4-BE49-F238E27FC236}">
                <a16:creationId xmlns:a16="http://schemas.microsoft.com/office/drawing/2014/main" id="{96BF9625-5176-44CF-9169-F815363231F6}"/>
              </a:ext>
              <a:ext uri="{C183D7F6-B498-43B3-948B-1728B52AA6E4}">
                <adec:decorative xmlns:adec="http://schemas.microsoft.com/office/drawing/2017/decorative" val="1"/>
              </a:ext>
            </a:extLst>
          </p:cNvPr>
          <p:cNvSpPr/>
          <p:nvPr/>
        </p:nvSpPr>
        <p:spPr>
          <a:xfrm>
            <a:off x="4481567" y="2521440"/>
            <a:ext cx="693327" cy="517482"/>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graphicFrame>
        <p:nvGraphicFramePr>
          <p:cNvPr id="11" name="Table 11">
            <a:extLst>
              <a:ext uri="{FF2B5EF4-FFF2-40B4-BE49-F238E27FC236}">
                <a16:creationId xmlns:a16="http://schemas.microsoft.com/office/drawing/2014/main" id="{F1C04010-8FD0-4DD6-854D-114D89EDA48B}"/>
              </a:ext>
            </a:extLst>
          </p:cNvPr>
          <p:cNvGraphicFramePr>
            <a:graphicFrameLocks noGrp="1"/>
          </p:cNvGraphicFramePr>
          <p:nvPr>
            <p:extLst>
              <p:ext uri="{D42A27DB-BD31-4B8C-83A1-F6EECF244321}">
                <p14:modId xmlns:p14="http://schemas.microsoft.com/office/powerpoint/2010/main" val="1744257710"/>
              </p:ext>
            </p:extLst>
          </p:nvPr>
        </p:nvGraphicFramePr>
        <p:xfrm>
          <a:off x="2670649" y="5425440"/>
          <a:ext cx="3843188" cy="1432560"/>
        </p:xfrm>
        <a:graphic>
          <a:graphicData uri="http://schemas.openxmlformats.org/drawingml/2006/table">
            <a:tbl>
              <a:tblPr firstRow="1" bandRow="1">
                <a:tableStyleId>{F5AB1C69-6EDB-4FF4-983F-18BD219EF322}</a:tableStyleId>
              </a:tblPr>
              <a:tblGrid>
                <a:gridCol w="2285026">
                  <a:extLst>
                    <a:ext uri="{9D8B030D-6E8A-4147-A177-3AD203B41FA5}">
                      <a16:colId xmlns:a16="http://schemas.microsoft.com/office/drawing/2014/main" val="1411350487"/>
                    </a:ext>
                  </a:extLst>
                </a:gridCol>
                <a:gridCol w="752068">
                  <a:extLst>
                    <a:ext uri="{9D8B030D-6E8A-4147-A177-3AD203B41FA5}">
                      <a16:colId xmlns:a16="http://schemas.microsoft.com/office/drawing/2014/main" val="1450042876"/>
                    </a:ext>
                  </a:extLst>
                </a:gridCol>
                <a:gridCol w="806094">
                  <a:extLst>
                    <a:ext uri="{9D8B030D-6E8A-4147-A177-3AD203B41FA5}">
                      <a16:colId xmlns:a16="http://schemas.microsoft.com/office/drawing/2014/main" val="3298898114"/>
                    </a:ext>
                  </a:extLst>
                </a:gridCol>
              </a:tblGrid>
              <a:tr h="296366">
                <a:tc>
                  <a:txBody>
                    <a:bodyPr/>
                    <a:lstStyle/>
                    <a:p>
                      <a:r>
                        <a:rPr lang="en-US" sz="1400" dirty="0">
                          <a:solidFill>
                            <a:schemeClr val="tx1"/>
                          </a:solidFill>
                        </a:rPr>
                        <a:t> Voto 2016  </a:t>
                      </a:r>
                    </a:p>
                  </a:txBody>
                  <a:tcPr/>
                </a:tc>
                <a:tc>
                  <a:txBody>
                    <a:bodyPr/>
                    <a:lstStyle/>
                    <a:p>
                      <a:r>
                        <a:rPr lang="en-US" sz="1400" dirty="0">
                          <a:solidFill>
                            <a:schemeClr val="tx1"/>
                          </a:solidFill>
                        </a:rPr>
                        <a:t>Trump</a:t>
                      </a:r>
                    </a:p>
                  </a:txBody>
                  <a:tcPr/>
                </a:tc>
                <a:tc>
                  <a:txBody>
                    <a:bodyPr/>
                    <a:lstStyle/>
                    <a:p>
                      <a:r>
                        <a:rPr lang="en-US" sz="1400" dirty="0">
                          <a:solidFill>
                            <a:schemeClr val="tx1"/>
                          </a:solidFill>
                        </a:rPr>
                        <a:t>Clinton</a:t>
                      </a:r>
                    </a:p>
                  </a:txBody>
                  <a:tcPr/>
                </a:tc>
                <a:extLst>
                  <a:ext uri="{0D108BD9-81ED-4DB2-BD59-A6C34878D82A}">
                    <a16:rowId xmlns:a16="http://schemas.microsoft.com/office/drawing/2014/main" val="476761312"/>
                  </a:ext>
                </a:extLst>
              </a:tr>
              <a:tr h="296366">
                <a:tc>
                  <a:txBody>
                    <a:bodyPr/>
                    <a:lstStyle/>
                    <a:p>
                      <a:r>
                        <a:rPr lang="es-PR" sz="1400" noProof="0" dirty="0">
                          <a:solidFill>
                            <a:schemeClr val="tx1"/>
                          </a:solidFill>
                        </a:rPr>
                        <a:t>Votantes con una discapacidad </a:t>
                      </a:r>
                    </a:p>
                  </a:txBody>
                  <a:tcPr/>
                </a:tc>
                <a:tc>
                  <a:txBody>
                    <a:bodyPr/>
                    <a:lstStyle/>
                    <a:p>
                      <a:pPr algn="ctr"/>
                      <a:r>
                        <a:rPr lang="en-US" sz="1400" b="0" dirty="0">
                          <a:solidFill>
                            <a:schemeClr val="tx1"/>
                          </a:solidFill>
                        </a:rPr>
                        <a:t>46</a:t>
                      </a:r>
                    </a:p>
                  </a:txBody>
                  <a:tcPr/>
                </a:tc>
                <a:tc>
                  <a:txBody>
                    <a:bodyPr/>
                    <a:lstStyle/>
                    <a:p>
                      <a:pPr algn="ctr"/>
                      <a:r>
                        <a:rPr lang="en-US" sz="1400" b="0" dirty="0">
                          <a:solidFill>
                            <a:schemeClr val="tx1"/>
                          </a:solidFill>
                        </a:rPr>
                        <a:t>49</a:t>
                      </a:r>
                    </a:p>
                  </a:txBody>
                  <a:tcPr/>
                </a:tc>
                <a:extLst>
                  <a:ext uri="{0D108BD9-81ED-4DB2-BD59-A6C34878D82A}">
                    <a16:rowId xmlns:a16="http://schemas.microsoft.com/office/drawing/2014/main" val="2917829844"/>
                  </a:ext>
                </a:extLst>
              </a:tr>
              <a:tr h="296366">
                <a:tc>
                  <a:txBody>
                    <a:bodyPr/>
                    <a:lstStyle/>
                    <a:p>
                      <a:r>
                        <a:rPr lang="es-PR" sz="1400" noProof="0" dirty="0">
                          <a:solidFill>
                            <a:schemeClr val="tx1"/>
                          </a:solidFill>
                        </a:rPr>
                        <a:t>PWD/familiar/amigos </a:t>
                      </a:r>
                    </a:p>
                  </a:txBody>
                  <a:tcPr/>
                </a:tc>
                <a:tc>
                  <a:txBody>
                    <a:bodyPr/>
                    <a:lstStyle/>
                    <a:p>
                      <a:pPr algn="ctr"/>
                      <a:r>
                        <a:rPr lang="en-US" sz="1400" b="0" dirty="0">
                          <a:solidFill>
                            <a:schemeClr val="tx1"/>
                          </a:solidFill>
                        </a:rPr>
                        <a:t>48</a:t>
                      </a:r>
                    </a:p>
                  </a:txBody>
                  <a:tcPr/>
                </a:tc>
                <a:tc>
                  <a:txBody>
                    <a:bodyPr/>
                    <a:lstStyle/>
                    <a:p>
                      <a:pPr algn="ctr"/>
                      <a:r>
                        <a:rPr lang="en-US" sz="1400" b="0" dirty="0">
                          <a:solidFill>
                            <a:schemeClr val="tx1"/>
                          </a:solidFill>
                        </a:rPr>
                        <a:t>47</a:t>
                      </a:r>
                    </a:p>
                  </a:txBody>
                  <a:tcPr/>
                </a:tc>
                <a:extLst>
                  <a:ext uri="{0D108BD9-81ED-4DB2-BD59-A6C34878D82A}">
                    <a16:rowId xmlns:a16="http://schemas.microsoft.com/office/drawing/2014/main" val="1684082506"/>
                  </a:ext>
                </a:extLst>
              </a:tr>
              <a:tr h="296366">
                <a:tc>
                  <a:txBody>
                    <a:bodyPr/>
                    <a:lstStyle/>
                    <a:p>
                      <a:r>
                        <a:rPr lang="en-US" sz="1400" dirty="0">
                          <a:solidFill>
                            <a:schemeClr val="tx1"/>
                          </a:solidFill>
                        </a:rPr>
                        <a:t>No PWD/familiar/amigos </a:t>
                      </a:r>
                    </a:p>
                  </a:txBody>
                  <a:tcPr/>
                </a:tc>
                <a:tc>
                  <a:txBody>
                    <a:bodyPr/>
                    <a:lstStyle/>
                    <a:p>
                      <a:pPr algn="ctr"/>
                      <a:r>
                        <a:rPr lang="en-US" sz="1400" b="0" dirty="0">
                          <a:solidFill>
                            <a:schemeClr val="tx1"/>
                          </a:solidFill>
                        </a:rPr>
                        <a:t>47</a:t>
                      </a:r>
                    </a:p>
                  </a:txBody>
                  <a:tcPr/>
                </a:tc>
                <a:tc>
                  <a:txBody>
                    <a:bodyPr/>
                    <a:lstStyle/>
                    <a:p>
                      <a:pPr algn="ctr"/>
                      <a:r>
                        <a:rPr lang="en-US" sz="1400" b="0" dirty="0">
                          <a:solidFill>
                            <a:schemeClr val="tx1"/>
                          </a:solidFill>
                        </a:rPr>
                        <a:t>46</a:t>
                      </a:r>
                    </a:p>
                  </a:txBody>
                  <a:tcPr/>
                </a:tc>
                <a:extLst>
                  <a:ext uri="{0D108BD9-81ED-4DB2-BD59-A6C34878D82A}">
                    <a16:rowId xmlns:a16="http://schemas.microsoft.com/office/drawing/2014/main" val="3005798017"/>
                  </a:ext>
                </a:extLst>
              </a:tr>
            </a:tbl>
          </a:graphicData>
        </a:graphic>
      </p:graphicFrame>
    </p:spTree>
    <p:extLst>
      <p:ext uri="{BB962C8B-B14F-4D97-AF65-F5344CB8AC3E}">
        <p14:creationId xmlns:p14="http://schemas.microsoft.com/office/powerpoint/2010/main" val="1068999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a:xfrm>
            <a:off x="335280" y="176656"/>
            <a:ext cx="11521440" cy="1312724"/>
          </a:xfrm>
        </p:spPr>
        <p:txBody>
          <a:bodyPr>
            <a:noAutofit/>
          </a:bodyPr>
          <a:lstStyle/>
          <a:p>
            <a:r>
              <a:rPr lang="es-ES" sz="2000" dirty="0">
                <a:solidFill>
                  <a:srgbClr val="005999"/>
                </a:solidFill>
              </a:rPr>
              <a:t>Los votantes con discapacidades en todo el país dividen sus votos en partes iguales entre el candidato Demócrata y el Republicano. Entre los votantes con discapacidades en los estados en disputa, el 52% votó por el candidato republicano. La mitad de todos los votantes/familiares/amigos con discapacidad votaron por el demócrata.</a:t>
            </a:r>
            <a:endParaRPr lang="en-US" sz="2000" dirty="0">
              <a:solidFill>
                <a:srgbClr val="005999"/>
              </a:solidFill>
            </a:endParaRPr>
          </a:p>
        </p:txBody>
      </p:sp>
      <p:sp>
        <p:nvSpPr>
          <p:cNvPr id="4" name="TextBox 3" descr="In the election for Congress, will you vote for [ROTATE: _the Republican candidate or _the Democratic candidate? [IF “UNDECIDED,” ASK]: Which candidate do you lean toward at this time? &#10;">
            <a:extLst>
              <a:ext uri="{FF2B5EF4-FFF2-40B4-BE49-F238E27FC236}">
                <a16:creationId xmlns:a16="http://schemas.microsoft.com/office/drawing/2014/main" id="{541032DC-1F15-4BA9-A665-4FD0F2E26B76}"/>
              </a:ext>
            </a:extLst>
          </p:cNvPr>
          <p:cNvSpPr txBox="1"/>
          <p:nvPr/>
        </p:nvSpPr>
        <p:spPr>
          <a:xfrm>
            <a:off x="366849" y="1449963"/>
            <a:ext cx="11458301" cy="566975"/>
          </a:xfrm>
          <a:prstGeom prst="rect">
            <a:avLst/>
          </a:prstGeom>
          <a:solidFill>
            <a:schemeClr val="bg1">
              <a:lumMod val="85000"/>
            </a:schemeClr>
          </a:solidFill>
        </p:spPr>
        <p:txBody>
          <a:bodyPr wrap="square" rtlCol="0" anchor="ctr">
            <a:noAutofit/>
          </a:bodyPr>
          <a:lstStyle/>
          <a:p>
            <a:pPr algn="ctr"/>
            <a:r>
              <a:rPr lang="es-ES" b="1" dirty="0"/>
              <a:t>En las elecciones para el Congreso, ¿votará por [ROTAR: _el candidato Republicano o _el candidato Demócrata? [SÍ "INDECISO", PREGUNTA]: ¿Hacia qué candidato se inclina en este momento?</a:t>
            </a:r>
            <a:endParaRPr lang="en-US" b="1" dirty="0"/>
          </a:p>
        </p:txBody>
      </p:sp>
      <p:graphicFrame>
        <p:nvGraphicFramePr>
          <p:cNvPr id="7" name="Chart 6" descr="All Voters&#10;51 Democrat&#10;48 Republican&#10;&#10;Voters with a disability&#10;49 each&#10;&#10;Disability community&#10;50 Democrat&#10;48 Republican&#10;&#10;Non-Disability Community&#10;51 Democrat&#10;48 Republican&#10;&#10;Voters with a disability in battleground states&#10;47 Democrat&#10;52 Republican&#10;&#10;Disability Community in Battleground states&#10;49 each">
            <a:extLst>
              <a:ext uri="{FF2B5EF4-FFF2-40B4-BE49-F238E27FC236}">
                <a16:creationId xmlns:a16="http://schemas.microsoft.com/office/drawing/2014/main" id="{49D4B1EC-B1B9-4A32-BF85-237DCDD5A4C2}"/>
              </a:ext>
            </a:extLst>
          </p:cNvPr>
          <p:cNvGraphicFramePr/>
          <p:nvPr>
            <p:extLst>
              <p:ext uri="{D42A27DB-BD31-4B8C-83A1-F6EECF244321}">
                <p14:modId xmlns:p14="http://schemas.microsoft.com/office/powerpoint/2010/main" val="1449794479"/>
              </p:ext>
            </p:extLst>
          </p:nvPr>
        </p:nvGraphicFramePr>
        <p:xfrm>
          <a:off x="79491" y="2055773"/>
          <a:ext cx="12001673" cy="3693497"/>
        </p:xfrm>
        <a:graphic>
          <a:graphicData uri="http://schemas.openxmlformats.org/drawingml/2006/chart">
            <c:chart xmlns:c="http://schemas.openxmlformats.org/drawingml/2006/chart" xmlns:r="http://schemas.openxmlformats.org/officeDocument/2006/relationships" r:id="rId3"/>
          </a:graphicData>
        </a:graphic>
      </p:graphicFrame>
      <p:pic>
        <p:nvPicPr>
          <p:cNvPr id="3" name="image3.png">
            <a:extLst>
              <a:ext uri="{FF2B5EF4-FFF2-40B4-BE49-F238E27FC236}">
                <a16:creationId xmlns:a16="http://schemas.microsoft.com/office/drawing/2014/main" id="{9AB5F7FB-093D-4D15-A6AD-185D6920CAC3}"/>
              </a:ext>
              <a:ext uri="{C183D7F6-B498-43B3-948B-1728B52AA6E4}">
                <adec:decorative xmlns:adec="http://schemas.microsoft.com/office/drawing/2017/decorative" val="1"/>
              </a:ext>
            </a:extLst>
          </p:cNvPr>
          <p:cNvPicPr/>
          <p:nvPr/>
        </p:nvPicPr>
        <p:blipFill>
          <a:blip r:embed="rId4"/>
          <a:srcRect/>
          <a:stretch>
            <a:fillRect/>
          </a:stretch>
        </p:blipFill>
        <p:spPr>
          <a:xfrm>
            <a:off x="8153400" y="6355080"/>
            <a:ext cx="2207812" cy="367160"/>
          </a:xfrm>
          <a:prstGeom prst="rect">
            <a:avLst/>
          </a:prstGeom>
          <a:ln/>
        </p:spPr>
      </p:pic>
      <p:graphicFrame>
        <p:nvGraphicFramePr>
          <p:cNvPr id="5" name="Table 4">
            <a:extLst>
              <a:ext uri="{FF2B5EF4-FFF2-40B4-BE49-F238E27FC236}">
                <a16:creationId xmlns:a16="http://schemas.microsoft.com/office/drawing/2014/main" id="{1F341E43-E3B0-45B3-9323-1C40FBCA92BC}"/>
              </a:ext>
              <a:ext uri="{C183D7F6-B498-43B3-948B-1728B52AA6E4}">
                <adec:decorative xmlns:adec="http://schemas.microsoft.com/office/drawing/2017/decorative" val="1"/>
              </a:ext>
            </a:extLst>
          </p:cNvPr>
          <p:cNvGraphicFramePr>
            <a:graphicFrameLocks noGrp="1"/>
          </p:cNvGraphicFramePr>
          <p:nvPr>
            <p:extLst>
              <p:ext uri="{D42A27DB-BD31-4B8C-83A1-F6EECF244321}">
                <p14:modId xmlns:p14="http://schemas.microsoft.com/office/powerpoint/2010/main" val="2143393322"/>
              </p:ext>
            </p:extLst>
          </p:nvPr>
        </p:nvGraphicFramePr>
        <p:xfrm>
          <a:off x="79491" y="5706063"/>
          <a:ext cx="2551732" cy="609600"/>
        </p:xfrm>
        <a:graphic>
          <a:graphicData uri="http://schemas.openxmlformats.org/drawingml/2006/table">
            <a:tbl>
              <a:tblPr firstRow="1" bandRow="1">
                <a:tableStyleId>{5C22544A-7EE6-4342-B048-85BDC9FD1C3A}</a:tableStyleId>
              </a:tblPr>
              <a:tblGrid>
                <a:gridCol w="313371">
                  <a:extLst>
                    <a:ext uri="{9D8B030D-6E8A-4147-A177-3AD203B41FA5}">
                      <a16:colId xmlns:a16="http://schemas.microsoft.com/office/drawing/2014/main" val="20000"/>
                    </a:ext>
                  </a:extLst>
                </a:gridCol>
                <a:gridCol w="2238361">
                  <a:extLst>
                    <a:ext uri="{9D8B030D-6E8A-4147-A177-3AD203B41FA5}">
                      <a16:colId xmlns:a16="http://schemas.microsoft.com/office/drawing/2014/main" val="20001"/>
                    </a:ext>
                  </a:extLst>
                </a:gridCol>
              </a:tblGrid>
              <a:tr h="215210">
                <a:tc>
                  <a:txBody>
                    <a:bodyPr/>
                    <a:lstStyle/>
                    <a:p>
                      <a:endParaRPr lang="en-US" sz="140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a:txBody>
                    <a:bodyPr/>
                    <a:lstStyle/>
                    <a:p>
                      <a:r>
                        <a:rPr lang="es-PR" sz="1400" b="0" noProof="0" dirty="0">
                          <a:solidFill>
                            <a:schemeClr val="tx1"/>
                          </a:solidFill>
                        </a:rPr>
                        <a:t>Demócrata</a:t>
                      </a:r>
                      <a:r>
                        <a:rPr lang="en-US" sz="1400" b="0" dirty="0">
                          <a:solidFill>
                            <a:schemeClr val="tx1"/>
                          </a:solidFill>
                        </a:rPr>
                        <a:t> </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1"/>
                  </a:ext>
                </a:extLst>
              </a:tr>
              <a:tr h="215210">
                <a:tc>
                  <a:txBody>
                    <a:bodyPr/>
                    <a:lstStyle/>
                    <a:p>
                      <a:endParaRPr lang="en-US" sz="1400" dirty="0">
                        <a:solidFill>
                          <a:schemeClr val="tx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C00000"/>
                    </a:solidFill>
                  </a:tcPr>
                </a:tc>
                <a:tc>
                  <a:txBody>
                    <a:bodyPr/>
                    <a:lstStyle/>
                    <a:p>
                      <a:r>
                        <a:rPr lang="en-US" sz="1400" b="0" dirty="0">
                          <a:solidFill>
                            <a:schemeClr val="tx1"/>
                          </a:solidFill>
                        </a:rPr>
                        <a:t>Republicano</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cxnSp>
        <p:nvCxnSpPr>
          <p:cNvPr id="6" name="Straight Connector 5">
            <a:extLst>
              <a:ext uri="{FF2B5EF4-FFF2-40B4-BE49-F238E27FC236}">
                <a16:creationId xmlns:a16="http://schemas.microsoft.com/office/drawing/2014/main" id="{E0514E98-E604-4759-A9F9-53A20CF037CA}"/>
              </a:ext>
              <a:ext uri="{C183D7F6-B498-43B3-948B-1728B52AA6E4}">
                <adec:decorative xmlns:adec="http://schemas.microsoft.com/office/drawing/2017/decorative" val="1"/>
              </a:ext>
            </a:extLst>
          </p:cNvPr>
          <p:cNvCxnSpPr>
            <a:cxnSpLocks/>
          </p:cNvCxnSpPr>
          <p:nvPr/>
        </p:nvCxnSpPr>
        <p:spPr>
          <a:xfrm>
            <a:off x="7852780" y="2315476"/>
            <a:ext cx="0" cy="3341162"/>
          </a:xfrm>
          <a:prstGeom prst="line">
            <a:avLst/>
          </a:prstGeom>
        </p:spPr>
        <p:style>
          <a:lnRef idx="1">
            <a:schemeClr val="dk1"/>
          </a:lnRef>
          <a:fillRef idx="0">
            <a:schemeClr val="dk1"/>
          </a:fillRef>
          <a:effectRef idx="0">
            <a:schemeClr val="dk1"/>
          </a:effectRef>
          <a:fontRef idx="minor">
            <a:schemeClr val="tx1"/>
          </a:fontRef>
        </p:style>
      </p:cxnSp>
      <p:graphicFrame>
        <p:nvGraphicFramePr>
          <p:cNvPr id="8" name="Table 11">
            <a:extLst>
              <a:ext uri="{FF2B5EF4-FFF2-40B4-BE49-F238E27FC236}">
                <a16:creationId xmlns:a16="http://schemas.microsoft.com/office/drawing/2014/main" id="{40A6923E-5EBA-4DBE-8141-8848790103B3}"/>
              </a:ext>
            </a:extLst>
          </p:cNvPr>
          <p:cNvGraphicFramePr>
            <a:graphicFrameLocks noGrp="1"/>
          </p:cNvGraphicFramePr>
          <p:nvPr>
            <p:extLst>
              <p:ext uri="{D42A27DB-BD31-4B8C-83A1-F6EECF244321}">
                <p14:modId xmlns:p14="http://schemas.microsoft.com/office/powerpoint/2010/main" val="2613901849"/>
              </p:ext>
            </p:extLst>
          </p:nvPr>
        </p:nvGraphicFramePr>
        <p:xfrm>
          <a:off x="1830788" y="5248784"/>
          <a:ext cx="5778876" cy="1432560"/>
        </p:xfrm>
        <a:graphic>
          <a:graphicData uri="http://schemas.openxmlformats.org/drawingml/2006/table">
            <a:tbl>
              <a:tblPr firstRow="1" bandRow="1">
                <a:tableStyleId>{F5AB1C69-6EDB-4FF4-983F-18BD219EF322}</a:tableStyleId>
              </a:tblPr>
              <a:tblGrid>
                <a:gridCol w="3389445">
                  <a:extLst>
                    <a:ext uri="{9D8B030D-6E8A-4147-A177-3AD203B41FA5}">
                      <a16:colId xmlns:a16="http://schemas.microsoft.com/office/drawing/2014/main" val="1411350487"/>
                    </a:ext>
                  </a:extLst>
                </a:gridCol>
                <a:gridCol w="1251936">
                  <a:extLst>
                    <a:ext uri="{9D8B030D-6E8A-4147-A177-3AD203B41FA5}">
                      <a16:colId xmlns:a16="http://schemas.microsoft.com/office/drawing/2014/main" val="1450042876"/>
                    </a:ext>
                  </a:extLst>
                </a:gridCol>
                <a:gridCol w="1137495">
                  <a:extLst>
                    <a:ext uri="{9D8B030D-6E8A-4147-A177-3AD203B41FA5}">
                      <a16:colId xmlns:a16="http://schemas.microsoft.com/office/drawing/2014/main" val="3298898114"/>
                    </a:ext>
                  </a:extLst>
                </a:gridCol>
              </a:tblGrid>
              <a:tr h="269271">
                <a:tc>
                  <a:txBody>
                    <a:bodyPr/>
                    <a:lstStyle/>
                    <a:p>
                      <a:r>
                        <a:rPr lang="es-PR" sz="1400" noProof="0" dirty="0">
                          <a:solidFill>
                            <a:schemeClr val="tx1"/>
                          </a:solidFill>
                        </a:rPr>
                        <a:t> Voto 2016 </a:t>
                      </a:r>
                    </a:p>
                  </a:txBody>
                  <a:tcPr/>
                </a:tc>
                <a:tc>
                  <a:txBody>
                    <a:bodyPr/>
                    <a:lstStyle/>
                    <a:p>
                      <a:r>
                        <a:rPr lang="en-US" sz="1400" dirty="0">
                          <a:solidFill>
                            <a:schemeClr val="tx1"/>
                          </a:solidFill>
                        </a:rPr>
                        <a:t>Republicano</a:t>
                      </a:r>
                    </a:p>
                  </a:txBody>
                  <a:tcPr/>
                </a:tc>
                <a:tc>
                  <a:txBody>
                    <a:bodyPr/>
                    <a:lstStyle/>
                    <a:p>
                      <a:r>
                        <a:rPr lang="es-PR" sz="1400" noProof="0" dirty="0">
                          <a:solidFill>
                            <a:schemeClr val="tx1"/>
                          </a:solidFill>
                        </a:rPr>
                        <a:t>Demócrata</a:t>
                      </a:r>
                    </a:p>
                  </a:txBody>
                  <a:tcPr/>
                </a:tc>
                <a:extLst>
                  <a:ext uri="{0D108BD9-81ED-4DB2-BD59-A6C34878D82A}">
                    <a16:rowId xmlns:a16="http://schemas.microsoft.com/office/drawing/2014/main" val="476761312"/>
                  </a:ext>
                </a:extLst>
              </a:tr>
              <a:tr h="269271">
                <a:tc>
                  <a:txBody>
                    <a:bodyPr/>
                    <a:lstStyle/>
                    <a:p>
                      <a:r>
                        <a:rPr lang="es-PR" sz="1400" noProof="0" dirty="0">
                          <a:solidFill>
                            <a:schemeClr val="tx1"/>
                          </a:solidFill>
                        </a:rPr>
                        <a:t>Votantes con una discapacidad </a:t>
                      </a:r>
                    </a:p>
                  </a:txBody>
                  <a:tcPr/>
                </a:tc>
                <a:tc>
                  <a:txBody>
                    <a:bodyPr/>
                    <a:lstStyle/>
                    <a:p>
                      <a:pPr algn="ctr"/>
                      <a:r>
                        <a:rPr lang="en-US" sz="1400" b="0" dirty="0">
                          <a:solidFill>
                            <a:schemeClr val="tx1"/>
                          </a:solidFill>
                        </a:rPr>
                        <a:t>41</a:t>
                      </a:r>
                    </a:p>
                  </a:txBody>
                  <a:tcPr/>
                </a:tc>
                <a:tc>
                  <a:txBody>
                    <a:bodyPr/>
                    <a:lstStyle/>
                    <a:p>
                      <a:pPr algn="ctr"/>
                      <a:r>
                        <a:rPr lang="en-US" sz="1400" b="0" dirty="0">
                          <a:solidFill>
                            <a:schemeClr val="tx1"/>
                          </a:solidFill>
                        </a:rPr>
                        <a:t>54</a:t>
                      </a:r>
                    </a:p>
                  </a:txBody>
                  <a:tcPr/>
                </a:tc>
                <a:extLst>
                  <a:ext uri="{0D108BD9-81ED-4DB2-BD59-A6C34878D82A}">
                    <a16:rowId xmlns:a16="http://schemas.microsoft.com/office/drawing/2014/main" val="2917829844"/>
                  </a:ext>
                </a:extLst>
              </a:tr>
              <a:tr h="457762">
                <a:tc>
                  <a:txBody>
                    <a:bodyPr/>
                    <a:lstStyle/>
                    <a:p>
                      <a:r>
                        <a:rPr lang="es-PR" sz="1400" noProof="0" dirty="0">
                          <a:solidFill>
                            <a:schemeClr val="tx1"/>
                          </a:solidFill>
                        </a:rPr>
                        <a:t>Votantes/familiares/amigos con una discapacidad</a:t>
                      </a:r>
                    </a:p>
                  </a:txBody>
                  <a:tcPr/>
                </a:tc>
                <a:tc>
                  <a:txBody>
                    <a:bodyPr/>
                    <a:lstStyle/>
                    <a:p>
                      <a:pPr algn="ctr"/>
                      <a:r>
                        <a:rPr lang="en-US" sz="1400" b="0" dirty="0">
                          <a:solidFill>
                            <a:schemeClr val="tx1"/>
                          </a:solidFill>
                        </a:rPr>
                        <a:t>48</a:t>
                      </a:r>
                    </a:p>
                  </a:txBody>
                  <a:tcPr/>
                </a:tc>
                <a:tc>
                  <a:txBody>
                    <a:bodyPr/>
                    <a:lstStyle/>
                    <a:p>
                      <a:pPr algn="ctr"/>
                      <a:r>
                        <a:rPr lang="en-US" sz="1400" b="0" dirty="0">
                          <a:solidFill>
                            <a:schemeClr val="tx1"/>
                          </a:solidFill>
                        </a:rPr>
                        <a:t>50</a:t>
                      </a:r>
                    </a:p>
                  </a:txBody>
                  <a:tcPr/>
                </a:tc>
                <a:extLst>
                  <a:ext uri="{0D108BD9-81ED-4DB2-BD59-A6C34878D82A}">
                    <a16:rowId xmlns:a16="http://schemas.microsoft.com/office/drawing/2014/main" val="1684082506"/>
                  </a:ext>
                </a:extLst>
              </a:tr>
              <a:tr h="269271">
                <a:tc>
                  <a:txBody>
                    <a:bodyPr/>
                    <a:lstStyle/>
                    <a:p>
                      <a:r>
                        <a:rPr lang="es-PR" sz="1400" noProof="0" dirty="0">
                          <a:solidFill>
                            <a:schemeClr val="tx1"/>
                          </a:solidFill>
                        </a:rPr>
                        <a:t>No PWD/familiares/amigos </a:t>
                      </a:r>
                    </a:p>
                  </a:txBody>
                  <a:tcPr/>
                </a:tc>
                <a:tc>
                  <a:txBody>
                    <a:bodyPr/>
                    <a:lstStyle/>
                    <a:p>
                      <a:pPr algn="ctr"/>
                      <a:r>
                        <a:rPr lang="en-US" sz="1400" b="0" dirty="0">
                          <a:solidFill>
                            <a:schemeClr val="tx1"/>
                          </a:solidFill>
                        </a:rPr>
                        <a:t>50</a:t>
                      </a:r>
                    </a:p>
                  </a:txBody>
                  <a:tcPr/>
                </a:tc>
                <a:tc>
                  <a:txBody>
                    <a:bodyPr/>
                    <a:lstStyle/>
                    <a:p>
                      <a:pPr algn="ctr"/>
                      <a:r>
                        <a:rPr lang="en-US" sz="1400" b="0" dirty="0">
                          <a:solidFill>
                            <a:schemeClr val="tx1"/>
                          </a:solidFill>
                        </a:rPr>
                        <a:t>48</a:t>
                      </a:r>
                    </a:p>
                  </a:txBody>
                  <a:tcPr/>
                </a:tc>
                <a:extLst>
                  <a:ext uri="{0D108BD9-81ED-4DB2-BD59-A6C34878D82A}">
                    <a16:rowId xmlns:a16="http://schemas.microsoft.com/office/drawing/2014/main" val="3005798017"/>
                  </a:ext>
                </a:extLst>
              </a:tr>
            </a:tbl>
          </a:graphicData>
        </a:graphic>
      </p:graphicFrame>
      <p:sp>
        <p:nvSpPr>
          <p:cNvPr id="9" name="Circle: Hollow 8">
            <a:extLst>
              <a:ext uri="{FF2B5EF4-FFF2-40B4-BE49-F238E27FC236}">
                <a16:creationId xmlns:a16="http://schemas.microsoft.com/office/drawing/2014/main" id="{3CBB6BD3-1A47-4B37-A099-8591868900DB}"/>
              </a:ext>
              <a:ext uri="{C183D7F6-B498-43B3-948B-1728B52AA6E4}">
                <adec:decorative xmlns:adec="http://schemas.microsoft.com/office/drawing/2017/decorative" val="1"/>
              </a:ext>
            </a:extLst>
          </p:cNvPr>
          <p:cNvSpPr/>
          <p:nvPr/>
        </p:nvSpPr>
        <p:spPr>
          <a:xfrm>
            <a:off x="2631223" y="2509463"/>
            <a:ext cx="1106756" cy="615455"/>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1" name="Circle: Hollow 10">
            <a:extLst>
              <a:ext uri="{FF2B5EF4-FFF2-40B4-BE49-F238E27FC236}">
                <a16:creationId xmlns:a16="http://schemas.microsoft.com/office/drawing/2014/main" id="{5431D27B-9B9F-424E-9CD3-FEBFE358C9C0}"/>
              </a:ext>
              <a:ext uri="{C183D7F6-B498-43B3-948B-1728B52AA6E4}">
                <adec:decorative xmlns:adec="http://schemas.microsoft.com/office/drawing/2017/decorative" val="1"/>
              </a:ext>
            </a:extLst>
          </p:cNvPr>
          <p:cNvSpPr/>
          <p:nvPr/>
        </p:nvSpPr>
        <p:spPr>
          <a:xfrm rot="19864104">
            <a:off x="8375308" y="2539168"/>
            <a:ext cx="1185121" cy="619675"/>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Circle: Hollow 12">
            <a:extLst>
              <a:ext uri="{FF2B5EF4-FFF2-40B4-BE49-F238E27FC236}">
                <a16:creationId xmlns:a16="http://schemas.microsoft.com/office/drawing/2014/main" id="{FD0E65DE-A898-405D-9F56-FCCBBF59A86D}"/>
              </a:ext>
              <a:ext uri="{C183D7F6-B498-43B3-948B-1728B52AA6E4}">
                <adec:decorative xmlns:adec="http://schemas.microsoft.com/office/drawing/2017/decorative" val="1"/>
              </a:ext>
            </a:extLst>
          </p:cNvPr>
          <p:cNvSpPr/>
          <p:nvPr/>
        </p:nvSpPr>
        <p:spPr>
          <a:xfrm>
            <a:off x="4481567" y="2519513"/>
            <a:ext cx="693327" cy="517482"/>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33607212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CF7067-5EB7-45C3-9501-D8F766F60F64}"/>
              </a:ext>
            </a:extLst>
          </p:cNvPr>
          <p:cNvSpPr>
            <a:spLocks noGrp="1"/>
          </p:cNvSpPr>
          <p:nvPr>
            <p:ph type="title"/>
          </p:nvPr>
        </p:nvSpPr>
        <p:spPr>
          <a:xfrm>
            <a:off x="334645" y="289219"/>
            <a:ext cx="11521440" cy="1261049"/>
          </a:xfrm>
        </p:spPr>
        <p:txBody>
          <a:bodyPr>
            <a:noAutofit/>
          </a:bodyPr>
          <a:lstStyle/>
          <a:p>
            <a:r>
              <a:rPr lang="es-PR" sz="2000" dirty="0">
                <a:solidFill>
                  <a:srgbClr val="005999"/>
                </a:solidFill>
              </a:rPr>
              <a:t>Entre los votantes con discapacidad y los relacionados con los votantes con discapacidad, COVID-19 y la economía y el empleo fueron los asuntos más importantes para decidir por quién votar. Los votantes con un familiar o amigo cercano probablemente enumeraron la atención médica como un asunto importante y los votantes con discapacidad fueron más propensos que los votantes en general a enumerar el Seguro Social y Medicare como un asunto importante, también.</a:t>
            </a:r>
          </a:p>
        </p:txBody>
      </p:sp>
      <p:sp>
        <p:nvSpPr>
          <p:cNvPr id="7" name="TextBox 6" descr="I am going to read you a list of issues that may have come up during the election. Please tell me which one or two of these was most important to you in deciding from whom to vote. [TOP TIER]&#10;">
            <a:extLst>
              <a:ext uri="{FF2B5EF4-FFF2-40B4-BE49-F238E27FC236}">
                <a16:creationId xmlns:a16="http://schemas.microsoft.com/office/drawing/2014/main" id="{3B619304-6CAC-4289-9CB6-EE8B336466E3}"/>
              </a:ext>
            </a:extLst>
          </p:cNvPr>
          <p:cNvSpPr txBox="1"/>
          <p:nvPr/>
        </p:nvSpPr>
        <p:spPr>
          <a:xfrm>
            <a:off x="334645" y="1776267"/>
            <a:ext cx="11521439" cy="492369"/>
          </a:xfrm>
          <a:prstGeom prst="rect">
            <a:avLst/>
          </a:prstGeom>
          <a:solidFill>
            <a:srgbClr val="FFFFFF">
              <a:lumMod val="85000"/>
            </a:srgbClr>
          </a:solidFill>
        </p:spPr>
        <p:txBody>
          <a:bodyPr wrap="square" rtlCol="0" anchor="ctr">
            <a:noAutofit/>
          </a:bodyPr>
          <a:lstStyle/>
          <a:p>
            <a:pPr lvl="0" algn="ctr" eaLnBrk="0" fontAlgn="base" hangingPunct="0">
              <a:spcBef>
                <a:spcPct val="0"/>
              </a:spcBef>
              <a:spcAft>
                <a:spcPct val="0"/>
              </a:spcAft>
              <a:defRPr/>
            </a:pPr>
            <a:r>
              <a:rPr kumimoji="0" lang="es-ES" b="1" i="0" u="none" strike="noStrike" kern="0" cap="none" spc="0" normalizeH="0" baseline="0" noProof="0" dirty="0">
                <a:ln>
                  <a:noFill/>
                </a:ln>
                <a:solidFill>
                  <a:srgbClr val="000000"/>
                </a:solidFill>
                <a:effectLst/>
                <a:uLnTx/>
                <a:uFillTx/>
                <a:cs typeface="Times New Roman" panose="02020603050405020304" pitchFamily="18" charset="0"/>
              </a:rPr>
              <a:t>Voy a leerles una lista de </a:t>
            </a:r>
            <a:r>
              <a:rPr lang="es-ES" dirty="0">
                <a:solidFill>
                  <a:srgbClr val="005999"/>
                </a:solidFill>
              </a:rPr>
              <a:t>asuntos</a:t>
            </a:r>
            <a:r>
              <a:rPr kumimoji="0" lang="es-ES" b="1" i="0" u="none" strike="noStrike" kern="0" cap="none" spc="0" normalizeH="0" baseline="0" noProof="0" dirty="0">
                <a:ln>
                  <a:noFill/>
                </a:ln>
                <a:solidFill>
                  <a:srgbClr val="000000"/>
                </a:solidFill>
                <a:effectLst/>
                <a:uLnTx/>
                <a:uFillTx/>
                <a:cs typeface="Times New Roman" panose="02020603050405020304" pitchFamily="18" charset="0"/>
              </a:rPr>
              <a:t> que pueden haber surgido durante las elecciones. Por favor, dígame cuál de estos fue el más importante para usted al decidir por quién votar. [NIVEL SUPERIOR]</a:t>
            </a:r>
            <a:endParaRPr kumimoji="0" lang="en-US" b="1" i="0" u="none" strike="noStrike" kern="0" cap="none" spc="0" normalizeH="0" baseline="0" noProof="0" dirty="0">
              <a:ln>
                <a:noFill/>
              </a:ln>
              <a:solidFill>
                <a:srgbClr val="000000"/>
              </a:solidFill>
              <a:effectLst/>
              <a:uLnTx/>
              <a:uFillTx/>
              <a:cs typeface="Times New Roman" panose="02020603050405020304" pitchFamily="18" charset="0"/>
            </a:endParaRPr>
          </a:p>
        </p:txBody>
      </p:sp>
      <p:pic>
        <p:nvPicPr>
          <p:cNvPr id="5" name="image3.png">
            <a:extLst>
              <a:ext uri="{FF2B5EF4-FFF2-40B4-BE49-F238E27FC236}">
                <a16:creationId xmlns:a16="http://schemas.microsoft.com/office/drawing/2014/main" id="{9EE33FC9-6B29-4026-B048-857DCE2A5E2C}"/>
              </a:ext>
              <a:ext uri="{C183D7F6-B498-43B3-948B-1728B52AA6E4}">
                <adec:decorative xmlns:adec="http://schemas.microsoft.com/office/drawing/2017/decorative" val="1"/>
              </a:ext>
            </a:extLst>
          </p:cNvPr>
          <p:cNvPicPr/>
          <p:nvPr/>
        </p:nvPicPr>
        <p:blipFill>
          <a:blip r:embed="rId2"/>
          <a:srcRect/>
          <a:stretch>
            <a:fillRect/>
          </a:stretch>
        </p:blipFill>
        <p:spPr>
          <a:xfrm>
            <a:off x="8153400" y="6355080"/>
            <a:ext cx="2207812" cy="367160"/>
          </a:xfrm>
          <a:prstGeom prst="rect">
            <a:avLst/>
          </a:prstGeom>
          <a:ln/>
        </p:spPr>
      </p:pic>
      <p:graphicFrame>
        <p:nvGraphicFramePr>
          <p:cNvPr id="10" name="Content Placeholder 5" descr="Bar chart&#10;&#10;The economy and jobs&#10;26% total disability community&#10;22% voters with disabilities&#10;28% family member&#10;26% close friend&#10;&#10;COVID-19&#10;26% total disability community&#10;24% voters with disabilities&#10;25% family member&#10;30% close friend&#10;&#10;Health Care&#10;19% total disability community&#10;15% voters with disabilities&#10;21% family member&#10;24% close friend&#10;&#10;Dysfunction in Government&#10;17% total disability community&#10;15% voters with disabilities&#10;18% family member&#10;13% close friend&#10;&#10;Racial Justice&#10;14% total disability community&#10;14% voters with disabilities&#10;12% family member&#10;20% close friend&#10;&#10;Social Security and Medicare&#10;13% total disability community&#10;17% voters with disabilities&#10;10% family member&#10;13% close friend&#10;&#10;The environment and climate change&#10;9% total disability community&#10;9% voters with disabilities&#10;10% family member&#10;10% close friend&#10;&#10;Taxes&#10;8% total disability community&#10;7% voters with disabilities&#10;9% family member&#10;9% close friend&#10;&#10;Terrorism/National Security&#10;9% total disability community&#10;10% voters with disabilities&#10;10% family member&#10;6% close friend&#10;&#10;Immigration&#10;10% total disability community&#10;12% voters with disabilities&#10;9% family member&#10;3% close friend">
            <a:extLst>
              <a:ext uri="{FF2B5EF4-FFF2-40B4-BE49-F238E27FC236}">
                <a16:creationId xmlns:a16="http://schemas.microsoft.com/office/drawing/2014/main" id="{7683ED39-6F45-4F89-AD32-5A48160352DD}"/>
              </a:ext>
            </a:extLst>
          </p:cNvPr>
          <p:cNvGraphicFramePr>
            <a:graphicFrameLocks noGrp="1"/>
          </p:cNvGraphicFramePr>
          <p:nvPr>
            <p:ph idx="1"/>
            <p:extLst>
              <p:ext uri="{D42A27DB-BD31-4B8C-83A1-F6EECF244321}">
                <p14:modId xmlns:p14="http://schemas.microsoft.com/office/powerpoint/2010/main" val="2639807609"/>
              </p:ext>
            </p:extLst>
          </p:nvPr>
        </p:nvGraphicFramePr>
        <p:xfrm>
          <a:off x="334962" y="2311121"/>
          <a:ext cx="11522075" cy="4544039"/>
        </p:xfrm>
        <a:graphic>
          <a:graphicData uri="http://schemas.openxmlformats.org/drawingml/2006/chart">
            <c:chart xmlns:c="http://schemas.openxmlformats.org/drawingml/2006/chart" xmlns:r="http://schemas.openxmlformats.org/officeDocument/2006/relationships" r:id="rId3"/>
          </a:graphicData>
        </a:graphic>
      </p:graphicFrame>
      <p:sp>
        <p:nvSpPr>
          <p:cNvPr id="4" name="Circle: Hollow 3">
            <a:extLst>
              <a:ext uri="{FF2B5EF4-FFF2-40B4-BE49-F238E27FC236}">
                <a16:creationId xmlns:a16="http://schemas.microsoft.com/office/drawing/2014/main" id="{D8B71464-FA6D-41A0-8FB1-1EF9B5C508A2}"/>
              </a:ext>
              <a:ext uri="{C183D7F6-B498-43B3-948B-1728B52AA6E4}">
                <adec:decorative xmlns:adec="http://schemas.microsoft.com/office/drawing/2017/decorative" val="1"/>
              </a:ext>
            </a:extLst>
          </p:cNvPr>
          <p:cNvSpPr/>
          <p:nvPr/>
        </p:nvSpPr>
        <p:spPr>
          <a:xfrm>
            <a:off x="8153400" y="3311553"/>
            <a:ext cx="1422679" cy="406337"/>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 name="Circle: Hollow 8">
            <a:extLst>
              <a:ext uri="{FF2B5EF4-FFF2-40B4-BE49-F238E27FC236}">
                <a16:creationId xmlns:a16="http://schemas.microsoft.com/office/drawing/2014/main" id="{4008EE80-D45F-43F0-A180-8DEDD1A23D76}"/>
              </a:ext>
              <a:ext uri="{C183D7F6-B498-43B3-948B-1728B52AA6E4}">
                <adec:decorative xmlns:adec="http://schemas.microsoft.com/office/drawing/2017/decorative" val="1"/>
              </a:ext>
            </a:extLst>
          </p:cNvPr>
          <p:cNvSpPr/>
          <p:nvPr/>
        </p:nvSpPr>
        <p:spPr>
          <a:xfrm>
            <a:off x="7180386" y="4357313"/>
            <a:ext cx="727668" cy="385510"/>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Rectangle: Rounded Corners 5">
            <a:extLst>
              <a:ext uri="{FF2B5EF4-FFF2-40B4-BE49-F238E27FC236}">
                <a16:creationId xmlns:a16="http://schemas.microsoft.com/office/drawing/2014/main" id="{4B86345A-B34D-48A1-8E3F-2B603012A953}"/>
              </a:ext>
              <a:ext uri="{C183D7F6-B498-43B3-948B-1728B52AA6E4}">
                <adec:decorative xmlns:adec="http://schemas.microsoft.com/office/drawing/2017/decorative" val="1"/>
              </a:ext>
            </a:extLst>
          </p:cNvPr>
          <p:cNvSpPr/>
          <p:nvPr/>
        </p:nvSpPr>
        <p:spPr>
          <a:xfrm>
            <a:off x="641684" y="2401556"/>
            <a:ext cx="10552179" cy="834013"/>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6499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04D3CE1-9715-4B05-A017-FC898BE46185}"/>
              </a:ext>
            </a:extLst>
          </p:cNvPr>
          <p:cNvSpPr>
            <a:spLocks noGrp="1"/>
          </p:cNvSpPr>
          <p:nvPr>
            <p:ph type="title"/>
          </p:nvPr>
        </p:nvSpPr>
        <p:spPr>
          <a:xfrm>
            <a:off x="831850" y="1709738"/>
            <a:ext cx="10515600" cy="3445066"/>
          </a:xfrm>
        </p:spPr>
        <p:txBody>
          <a:bodyPr/>
          <a:lstStyle/>
          <a:p>
            <a:r>
              <a:rPr lang="es-ES" dirty="0">
                <a:solidFill>
                  <a:srgbClr val="005999"/>
                </a:solidFill>
              </a:rPr>
              <a:t>Candidatos y </a:t>
            </a:r>
            <a:br>
              <a:rPr lang="es-ES" dirty="0">
                <a:solidFill>
                  <a:srgbClr val="005999"/>
                </a:solidFill>
              </a:rPr>
            </a:br>
            <a:r>
              <a:rPr lang="es-ES" dirty="0">
                <a:solidFill>
                  <a:srgbClr val="005999"/>
                </a:solidFill>
              </a:rPr>
              <a:t>asuntos de </a:t>
            </a:r>
            <a:br>
              <a:rPr lang="es-ES" dirty="0">
                <a:solidFill>
                  <a:srgbClr val="005999"/>
                </a:solidFill>
              </a:rPr>
            </a:br>
            <a:r>
              <a:rPr lang="es-ES" dirty="0">
                <a:solidFill>
                  <a:srgbClr val="005999"/>
                </a:solidFill>
              </a:rPr>
              <a:t>discapacidad</a:t>
            </a:r>
            <a:endParaRPr lang="en-US" dirty="0">
              <a:solidFill>
                <a:srgbClr val="005999"/>
              </a:solidFill>
            </a:endParaRPr>
          </a:p>
        </p:txBody>
      </p:sp>
      <p:pic>
        <p:nvPicPr>
          <p:cNvPr id="5" name="Picture 4" descr="A tan and navy poster with four squares of imagery including a wheelchair sign, an outline of a male’s head and his brain, an icon of hands symbolizing sign language, and a walking icon with a cane. Underneath the image is the text “inclusion matters – access and empowerment for people of all abilities”. ">
            <a:extLst>
              <a:ext uri="{FF2B5EF4-FFF2-40B4-BE49-F238E27FC236}">
                <a16:creationId xmlns:a16="http://schemas.microsoft.com/office/drawing/2014/main" id="{A73EEA5F-ABCD-4B34-B672-CFE7D58E66A5}"/>
              </a:ext>
              <a:ext uri="{C183D7F6-B498-43B3-948B-1728B52AA6E4}">
                <adec:decorative xmlns:adec="http://schemas.microsoft.com/office/drawing/2017/decorative" val="0"/>
              </a:ext>
            </a:extLst>
          </p:cNvPr>
          <p:cNvPicPr>
            <a:picLocks noChangeAspect="1"/>
          </p:cNvPicPr>
          <p:nvPr/>
        </p:nvPicPr>
        <p:blipFill>
          <a:blip r:embed="rId3"/>
          <a:stretch>
            <a:fillRect/>
          </a:stretch>
        </p:blipFill>
        <p:spPr>
          <a:xfrm>
            <a:off x="6668827" y="538394"/>
            <a:ext cx="4581610" cy="5781212"/>
          </a:xfrm>
          <a:prstGeom prst="rect">
            <a:avLst/>
          </a:prstGeom>
        </p:spPr>
      </p:pic>
      <p:pic>
        <p:nvPicPr>
          <p:cNvPr id="3" name="image3.png">
            <a:extLst>
              <a:ext uri="{FF2B5EF4-FFF2-40B4-BE49-F238E27FC236}">
                <a16:creationId xmlns:a16="http://schemas.microsoft.com/office/drawing/2014/main" id="{F99CBCEE-5320-4460-B78B-648F3D8269FC}"/>
              </a:ext>
              <a:ext uri="{C183D7F6-B498-43B3-948B-1728B52AA6E4}">
                <adec:decorative xmlns:adec="http://schemas.microsoft.com/office/drawing/2017/decorative" val="1"/>
              </a:ext>
            </a:extLst>
          </p:cNvPr>
          <p:cNvPicPr/>
          <p:nvPr/>
        </p:nvPicPr>
        <p:blipFill>
          <a:blip r:embed="rId4"/>
          <a:srcRect/>
          <a:stretch>
            <a:fillRect/>
          </a:stretch>
        </p:blipFill>
        <p:spPr>
          <a:xfrm>
            <a:off x="2836817" y="5933511"/>
            <a:ext cx="2414452" cy="506478"/>
          </a:xfrm>
          <a:prstGeom prst="rect">
            <a:avLst/>
          </a:prstGeom>
          <a:ln/>
        </p:spPr>
      </p:pic>
    </p:spTree>
    <p:extLst>
      <p:ext uri="{BB962C8B-B14F-4D97-AF65-F5344CB8AC3E}">
        <p14:creationId xmlns:p14="http://schemas.microsoft.com/office/powerpoint/2010/main" val="3435440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12195-DB27-4668-854F-245CDB6FD60E}"/>
              </a:ext>
            </a:extLst>
          </p:cNvPr>
          <p:cNvSpPr>
            <a:spLocks noGrp="1"/>
          </p:cNvSpPr>
          <p:nvPr>
            <p:ph type="title"/>
          </p:nvPr>
        </p:nvSpPr>
        <p:spPr>
          <a:xfrm>
            <a:off x="335280" y="318575"/>
            <a:ext cx="11521440" cy="957566"/>
          </a:xfrm>
        </p:spPr>
        <p:txBody>
          <a:bodyPr>
            <a:noAutofit/>
          </a:bodyPr>
          <a:lstStyle/>
          <a:p>
            <a:r>
              <a:rPr lang="es-ES" sz="2000" dirty="0">
                <a:solidFill>
                  <a:srgbClr val="005999"/>
                </a:solidFill>
              </a:rPr>
              <a:t>Menos de un tercio de los votantes en general recuerdan haber escuchado, leído o visto algo de las campañas congresionales o presidenciales sobre asuntos que son importantes para las personas con discapacidades. Es más probable que los votantes afroamericanos recuerden haber escuchado algo de las campañas. Los independientes y los votantes en el Medio Oeste son menos probables.</a:t>
            </a:r>
            <a:endParaRPr lang="en-US" sz="2000" i="1" dirty="0">
              <a:solidFill>
                <a:srgbClr val="005999"/>
              </a:solidFill>
            </a:endParaRPr>
          </a:p>
        </p:txBody>
      </p:sp>
      <p:graphicFrame>
        <p:nvGraphicFramePr>
          <p:cNvPr id="7" name="Content Placeholder 7" descr="Bar chart&#10;&#10;19 - yes, heard&#10;14 - yes, read&#10;14 - yes, saw&#10;31% Yes in total&#10;63 - no&#10;5 - don't know">
            <a:extLst>
              <a:ext uri="{FF2B5EF4-FFF2-40B4-BE49-F238E27FC236}">
                <a16:creationId xmlns:a16="http://schemas.microsoft.com/office/drawing/2014/main" id="{865D431A-866A-4A80-AFE1-F3927311FD75}"/>
              </a:ext>
            </a:extLst>
          </p:cNvPr>
          <p:cNvGraphicFramePr>
            <a:graphicFrameLocks/>
          </p:cNvGraphicFramePr>
          <p:nvPr>
            <p:extLst>
              <p:ext uri="{D42A27DB-BD31-4B8C-83A1-F6EECF244321}">
                <p14:modId xmlns:p14="http://schemas.microsoft.com/office/powerpoint/2010/main" val="1530333407"/>
              </p:ext>
            </p:extLst>
          </p:nvPr>
        </p:nvGraphicFramePr>
        <p:xfrm>
          <a:off x="464234" y="1454002"/>
          <a:ext cx="5978770" cy="4023360"/>
        </p:xfrm>
        <a:graphic>
          <a:graphicData uri="http://schemas.openxmlformats.org/drawingml/2006/chart">
            <c:chart xmlns:c="http://schemas.openxmlformats.org/drawingml/2006/chart" xmlns:r="http://schemas.openxmlformats.org/officeDocument/2006/relationships" r:id="rId3"/>
          </a:graphicData>
        </a:graphic>
      </p:graphicFrame>
      <p:sp>
        <p:nvSpPr>
          <p:cNvPr id="9" name="TextBox 8">
            <a:extLst>
              <a:ext uri="{FF2B5EF4-FFF2-40B4-BE49-F238E27FC236}">
                <a16:creationId xmlns:a16="http://schemas.microsoft.com/office/drawing/2014/main" id="{E4DA39BA-1FB8-4CB9-B3CE-1E7C7AD6DC15}"/>
              </a:ext>
            </a:extLst>
          </p:cNvPr>
          <p:cNvSpPr txBox="1"/>
          <p:nvPr/>
        </p:nvSpPr>
        <p:spPr>
          <a:xfrm>
            <a:off x="464234" y="5668835"/>
            <a:ext cx="6458397" cy="1077218"/>
          </a:xfrm>
          <a:prstGeom prst="rect">
            <a:avLst/>
          </a:prstGeom>
          <a:noFill/>
          <a:ln>
            <a:solidFill>
              <a:srgbClr val="7030A0"/>
            </a:solidFill>
          </a:ln>
        </p:spPr>
        <p:txBody>
          <a:bodyPr wrap="square" rtlCol="0">
            <a:spAutoFit/>
          </a:bodyPr>
          <a:lstStyle/>
          <a:p>
            <a:r>
              <a:rPr lang="es-ES" sz="1600" dirty="0"/>
              <a:t>Entre los que escucharon, leyeron o vieron algo, el 53% votó por Biden y el 46% votó por Trump. 53% de aquellos que escucharon, leyeron o vieron algo votaron por el candidato Demócrata y 46% por el candidato Republicano en la boleta </a:t>
            </a:r>
            <a:r>
              <a:rPr lang="es-PR" sz="1600" dirty="0"/>
              <a:t>congresional</a:t>
            </a:r>
            <a:r>
              <a:rPr lang="es-ES" sz="1600" dirty="0"/>
              <a:t>.</a:t>
            </a:r>
            <a:endParaRPr lang="en-US" sz="1600" dirty="0"/>
          </a:p>
        </p:txBody>
      </p:sp>
      <p:graphicFrame>
        <p:nvGraphicFramePr>
          <p:cNvPr id="4" name="Table 3">
            <a:extLst>
              <a:ext uri="{FF2B5EF4-FFF2-40B4-BE49-F238E27FC236}">
                <a16:creationId xmlns:a16="http://schemas.microsoft.com/office/drawing/2014/main" id="{5D6C131B-A21E-4B84-9B8B-CC37DBED5D45}"/>
              </a:ext>
            </a:extLst>
          </p:cNvPr>
          <p:cNvGraphicFramePr>
            <a:graphicFrameLocks noGrp="1"/>
          </p:cNvGraphicFramePr>
          <p:nvPr>
            <p:extLst>
              <p:ext uri="{D42A27DB-BD31-4B8C-83A1-F6EECF244321}">
                <p14:modId xmlns:p14="http://schemas.microsoft.com/office/powerpoint/2010/main" val="1024176287"/>
              </p:ext>
            </p:extLst>
          </p:nvPr>
        </p:nvGraphicFramePr>
        <p:xfrm>
          <a:off x="7316324" y="1469422"/>
          <a:ext cx="4411442" cy="4785360"/>
        </p:xfrm>
        <a:graphic>
          <a:graphicData uri="http://schemas.openxmlformats.org/drawingml/2006/table">
            <a:tbl>
              <a:tblPr firstRow="1" bandRow="1">
                <a:tableStyleId>{5C22544A-7EE6-4342-B048-85BDC9FD1C3A}</a:tableStyleId>
              </a:tblPr>
              <a:tblGrid>
                <a:gridCol w="1866362">
                  <a:extLst>
                    <a:ext uri="{9D8B030D-6E8A-4147-A177-3AD203B41FA5}">
                      <a16:colId xmlns:a16="http://schemas.microsoft.com/office/drawing/2014/main" val="20000"/>
                    </a:ext>
                  </a:extLst>
                </a:gridCol>
                <a:gridCol w="111252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tblGrid>
              <a:tr h="317335">
                <a:tc>
                  <a:txBody>
                    <a:bodyPr/>
                    <a:lstStyle/>
                    <a:p>
                      <a:pPr algn="ctr"/>
                      <a:endParaRPr lang="en-US" sz="2000" dirty="0"/>
                    </a:p>
                  </a:txBody>
                  <a:tcPr>
                    <a:solidFill>
                      <a:schemeClr val="bg1"/>
                    </a:solidFill>
                  </a:tcPr>
                </a:tc>
                <a:tc>
                  <a:txBody>
                    <a:bodyPr/>
                    <a:lstStyle/>
                    <a:p>
                      <a:pPr algn="ctr"/>
                      <a:r>
                        <a:rPr lang="es-PR" sz="1800" noProof="0" dirty="0"/>
                        <a:t>Todo Sí</a:t>
                      </a:r>
                    </a:p>
                  </a:txBody>
                  <a:tcPr anchor="ctr">
                    <a:solidFill>
                      <a:srgbClr val="0E3594"/>
                    </a:solidFill>
                  </a:tcPr>
                </a:tc>
                <a:tc>
                  <a:txBody>
                    <a:bodyPr/>
                    <a:lstStyle/>
                    <a:p>
                      <a:pPr algn="ctr"/>
                      <a:r>
                        <a:rPr lang="en-US" sz="1800" dirty="0"/>
                        <a:t>No</a:t>
                      </a:r>
                    </a:p>
                  </a:txBody>
                  <a:tcPr anchor="ctr">
                    <a:solidFill>
                      <a:srgbClr val="C00000"/>
                    </a:solidFill>
                  </a:tcPr>
                </a:tc>
                <a:extLst>
                  <a:ext uri="{0D108BD9-81ED-4DB2-BD59-A6C34878D82A}">
                    <a16:rowId xmlns:a16="http://schemas.microsoft.com/office/drawing/2014/main" val="10000"/>
                  </a:ext>
                </a:extLst>
              </a:tr>
              <a:tr h="193927">
                <a:tc>
                  <a:txBody>
                    <a:bodyPr/>
                    <a:lstStyle/>
                    <a:p>
                      <a:pPr algn="l"/>
                      <a:r>
                        <a:rPr lang="es-PR" sz="1800" noProof="0" dirty="0"/>
                        <a:t>Hombres</a:t>
                      </a:r>
                    </a:p>
                  </a:txBody>
                  <a:tcPr marT="0" marB="0" anchor="ctr">
                    <a:solidFill>
                      <a:schemeClr val="bg1">
                        <a:lumMod val="50000"/>
                        <a:alpha val="25000"/>
                      </a:schemeClr>
                    </a:solidFill>
                  </a:tcPr>
                </a:tc>
                <a:tc>
                  <a:txBody>
                    <a:bodyPr/>
                    <a:lstStyle/>
                    <a:p>
                      <a:pPr algn="ctr"/>
                      <a:r>
                        <a:rPr lang="en-US" sz="1800" dirty="0"/>
                        <a:t>30</a:t>
                      </a:r>
                    </a:p>
                  </a:txBody>
                  <a:tcPr marT="0" marB="0" anchor="ctr">
                    <a:solidFill>
                      <a:schemeClr val="bg1">
                        <a:lumMod val="50000"/>
                        <a:alpha val="25000"/>
                      </a:schemeClr>
                    </a:solidFill>
                  </a:tcPr>
                </a:tc>
                <a:tc>
                  <a:txBody>
                    <a:bodyPr/>
                    <a:lstStyle/>
                    <a:p>
                      <a:pPr algn="ctr"/>
                      <a:r>
                        <a:rPr lang="en-US" sz="1800" dirty="0"/>
                        <a:t>64</a:t>
                      </a:r>
                    </a:p>
                  </a:txBody>
                  <a:tcPr marT="0" marB="0" anchor="ctr">
                    <a:solidFill>
                      <a:schemeClr val="bg1">
                        <a:lumMod val="50000"/>
                        <a:alpha val="25000"/>
                      </a:schemeClr>
                    </a:solidFill>
                  </a:tcPr>
                </a:tc>
                <a:extLst>
                  <a:ext uri="{0D108BD9-81ED-4DB2-BD59-A6C34878D82A}">
                    <a16:rowId xmlns:a16="http://schemas.microsoft.com/office/drawing/2014/main" val="10001"/>
                  </a:ext>
                </a:extLst>
              </a:tr>
              <a:tr h="193927">
                <a:tc>
                  <a:txBody>
                    <a:bodyPr/>
                    <a:lstStyle/>
                    <a:p>
                      <a:pPr algn="l"/>
                      <a:r>
                        <a:rPr lang="es-PR" sz="1800" noProof="0" dirty="0"/>
                        <a:t>Mujeres</a:t>
                      </a:r>
                    </a:p>
                  </a:txBody>
                  <a:tcPr marT="0" marB="0" anchor="ctr">
                    <a:solidFill>
                      <a:schemeClr val="bg1">
                        <a:lumMod val="50000"/>
                        <a:alpha val="25000"/>
                      </a:schemeClr>
                    </a:solidFill>
                  </a:tcPr>
                </a:tc>
                <a:tc>
                  <a:txBody>
                    <a:bodyPr/>
                    <a:lstStyle/>
                    <a:p>
                      <a:pPr algn="ctr"/>
                      <a:r>
                        <a:rPr lang="en-US" sz="1800" dirty="0"/>
                        <a:t>32</a:t>
                      </a:r>
                    </a:p>
                  </a:txBody>
                  <a:tcPr marT="0" marB="0" anchor="ctr">
                    <a:solidFill>
                      <a:schemeClr val="bg1">
                        <a:lumMod val="50000"/>
                        <a:alpha val="25000"/>
                      </a:schemeClr>
                    </a:solidFill>
                  </a:tcPr>
                </a:tc>
                <a:tc>
                  <a:txBody>
                    <a:bodyPr/>
                    <a:lstStyle/>
                    <a:p>
                      <a:pPr algn="ctr"/>
                      <a:r>
                        <a:rPr lang="en-US" sz="1800" dirty="0"/>
                        <a:t>62</a:t>
                      </a:r>
                    </a:p>
                  </a:txBody>
                  <a:tcPr marT="0" marB="0" anchor="ctr">
                    <a:solidFill>
                      <a:schemeClr val="bg1">
                        <a:lumMod val="50000"/>
                        <a:alpha val="25000"/>
                      </a:schemeClr>
                    </a:solidFill>
                  </a:tcPr>
                </a:tc>
                <a:extLst>
                  <a:ext uri="{0D108BD9-81ED-4DB2-BD59-A6C34878D82A}">
                    <a16:rowId xmlns:a16="http://schemas.microsoft.com/office/drawing/2014/main" val="10002"/>
                  </a:ext>
                </a:extLst>
              </a:tr>
              <a:tr h="193927">
                <a:tc>
                  <a:txBody>
                    <a:bodyPr/>
                    <a:lstStyle/>
                    <a:p>
                      <a:pPr algn="l"/>
                      <a:r>
                        <a:rPr lang="es-PR" sz="1800" noProof="0" dirty="0"/>
                        <a:t>Menores de 50</a:t>
                      </a:r>
                    </a:p>
                  </a:txBody>
                  <a:tcPr marT="0" marB="0" anchor="ctr">
                    <a:solidFill>
                      <a:schemeClr val="bg1">
                        <a:lumMod val="50000"/>
                        <a:alpha val="50000"/>
                      </a:schemeClr>
                    </a:solidFill>
                  </a:tcPr>
                </a:tc>
                <a:tc>
                  <a:txBody>
                    <a:bodyPr/>
                    <a:lstStyle/>
                    <a:p>
                      <a:pPr algn="ctr"/>
                      <a:r>
                        <a:rPr lang="en-US" sz="1800" dirty="0"/>
                        <a:t>32</a:t>
                      </a:r>
                    </a:p>
                  </a:txBody>
                  <a:tcPr marT="0" marB="0" anchor="ctr">
                    <a:solidFill>
                      <a:schemeClr val="bg1">
                        <a:lumMod val="50000"/>
                        <a:alpha val="50000"/>
                      </a:schemeClr>
                    </a:solidFill>
                  </a:tcPr>
                </a:tc>
                <a:tc>
                  <a:txBody>
                    <a:bodyPr/>
                    <a:lstStyle/>
                    <a:p>
                      <a:pPr algn="ctr"/>
                      <a:r>
                        <a:rPr lang="en-US" sz="1800" dirty="0"/>
                        <a:t>62</a:t>
                      </a:r>
                    </a:p>
                  </a:txBody>
                  <a:tcPr marT="0" marB="0" anchor="ctr">
                    <a:solidFill>
                      <a:schemeClr val="bg1">
                        <a:lumMod val="50000"/>
                        <a:alpha val="50000"/>
                      </a:schemeClr>
                    </a:solidFill>
                  </a:tcPr>
                </a:tc>
                <a:extLst>
                  <a:ext uri="{0D108BD9-81ED-4DB2-BD59-A6C34878D82A}">
                    <a16:rowId xmlns:a16="http://schemas.microsoft.com/office/drawing/2014/main" val="10003"/>
                  </a:ext>
                </a:extLst>
              </a:tr>
              <a:tr h="193927">
                <a:tc>
                  <a:txBody>
                    <a:bodyPr/>
                    <a:lstStyle/>
                    <a:p>
                      <a:pPr algn="l"/>
                      <a:r>
                        <a:rPr lang="es-PR" sz="1800" noProof="0" dirty="0"/>
                        <a:t>Mayores de 50</a:t>
                      </a:r>
                    </a:p>
                  </a:txBody>
                  <a:tcPr marT="0" marB="0" anchor="ctr">
                    <a:solidFill>
                      <a:schemeClr val="bg1">
                        <a:lumMod val="50000"/>
                        <a:alpha val="50000"/>
                      </a:schemeClr>
                    </a:solidFill>
                  </a:tcPr>
                </a:tc>
                <a:tc>
                  <a:txBody>
                    <a:bodyPr/>
                    <a:lstStyle/>
                    <a:p>
                      <a:pPr algn="ctr"/>
                      <a:r>
                        <a:rPr lang="en-US" sz="1800" dirty="0"/>
                        <a:t>30</a:t>
                      </a:r>
                    </a:p>
                  </a:txBody>
                  <a:tcPr marT="0" marB="0" anchor="ctr">
                    <a:solidFill>
                      <a:schemeClr val="bg1">
                        <a:lumMod val="50000"/>
                        <a:alpha val="50000"/>
                      </a:schemeClr>
                    </a:solidFill>
                  </a:tcPr>
                </a:tc>
                <a:tc>
                  <a:txBody>
                    <a:bodyPr/>
                    <a:lstStyle/>
                    <a:p>
                      <a:pPr algn="ctr"/>
                      <a:r>
                        <a:rPr lang="en-US" sz="1800" dirty="0"/>
                        <a:t>65</a:t>
                      </a:r>
                    </a:p>
                  </a:txBody>
                  <a:tcPr marT="0" marB="0" anchor="ctr">
                    <a:solidFill>
                      <a:schemeClr val="bg1">
                        <a:lumMod val="50000"/>
                        <a:alpha val="50000"/>
                      </a:schemeClr>
                    </a:solidFill>
                  </a:tcPr>
                </a:tc>
                <a:extLst>
                  <a:ext uri="{0D108BD9-81ED-4DB2-BD59-A6C34878D82A}">
                    <a16:rowId xmlns:a16="http://schemas.microsoft.com/office/drawing/2014/main" val="10004"/>
                  </a:ext>
                </a:extLst>
              </a:tr>
              <a:tr h="193927">
                <a:tc>
                  <a:txBody>
                    <a:bodyPr/>
                    <a:lstStyle/>
                    <a:p>
                      <a:pPr algn="l"/>
                      <a:r>
                        <a:rPr lang="es-PR" sz="1800" noProof="0" dirty="0"/>
                        <a:t>Noreste</a:t>
                      </a:r>
                    </a:p>
                  </a:txBody>
                  <a:tcPr marT="0" marB="0" anchor="ctr">
                    <a:solidFill>
                      <a:srgbClr val="DFDFDF"/>
                    </a:solidFill>
                  </a:tcPr>
                </a:tc>
                <a:tc>
                  <a:txBody>
                    <a:bodyPr/>
                    <a:lstStyle/>
                    <a:p>
                      <a:pPr algn="ctr"/>
                      <a:r>
                        <a:rPr lang="en-US" sz="1800" dirty="0"/>
                        <a:t>33</a:t>
                      </a:r>
                    </a:p>
                  </a:txBody>
                  <a:tcPr marT="0" marB="0" anchor="ctr">
                    <a:solidFill>
                      <a:srgbClr val="DFDFDF"/>
                    </a:solidFill>
                  </a:tcPr>
                </a:tc>
                <a:tc>
                  <a:txBody>
                    <a:bodyPr/>
                    <a:lstStyle/>
                    <a:p>
                      <a:pPr algn="ctr"/>
                      <a:r>
                        <a:rPr lang="en-US" sz="1800" dirty="0"/>
                        <a:t>62</a:t>
                      </a:r>
                    </a:p>
                  </a:txBody>
                  <a:tcPr marT="0" marB="0" anchor="ctr">
                    <a:solidFill>
                      <a:srgbClr val="DFDFDF"/>
                    </a:solidFill>
                  </a:tcPr>
                </a:tc>
                <a:extLst>
                  <a:ext uri="{0D108BD9-81ED-4DB2-BD59-A6C34878D82A}">
                    <a16:rowId xmlns:a16="http://schemas.microsoft.com/office/drawing/2014/main" val="2509724112"/>
                  </a:ext>
                </a:extLst>
              </a:tr>
              <a:tr h="193927">
                <a:tc>
                  <a:txBody>
                    <a:bodyPr/>
                    <a:lstStyle/>
                    <a:p>
                      <a:pPr algn="l"/>
                      <a:r>
                        <a:rPr lang="es-PR" sz="1800" noProof="0" dirty="0"/>
                        <a:t>Medio oeste</a:t>
                      </a:r>
                    </a:p>
                  </a:txBody>
                  <a:tcPr marT="0" marB="0" anchor="ctr">
                    <a:solidFill>
                      <a:srgbClr val="DFDFDF"/>
                    </a:solidFill>
                  </a:tcPr>
                </a:tc>
                <a:tc>
                  <a:txBody>
                    <a:bodyPr/>
                    <a:lstStyle/>
                    <a:p>
                      <a:pPr algn="ctr"/>
                      <a:r>
                        <a:rPr lang="en-US" sz="1800" dirty="0"/>
                        <a:t>26</a:t>
                      </a:r>
                    </a:p>
                  </a:txBody>
                  <a:tcPr marT="0" marB="0" anchor="ctr">
                    <a:solidFill>
                      <a:srgbClr val="DFDFDF"/>
                    </a:solidFill>
                  </a:tcPr>
                </a:tc>
                <a:tc>
                  <a:txBody>
                    <a:bodyPr/>
                    <a:lstStyle/>
                    <a:p>
                      <a:pPr algn="ctr"/>
                      <a:r>
                        <a:rPr lang="en-US" sz="1800" b="1" dirty="0"/>
                        <a:t>68</a:t>
                      </a:r>
                    </a:p>
                  </a:txBody>
                  <a:tcPr marT="0" marB="0" anchor="ctr">
                    <a:solidFill>
                      <a:srgbClr val="F8DEDD"/>
                    </a:solidFill>
                  </a:tcPr>
                </a:tc>
                <a:extLst>
                  <a:ext uri="{0D108BD9-81ED-4DB2-BD59-A6C34878D82A}">
                    <a16:rowId xmlns:a16="http://schemas.microsoft.com/office/drawing/2014/main" val="2468814616"/>
                  </a:ext>
                </a:extLst>
              </a:tr>
              <a:tr h="193927">
                <a:tc>
                  <a:txBody>
                    <a:bodyPr/>
                    <a:lstStyle/>
                    <a:p>
                      <a:pPr algn="l"/>
                      <a:r>
                        <a:rPr lang="es-PR" sz="1800" noProof="0" dirty="0"/>
                        <a:t>Sur</a:t>
                      </a:r>
                    </a:p>
                  </a:txBody>
                  <a:tcPr marT="0" marB="0" anchor="ctr">
                    <a:solidFill>
                      <a:srgbClr val="DFDFDF"/>
                    </a:solidFill>
                  </a:tcPr>
                </a:tc>
                <a:tc>
                  <a:txBody>
                    <a:bodyPr/>
                    <a:lstStyle/>
                    <a:p>
                      <a:pPr algn="ctr"/>
                      <a:r>
                        <a:rPr lang="en-US" sz="1800" dirty="0"/>
                        <a:t>35</a:t>
                      </a:r>
                    </a:p>
                  </a:txBody>
                  <a:tcPr marT="0" marB="0" anchor="ctr">
                    <a:solidFill>
                      <a:srgbClr val="DFDFDF"/>
                    </a:solidFill>
                  </a:tcPr>
                </a:tc>
                <a:tc>
                  <a:txBody>
                    <a:bodyPr/>
                    <a:lstStyle/>
                    <a:p>
                      <a:pPr algn="ctr"/>
                      <a:r>
                        <a:rPr lang="en-US" sz="1800" dirty="0"/>
                        <a:t>61</a:t>
                      </a:r>
                    </a:p>
                  </a:txBody>
                  <a:tcPr marT="0" marB="0" anchor="ctr">
                    <a:solidFill>
                      <a:srgbClr val="DFDFDF"/>
                    </a:solidFill>
                  </a:tcPr>
                </a:tc>
                <a:extLst>
                  <a:ext uri="{0D108BD9-81ED-4DB2-BD59-A6C34878D82A}">
                    <a16:rowId xmlns:a16="http://schemas.microsoft.com/office/drawing/2014/main" val="28977811"/>
                  </a:ext>
                </a:extLst>
              </a:tr>
              <a:tr h="193927">
                <a:tc>
                  <a:txBody>
                    <a:bodyPr/>
                    <a:lstStyle/>
                    <a:p>
                      <a:pPr algn="l"/>
                      <a:r>
                        <a:rPr lang="es-PR" sz="1800" noProof="0" dirty="0"/>
                        <a:t>Oeste</a:t>
                      </a:r>
                    </a:p>
                  </a:txBody>
                  <a:tcPr marT="0" marB="0" anchor="ctr">
                    <a:solidFill>
                      <a:srgbClr val="DFDFDF"/>
                    </a:solidFill>
                  </a:tcPr>
                </a:tc>
                <a:tc>
                  <a:txBody>
                    <a:bodyPr/>
                    <a:lstStyle/>
                    <a:p>
                      <a:pPr algn="ctr"/>
                      <a:r>
                        <a:rPr lang="en-US" sz="1800" dirty="0"/>
                        <a:t>29</a:t>
                      </a:r>
                    </a:p>
                  </a:txBody>
                  <a:tcPr marT="0" marB="0" anchor="ctr">
                    <a:solidFill>
                      <a:srgbClr val="DFDFDF"/>
                    </a:solidFill>
                  </a:tcPr>
                </a:tc>
                <a:tc>
                  <a:txBody>
                    <a:bodyPr/>
                    <a:lstStyle/>
                    <a:p>
                      <a:pPr algn="ctr"/>
                      <a:r>
                        <a:rPr lang="en-US" sz="1800" dirty="0"/>
                        <a:t>64</a:t>
                      </a:r>
                    </a:p>
                  </a:txBody>
                  <a:tcPr marT="0" marB="0" anchor="ctr">
                    <a:solidFill>
                      <a:srgbClr val="DFDFDF"/>
                    </a:solidFill>
                  </a:tcPr>
                </a:tc>
                <a:extLst>
                  <a:ext uri="{0D108BD9-81ED-4DB2-BD59-A6C34878D82A}">
                    <a16:rowId xmlns:a16="http://schemas.microsoft.com/office/drawing/2014/main" val="1221708626"/>
                  </a:ext>
                </a:extLst>
              </a:tr>
              <a:tr h="193927">
                <a:tc>
                  <a:txBody>
                    <a:bodyPr/>
                    <a:lstStyle/>
                    <a:p>
                      <a:pPr algn="l"/>
                      <a:r>
                        <a:rPr lang="es-PR" sz="1800" noProof="0" dirty="0"/>
                        <a:t>Blanco</a:t>
                      </a:r>
                    </a:p>
                  </a:txBody>
                  <a:tcPr marT="0" marB="0" anchor="ctr">
                    <a:solidFill>
                      <a:srgbClr val="BFBFBF"/>
                    </a:solidFill>
                  </a:tcPr>
                </a:tc>
                <a:tc>
                  <a:txBody>
                    <a:bodyPr/>
                    <a:lstStyle/>
                    <a:p>
                      <a:pPr algn="ctr"/>
                      <a:r>
                        <a:rPr lang="en-US" sz="1800" dirty="0"/>
                        <a:t>30</a:t>
                      </a:r>
                    </a:p>
                  </a:txBody>
                  <a:tcPr marT="0" marB="0" anchor="ctr">
                    <a:solidFill>
                      <a:srgbClr val="BFBFBF"/>
                    </a:solidFill>
                  </a:tcPr>
                </a:tc>
                <a:tc>
                  <a:txBody>
                    <a:bodyPr/>
                    <a:lstStyle/>
                    <a:p>
                      <a:pPr algn="ctr"/>
                      <a:r>
                        <a:rPr lang="en-US" sz="1800" dirty="0"/>
                        <a:t>65</a:t>
                      </a:r>
                    </a:p>
                  </a:txBody>
                  <a:tcPr marT="0" marB="0" anchor="ctr">
                    <a:solidFill>
                      <a:srgbClr val="BFBFBF"/>
                    </a:solidFill>
                  </a:tcPr>
                </a:tc>
                <a:extLst>
                  <a:ext uri="{0D108BD9-81ED-4DB2-BD59-A6C34878D82A}">
                    <a16:rowId xmlns:a16="http://schemas.microsoft.com/office/drawing/2014/main" val="10008"/>
                  </a:ext>
                </a:extLst>
              </a:tr>
              <a:tr h="193927">
                <a:tc>
                  <a:txBody>
                    <a:bodyPr/>
                    <a:lstStyle/>
                    <a:p>
                      <a:pPr algn="l"/>
                      <a:r>
                        <a:rPr lang="es-PR" sz="1800" noProof="0" dirty="0"/>
                        <a:t>Afro americano</a:t>
                      </a:r>
                    </a:p>
                  </a:txBody>
                  <a:tcPr marT="0" marB="0" anchor="ctr">
                    <a:solidFill>
                      <a:srgbClr val="BFBFBF"/>
                    </a:solidFill>
                  </a:tcPr>
                </a:tc>
                <a:tc>
                  <a:txBody>
                    <a:bodyPr/>
                    <a:lstStyle/>
                    <a:p>
                      <a:pPr algn="ctr"/>
                      <a:r>
                        <a:rPr lang="en-US" sz="1800" b="1" dirty="0"/>
                        <a:t>38</a:t>
                      </a:r>
                    </a:p>
                  </a:txBody>
                  <a:tcPr marT="0" marB="0" anchor="ctr">
                    <a:solidFill>
                      <a:srgbClr val="BFC7D7"/>
                    </a:solidFill>
                  </a:tcPr>
                </a:tc>
                <a:tc>
                  <a:txBody>
                    <a:bodyPr/>
                    <a:lstStyle/>
                    <a:p>
                      <a:pPr algn="ctr"/>
                      <a:r>
                        <a:rPr lang="en-US" sz="1800" dirty="0"/>
                        <a:t>57</a:t>
                      </a:r>
                    </a:p>
                  </a:txBody>
                  <a:tcPr marT="0" marB="0" anchor="ctr">
                    <a:solidFill>
                      <a:srgbClr val="BFBFBF"/>
                    </a:solidFill>
                  </a:tcPr>
                </a:tc>
                <a:extLst>
                  <a:ext uri="{0D108BD9-81ED-4DB2-BD59-A6C34878D82A}">
                    <a16:rowId xmlns:a16="http://schemas.microsoft.com/office/drawing/2014/main" val="10009"/>
                  </a:ext>
                </a:extLst>
              </a:tr>
              <a:tr h="193927">
                <a:tc>
                  <a:txBody>
                    <a:bodyPr/>
                    <a:lstStyle/>
                    <a:p>
                      <a:pPr algn="l"/>
                      <a:r>
                        <a:rPr lang="es-PR" sz="1800" noProof="0" dirty="0"/>
                        <a:t>Latino</a:t>
                      </a:r>
                    </a:p>
                  </a:txBody>
                  <a:tcPr marT="0" marB="0" anchor="ctr">
                    <a:solidFill>
                      <a:srgbClr val="BFBFBF"/>
                    </a:solidFill>
                  </a:tcPr>
                </a:tc>
                <a:tc>
                  <a:txBody>
                    <a:bodyPr/>
                    <a:lstStyle/>
                    <a:p>
                      <a:pPr algn="ctr"/>
                      <a:r>
                        <a:rPr lang="en-US" sz="1800" dirty="0"/>
                        <a:t>29</a:t>
                      </a:r>
                    </a:p>
                  </a:txBody>
                  <a:tcPr marT="0" marB="0" anchor="ctr">
                    <a:solidFill>
                      <a:srgbClr val="BFBFBF"/>
                    </a:solidFill>
                  </a:tcPr>
                </a:tc>
                <a:tc>
                  <a:txBody>
                    <a:bodyPr/>
                    <a:lstStyle/>
                    <a:p>
                      <a:pPr algn="ctr"/>
                      <a:r>
                        <a:rPr lang="en-US" sz="1800" dirty="0"/>
                        <a:t>66</a:t>
                      </a:r>
                    </a:p>
                  </a:txBody>
                  <a:tcPr marT="0" marB="0" anchor="ctr">
                    <a:solidFill>
                      <a:srgbClr val="BFBFBF"/>
                    </a:solidFill>
                  </a:tcPr>
                </a:tc>
                <a:extLst>
                  <a:ext uri="{0D108BD9-81ED-4DB2-BD59-A6C34878D82A}">
                    <a16:rowId xmlns:a16="http://schemas.microsoft.com/office/drawing/2014/main" val="10010"/>
                  </a:ext>
                </a:extLst>
              </a:tr>
              <a:tr h="193927">
                <a:tc>
                  <a:txBody>
                    <a:bodyPr/>
                    <a:lstStyle/>
                    <a:p>
                      <a:pPr algn="l"/>
                      <a:r>
                        <a:rPr lang="es-PR" sz="1800" noProof="0" dirty="0"/>
                        <a:t>API</a:t>
                      </a:r>
                    </a:p>
                  </a:txBody>
                  <a:tcPr marT="0" marB="0" anchor="ctr">
                    <a:solidFill>
                      <a:srgbClr val="BFBFBF"/>
                    </a:solidFill>
                  </a:tcPr>
                </a:tc>
                <a:tc>
                  <a:txBody>
                    <a:bodyPr/>
                    <a:lstStyle/>
                    <a:p>
                      <a:pPr algn="ctr"/>
                      <a:r>
                        <a:rPr lang="en-US" sz="1800" dirty="0"/>
                        <a:t>29</a:t>
                      </a:r>
                    </a:p>
                  </a:txBody>
                  <a:tcPr marT="0" marB="0" anchor="ctr">
                    <a:solidFill>
                      <a:srgbClr val="BFBFBF"/>
                    </a:solidFill>
                  </a:tcPr>
                </a:tc>
                <a:tc>
                  <a:txBody>
                    <a:bodyPr/>
                    <a:lstStyle/>
                    <a:p>
                      <a:pPr algn="ctr"/>
                      <a:r>
                        <a:rPr lang="en-US" sz="1800" dirty="0"/>
                        <a:t>64</a:t>
                      </a:r>
                    </a:p>
                  </a:txBody>
                  <a:tcPr marT="0" marB="0" anchor="ctr">
                    <a:solidFill>
                      <a:srgbClr val="BFBFBF"/>
                    </a:solidFill>
                  </a:tcPr>
                </a:tc>
                <a:extLst>
                  <a:ext uri="{0D108BD9-81ED-4DB2-BD59-A6C34878D82A}">
                    <a16:rowId xmlns:a16="http://schemas.microsoft.com/office/drawing/2014/main" val="2901520768"/>
                  </a:ext>
                </a:extLst>
              </a:tr>
              <a:tr h="189830">
                <a:tc>
                  <a:txBody>
                    <a:bodyPr/>
                    <a:lstStyle/>
                    <a:p>
                      <a:pPr algn="l"/>
                      <a:r>
                        <a:rPr lang="es-PR" sz="1800" noProof="0" dirty="0"/>
                        <a:t>Demócrata (ID)</a:t>
                      </a:r>
                    </a:p>
                  </a:txBody>
                  <a:tcPr marT="0" marB="0" anchor="ctr">
                    <a:solidFill>
                      <a:srgbClr val="DFDFDF"/>
                    </a:solidFill>
                  </a:tcPr>
                </a:tc>
                <a:tc>
                  <a:txBody>
                    <a:bodyPr/>
                    <a:lstStyle/>
                    <a:p>
                      <a:pPr algn="ctr"/>
                      <a:r>
                        <a:rPr lang="en-US" sz="1800" dirty="0"/>
                        <a:t>34</a:t>
                      </a:r>
                    </a:p>
                  </a:txBody>
                  <a:tcPr marT="0" marB="0" anchor="ctr">
                    <a:solidFill>
                      <a:srgbClr val="DFDFDF"/>
                    </a:solidFill>
                  </a:tcPr>
                </a:tc>
                <a:tc>
                  <a:txBody>
                    <a:bodyPr/>
                    <a:lstStyle/>
                    <a:p>
                      <a:pPr algn="ctr"/>
                      <a:r>
                        <a:rPr lang="en-US" sz="1800" dirty="0"/>
                        <a:t>61</a:t>
                      </a:r>
                    </a:p>
                  </a:txBody>
                  <a:tcPr marT="0" marB="0" anchor="ctr">
                    <a:solidFill>
                      <a:srgbClr val="DFDFDF"/>
                    </a:solidFill>
                  </a:tcPr>
                </a:tc>
                <a:extLst>
                  <a:ext uri="{0D108BD9-81ED-4DB2-BD59-A6C34878D82A}">
                    <a16:rowId xmlns:a16="http://schemas.microsoft.com/office/drawing/2014/main" val="10011"/>
                  </a:ext>
                </a:extLst>
              </a:tr>
              <a:tr h="193927">
                <a:tc>
                  <a:txBody>
                    <a:bodyPr/>
                    <a:lstStyle/>
                    <a:p>
                      <a:pPr algn="l"/>
                      <a:r>
                        <a:rPr lang="es-PR" sz="1800" noProof="0" dirty="0"/>
                        <a:t>Independente (ID)</a:t>
                      </a:r>
                    </a:p>
                  </a:txBody>
                  <a:tcPr marT="0" marB="0" anchor="ctr">
                    <a:solidFill>
                      <a:srgbClr val="DFDFDF"/>
                    </a:solidFill>
                  </a:tcPr>
                </a:tc>
                <a:tc>
                  <a:txBody>
                    <a:bodyPr/>
                    <a:lstStyle/>
                    <a:p>
                      <a:pPr algn="ctr"/>
                      <a:r>
                        <a:rPr lang="en-US" sz="1800" dirty="0"/>
                        <a:t>26</a:t>
                      </a:r>
                    </a:p>
                  </a:txBody>
                  <a:tcPr marT="0" marB="0" anchor="ctr">
                    <a:solidFill>
                      <a:srgbClr val="DFDFDF"/>
                    </a:solidFill>
                  </a:tcPr>
                </a:tc>
                <a:tc>
                  <a:txBody>
                    <a:bodyPr/>
                    <a:lstStyle/>
                    <a:p>
                      <a:pPr algn="ctr"/>
                      <a:r>
                        <a:rPr lang="en-US" sz="1800" b="1" dirty="0"/>
                        <a:t>69</a:t>
                      </a:r>
                    </a:p>
                  </a:txBody>
                  <a:tcPr marT="0" marB="0" anchor="ctr">
                    <a:solidFill>
                      <a:srgbClr val="F8DEDD"/>
                    </a:solidFill>
                  </a:tcPr>
                </a:tc>
                <a:extLst>
                  <a:ext uri="{0D108BD9-81ED-4DB2-BD59-A6C34878D82A}">
                    <a16:rowId xmlns:a16="http://schemas.microsoft.com/office/drawing/2014/main" val="799081869"/>
                  </a:ext>
                </a:extLst>
              </a:tr>
              <a:tr h="193927">
                <a:tc>
                  <a:txBody>
                    <a:bodyPr/>
                    <a:lstStyle/>
                    <a:p>
                      <a:pPr algn="l"/>
                      <a:r>
                        <a:rPr lang="en-US" sz="1800" dirty="0"/>
                        <a:t>Republicano (ID)</a:t>
                      </a:r>
                    </a:p>
                  </a:txBody>
                  <a:tcPr marT="0" marB="0" anchor="ctr">
                    <a:solidFill>
                      <a:srgbClr val="DFDFDF"/>
                    </a:solidFill>
                  </a:tcPr>
                </a:tc>
                <a:tc>
                  <a:txBody>
                    <a:bodyPr/>
                    <a:lstStyle/>
                    <a:p>
                      <a:pPr algn="ctr"/>
                      <a:r>
                        <a:rPr lang="en-US" sz="1800" dirty="0"/>
                        <a:t>32</a:t>
                      </a:r>
                    </a:p>
                  </a:txBody>
                  <a:tcPr marT="0" marB="0" anchor="ctr">
                    <a:solidFill>
                      <a:srgbClr val="DFDFDF"/>
                    </a:solidFill>
                  </a:tcPr>
                </a:tc>
                <a:tc>
                  <a:txBody>
                    <a:bodyPr/>
                    <a:lstStyle/>
                    <a:p>
                      <a:pPr algn="ctr"/>
                      <a:r>
                        <a:rPr lang="en-US" sz="1800" dirty="0"/>
                        <a:t>61</a:t>
                      </a:r>
                    </a:p>
                  </a:txBody>
                  <a:tcPr marT="0" marB="0" anchor="ctr">
                    <a:solidFill>
                      <a:srgbClr val="DFDFDF"/>
                    </a:solidFill>
                  </a:tcPr>
                </a:tc>
                <a:extLst>
                  <a:ext uri="{0D108BD9-81ED-4DB2-BD59-A6C34878D82A}">
                    <a16:rowId xmlns:a16="http://schemas.microsoft.com/office/drawing/2014/main" val="10012"/>
                  </a:ext>
                </a:extLst>
              </a:tr>
            </a:tbl>
          </a:graphicData>
        </a:graphic>
      </p:graphicFrame>
      <p:sp>
        <p:nvSpPr>
          <p:cNvPr id="3" name="Content Placeholder 4">
            <a:extLst>
              <a:ext uri="{FF2B5EF4-FFF2-40B4-BE49-F238E27FC236}">
                <a16:creationId xmlns:a16="http://schemas.microsoft.com/office/drawing/2014/main" id="{797F5142-ECE4-4873-BAE6-7AA3973C0260}"/>
              </a:ext>
            </a:extLst>
          </p:cNvPr>
          <p:cNvSpPr txBox="1">
            <a:spLocks/>
          </p:cNvSpPr>
          <p:nvPr/>
        </p:nvSpPr>
        <p:spPr>
          <a:xfrm>
            <a:off x="391886" y="1574466"/>
            <a:ext cx="6530745" cy="832832"/>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s-PR" sz="1600" b="1" dirty="0"/>
              <a:t>Antes de las elecciones generales de noviembre de 2020, ¿escuchó, leyó o vio algo de las campañas congresionales o presidenciales sobre asuntos que </a:t>
            </a:r>
            <a:r>
              <a:rPr lang="es-ES" sz="1600" b="1" dirty="0"/>
              <a:t>son importantes para las personas con discapacidades?</a:t>
            </a:r>
            <a:endParaRPr lang="en-US" sz="1600" b="1" dirty="0"/>
          </a:p>
        </p:txBody>
      </p:sp>
      <p:sp>
        <p:nvSpPr>
          <p:cNvPr id="8" name="Double Bracket 7">
            <a:extLst>
              <a:ext uri="{FF2B5EF4-FFF2-40B4-BE49-F238E27FC236}">
                <a16:creationId xmlns:a16="http://schemas.microsoft.com/office/drawing/2014/main" id="{77EFA4E9-3FC6-4631-B163-281DD0F51B26}"/>
              </a:ext>
              <a:ext uri="{C183D7F6-B498-43B3-948B-1728B52AA6E4}">
                <adec:decorative xmlns:adec="http://schemas.microsoft.com/office/drawing/2017/decorative" val="1"/>
              </a:ext>
            </a:extLst>
          </p:cNvPr>
          <p:cNvSpPr/>
          <p:nvPr/>
        </p:nvSpPr>
        <p:spPr bwMode="auto">
          <a:xfrm>
            <a:off x="1506977" y="2613021"/>
            <a:ext cx="1773140" cy="510778"/>
          </a:xfrm>
          <a:prstGeom prst="bracketPair">
            <a:avLst/>
          </a:prstGeom>
          <a:solidFill>
            <a:schemeClr val="accent1">
              <a:lumMod val="20000"/>
              <a:lumOff val="80000"/>
            </a:schemeClr>
          </a:solidFill>
          <a:ln w="38100" cap="flat" cmpd="sng" algn="ctr">
            <a:solidFill>
              <a:srgbClr val="002060"/>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45720" rIns="0" bIns="45720" numCol="1" rtlCol="0" anchor="ctr" anchorCtr="1" compatLnSpc="1">
            <a:prstTxWarp prst="textNoShape">
              <a:avLst/>
            </a:prstTxWarp>
            <a:spAutoFit/>
          </a:bodyPr>
          <a:lstStyle/>
          <a:p>
            <a:pPr marL="0" marR="0" indent="0" algn="r" defTabSz="914400" rtl="0" eaLnBrk="1" fontAlgn="base" latinLnBrk="0" hangingPunct="1">
              <a:lnSpc>
                <a:spcPct val="100000"/>
              </a:lnSpc>
              <a:spcBef>
                <a:spcPct val="0"/>
              </a:spcBef>
              <a:spcAft>
                <a:spcPct val="0"/>
              </a:spcAft>
              <a:buClrTx/>
              <a:buSzTx/>
              <a:buFontTx/>
              <a:buNone/>
              <a:tabLst/>
            </a:pPr>
            <a:r>
              <a:rPr lang="en-US" sz="2400" b="1" dirty="0">
                <a:solidFill>
                  <a:srgbClr val="002060"/>
                </a:solidFill>
              </a:rPr>
              <a:t>31% Sí</a:t>
            </a:r>
            <a:endParaRPr kumimoji="0" lang="en-US" sz="2400" b="1" i="0" u="none" strike="noStrike" cap="none" normalizeH="0" baseline="0" dirty="0">
              <a:ln>
                <a:noFill/>
              </a:ln>
              <a:solidFill>
                <a:srgbClr val="002060"/>
              </a:solidFill>
              <a:effectLst/>
            </a:endParaRPr>
          </a:p>
        </p:txBody>
      </p:sp>
      <p:sp>
        <p:nvSpPr>
          <p:cNvPr id="12" name="Circle: Hollow 11">
            <a:extLst>
              <a:ext uri="{FF2B5EF4-FFF2-40B4-BE49-F238E27FC236}">
                <a16:creationId xmlns:a16="http://schemas.microsoft.com/office/drawing/2014/main" id="{9E1FC4D9-540E-4B27-B29C-B5094879577E}"/>
              </a:ext>
              <a:ext uri="{C183D7F6-B498-43B3-948B-1728B52AA6E4}">
                <adec:decorative xmlns:adec="http://schemas.microsoft.com/office/drawing/2017/decorative" val="1"/>
              </a:ext>
            </a:extLst>
          </p:cNvPr>
          <p:cNvSpPr/>
          <p:nvPr/>
        </p:nvSpPr>
        <p:spPr>
          <a:xfrm>
            <a:off x="10639035" y="3244489"/>
            <a:ext cx="727139" cy="252541"/>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Circle: Hollow 13">
            <a:extLst>
              <a:ext uri="{FF2B5EF4-FFF2-40B4-BE49-F238E27FC236}">
                <a16:creationId xmlns:a16="http://schemas.microsoft.com/office/drawing/2014/main" id="{34803FF6-8A52-4D92-AA6C-DE6D8645F128}"/>
              </a:ext>
              <a:ext uri="{C183D7F6-B498-43B3-948B-1728B52AA6E4}">
                <adec:decorative xmlns:adec="http://schemas.microsoft.com/office/drawing/2017/decorative" val="1"/>
              </a:ext>
            </a:extLst>
          </p:cNvPr>
          <p:cNvSpPr/>
          <p:nvPr/>
        </p:nvSpPr>
        <p:spPr>
          <a:xfrm>
            <a:off x="10639035" y="5156944"/>
            <a:ext cx="727139" cy="252541"/>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Circle: Hollow 15">
            <a:extLst>
              <a:ext uri="{FF2B5EF4-FFF2-40B4-BE49-F238E27FC236}">
                <a16:creationId xmlns:a16="http://schemas.microsoft.com/office/drawing/2014/main" id="{334BA61F-5922-49DA-BFD7-A494E39197AA}"/>
              </a:ext>
              <a:ext uri="{C183D7F6-B498-43B3-948B-1728B52AA6E4}">
                <adec:decorative xmlns:adec="http://schemas.microsoft.com/office/drawing/2017/decorative" val="1"/>
              </a:ext>
            </a:extLst>
          </p:cNvPr>
          <p:cNvSpPr/>
          <p:nvPr/>
        </p:nvSpPr>
        <p:spPr>
          <a:xfrm>
            <a:off x="9312726" y="4293101"/>
            <a:ext cx="779068" cy="306679"/>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5" name="image3.png">
            <a:extLst>
              <a:ext uri="{FF2B5EF4-FFF2-40B4-BE49-F238E27FC236}">
                <a16:creationId xmlns:a16="http://schemas.microsoft.com/office/drawing/2014/main" id="{33203885-B5D6-4E71-AA11-9B168A67F861}"/>
              </a:ext>
              <a:ext uri="{C183D7F6-B498-43B3-948B-1728B52AA6E4}">
                <adec:decorative xmlns:adec="http://schemas.microsoft.com/office/drawing/2017/decorative" val="1"/>
              </a:ext>
            </a:extLst>
          </p:cNvPr>
          <p:cNvPicPr/>
          <p:nvPr/>
        </p:nvPicPr>
        <p:blipFill>
          <a:blip r:embed="rId4"/>
          <a:srcRect/>
          <a:stretch>
            <a:fillRect/>
          </a:stretch>
        </p:blipFill>
        <p:spPr>
          <a:xfrm>
            <a:off x="8153400" y="6355080"/>
            <a:ext cx="2207812" cy="367160"/>
          </a:xfrm>
          <a:prstGeom prst="rect">
            <a:avLst/>
          </a:prstGeom>
          <a:ln/>
        </p:spPr>
      </p:pic>
    </p:spTree>
    <p:extLst>
      <p:ext uri="{BB962C8B-B14F-4D97-AF65-F5344CB8AC3E}">
        <p14:creationId xmlns:p14="http://schemas.microsoft.com/office/powerpoint/2010/main" val="1532989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33E5B-5249-4649-B761-045180C3ED48}"/>
              </a:ext>
            </a:extLst>
          </p:cNvPr>
          <p:cNvSpPr>
            <a:spLocks noGrp="1"/>
          </p:cNvSpPr>
          <p:nvPr>
            <p:ph type="ctrTitle"/>
          </p:nvPr>
        </p:nvSpPr>
        <p:spPr/>
        <p:txBody>
          <a:bodyPr>
            <a:noAutofit/>
          </a:bodyPr>
          <a:lstStyle/>
          <a:p>
            <a:r>
              <a:rPr lang="es-ES" sz="2800" dirty="0">
                <a:solidFill>
                  <a:srgbClr val="005999"/>
                </a:solidFill>
              </a:rPr>
              <a:t>Los votantes con discapacidades, particularmente las mujeres con discapacidades, y los votantes con un amigo cercano con discapacidades tienen más probabilidades de haber escuchado, leído o visto algo.</a:t>
            </a:r>
            <a:endParaRPr lang="en-US" sz="2800" dirty="0">
              <a:solidFill>
                <a:srgbClr val="005999"/>
              </a:solidFill>
            </a:endParaRPr>
          </a:p>
        </p:txBody>
      </p:sp>
      <p:sp>
        <p:nvSpPr>
          <p:cNvPr id="5" name="Content Placeholder 4" descr="Leading up to the November 2020 General Election, did you hear, read, or see anything from congressional or presidential campaigns about issues that are important to people with disabilities?&#10;">
            <a:extLst>
              <a:ext uri="{FF2B5EF4-FFF2-40B4-BE49-F238E27FC236}">
                <a16:creationId xmlns:a16="http://schemas.microsoft.com/office/drawing/2014/main" id="{6E832251-F4AE-4C10-A153-114DC17457B4}"/>
              </a:ext>
            </a:extLst>
          </p:cNvPr>
          <p:cNvSpPr txBox="1">
            <a:spLocks/>
          </p:cNvSpPr>
          <p:nvPr/>
        </p:nvSpPr>
        <p:spPr>
          <a:xfrm>
            <a:off x="335280" y="1580083"/>
            <a:ext cx="11521440" cy="617685"/>
          </a:xfrm>
          <a:prstGeom prst="rect">
            <a:avLst/>
          </a:prstGeom>
          <a:solidFill>
            <a:schemeClr val="bg1">
              <a:lumMod val="85000"/>
            </a:schemeClr>
          </a:solidFill>
        </p:spPr>
        <p:txBody>
          <a:bodyPr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s-ES" sz="2000" b="1" dirty="0"/>
              <a:t>Antes de las Elecciones Generales de noviembre de 2020, ¿escuchó, leyó o vio algo de las campañas congresionales o presidenciales sobre temas que son importantes para las personas con discapacidades?</a:t>
            </a:r>
            <a:endParaRPr lang="en-US" sz="2000" b="1" dirty="0"/>
          </a:p>
        </p:txBody>
      </p:sp>
      <p:graphicFrame>
        <p:nvGraphicFramePr>
          <p:cNvPr id="4" name="Table 3">
            <a:extLst>
              <a:ext uri="{FF2B5EF4-FFF2-40B4-BE49-F238E27FC236}">
                <a16:creationId xmlns:a16="http://schemas.microsoft.com/office/drawing/2014/main" id="{91E93155-E029-4EEC-B08C-9F753A7EA427}"/>
              </a:ext>
            </a:extLst>
          </p:cNvPr>
          <p:cNvGraphicFramePr>
            <a:graphicFrameLocks noGrp="1"/>
          </p:cNvGraphicFramePr>
          <p:nvPr>
            <p:extLst>
              <p:ext uri="{D42A27DB-BD31-4B8C-83A1-F6EECF244321}">
                <p14:modId xmlns:p14="http://schemas.microsoft.com/office/powerpoint/2010/main" val="2938284804"/>
              </p:ext>
            </p:extLst>
          </p:nvPr>
        </p:nvGraphicFramePr>
        <p:xfrm>
          <a:off x="1026367" y="2375701"/>
          <a:ext cx="9915878" cy="3221072"/>
        </p:xfrm>
        <a:graphic>
          <a:graphicData uri="http://schemas.openxmlformats.org/drawingml/2006/table">
            <a:tbl>
              <a:tblPr firstRow="1">
                <a:tableStyleId>{5C22544A-7EE6-4342-B048-85BDC9FD1C3A}</a:tableStyleId>
              </a:tblPr>
              <a:tblGrid>
                <a:gridCol w="1793062">
                  <a:extLst>
                    <a:ext uri="{9D8B030D-6E8A-4147-A177-3AD203B41FA5}">
                      <a16:colId xmlns:a16="http://schemas.microsoft.com/office/drawing/2014/main" val="285450607"/>
                    </a:ext>
                  </a:extLst>
                </a:gridCol>
                <a:gridCol w="671743">
                  <a:extLst>
                    <a:ext uri="{9D8B030D-6E8A-4147-A177-3AD203B41FA5}">
                      <a16:colId xmlns:a16="http://schemas.microsoft.com/office/drawing/2014/main" val="2215904522"/>
                    </a:ext>
                  </a:extLst>
                </a:gridCol>
                <a:gridCol w="564888">
                  <a:extLst>
                    <a:ext uri="{9D8B030D-6E8A-4147-A177-3AD203B41FA5}">
                      <a16:colId xmlns:a16="http://schemas.microsoft.com/office/drawing/2014/main" val="751506583"/>
                    </a:ext>
                  </a:extLst>
                </a:gridCol>
                <a:gridCol w="564888">
                  <a:extLst>
                    <a:ext uri="{9D8B030D-6E8A-4147-A177-3AD203B41FA5}">
                      <a16:colId xmlns:a16="http://schemas.microsoft.com/office/drawing/2014/main" val="1238057740"/>
                    </a:ext>
                  </a:extLst>
                </a:gridCol>
                <a:gridCol w="595525">
                  <a:extLst>
                    <a:ext uri="{9D8B030D-6E8A-4147-A177-3AD203B41FA5}">
                      <a16:colId xmlns:a16="http://schemas.microsoft.com/office/drawing/2014/main" val="3340660559"/>
                    </a:ext>
                  </a:extLst>
                </a:gridCol>
                <a:gridCol w="655273">
                  <a:extLst>
                    <a:ext uri="{9D8B030D-6E8A-4147-A177-3AD203B41FA5}">
                      <a16:colId xmlns:a16="http://schemas.microsoft.com/office/drawing/2014/main" val="3304641028"/>
                    </a:ext>
                  </a:extLst>
                </a:gridCol>
                <a:gridCol w="564888">
                  <a:extLst>
                    <a:ext uri="{9D8B030D-6E8A-4147-A177-3AD203B41FA5}">
                      <a16:colId xmlns:a16="http://schemas.microsoft.com/office/drawing/2014/main" val="2688014687"/>
                    </a:ext>
                  </a:extLst>
                </a:gridCol>
                <a:gridCol w="696693">
                  <a:extLst>
                    <a:ext uri="{9D8B030D-6E8A-4147-A177-3AD203B41FA5}">
                      <a16:colId xmlns:a16="http://schemas.microsoft.com/office/drawing/2014/main" val="1038927457"/>
                    </a:ext>
                  </a:extLst>
                </a:gridCol>
                <a:gridCol w="564888">
                  <a:extLst>
                    <a:ext uri="{9D8B030D-6E8A-4147-A177-3AD203B41FA5}">
                      <a16:colId xmlns:a16="http://schemas.microsoft.com/office/drawing/2014/main" val="572181034"/>
                    </a:ext>
                  </a:extLst>
                </a:gridCol>
                <a:gridCol w="564888">
                  <a:extLst>
                    <a:ext uri="{9D8B030D-6E8A-4147-A177-3AD203B41FA5}">
                      <a16:colId xmlns:a16="http://schemas.microsoft.com/office/drawing/2014/main" val="2800533926"/>
                    </a:ext>
                  </a:extLst>
                </a:gridCol>
                <a:gridCol w="564888">
                  <a:extLst>
                    <a:ext uri="{9D8B030D-6E8A-4147-A177-3AD203B41FA5}">
                      <a16:colId xmlns:a16="http://schemas.microsoft.com/office/drawing/2014/main" val="2299655562"/>
                    </a:ext>
                  </a:extLst>
                </a:gridCol>
                <a:gridCol w="899453">
                  <a:extLst>
                    <a:ext uri="{9D8B030D-6E8A-4147-A177-3AD203B41FA5}">
                      <a16:colId xmlns:a16="http://schemas.microsoft.com/office/drawing/2014/main" val="2402485993"/>
                    </a:ext>
                  </a:extLst>
                </a:gridCol>
                <a:gridCol w="649913">
                  <a:extLst>
                    <a:ext uri="{9D8B030D-6E8A-4147-A177-3AD203B41FA5}">
                      <a16:colId xmlns:a16="http://schemas.microsoft.com/office/drawing/2014/main" val="2262049232"/>
                    </a:ext>
                  </a:extLst>
                </a:gridCol>
                <a:gridCol w="564888">
                  <a:extLst>
                    <a:ext uri="{9D8B030D-6E8A-4147-A177-3AD203B41FA5}">
                      <a16:colId xmlns:a16="http://schemas.microsoft.com/office/drawing/2014/main" val="3400466146"/>
                    </a:ext>
                  </a:extLst>
                </a:gridCol>
              </a:tblGrid>
              <a:tr h="1063517">
                <a:tc>
                  <a:txBody>
                    <a:bodyPr/>
                    <a:lstStyle/>
                    <a:p>
                      <a:pPr algn="ctr" fontAlgn="b"/>
                      <a:endParaRPr lang="en-US" sz="1600" b="1" i="0" u="none" strike="noStrike" dirty="0">
                        <a:solidFill>
                          <a:schemeClr val="bg1"/>
                        </a:solidFill>
                        <a:effectLst/>
                        <a:latin typeface="+mn-lt"/>
                      </a:endParaRP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schemeClr>
                    </a:solidFill>
                  </a:tcPr>
                </a:tc>
                <a:tc>
                  <a:txBody>
                    <a:bodyPr/>
                    <a:lstStyle/>
                    <a:p>
                      <a:pPr algn="ctr" fontAlgn="b"/>
                      <a:r>
                        <a:rPr lang="es-PR" sz="1200" b="1" i="0" u="none" strike="noStrike" noProof="0" dirty="0">
                          <a:solidFill>
                            <a:schemeClr val="bg1"/>
                          </a:solidFill>
                          <a:effectLst/>
                          <a:latin typeface="+mn-lt"/>
                        </a:rPr>
                        <a:t>Todos</a:t>
                      </a:r>
                    </a:p>
                  </a:txBody>
                  <a:tcPr marL="8473" marR="8473" marT="8473"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algn="ctr" fontAlgn="b"/>
                      <a:r>
                        <a:rPr lang="es-PR" sz="1400" b="1" i="0" u="none" strike="noStrike" noProof="0" dirty="0">
                          <a:solidFill>
                            <a:schemeClr val="bg1"/>
                          </a:solidFill>
                          <a:effectLst/>
                          <a:latin typeface="+mn-lt"/>
                        </a:rPr>
                        <a:t>PWD</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Familiares</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Amigos</a:t>
                      </a:r>
                    </a:p>
                  </a:txBody>
                  <a:tcPr marL="8473" marR="8473" marT="847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PWD/Familiares/</a:t>
                      </a:r>
                    </a:p>
                    <a:p>
                      <a:pPr algn="ctr" fontAlgn="b"/>
                      <a:r>
                        <a:rPr lang="es-PR" sz="1400" b="1" i="0" u="none" strike="noStrike" noProof="0" dirty="0">
                          <a:solidFill>
                            <a:schemeClr val="bg1"/>
                          </a:solidFill>
                          <a:effectLst/>
                          <a:latin typeface="+mn-lt"/>
                        </a:rPr>
                        <a:t>Amigos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algn="ctr" fontAlgn="b"/>
                      <a:r>
                        <a:rPr lang="es-PR" sz="1400" b="1" i="0" u="none" strike="noStrike" noProof="0" dirty="0">
                          <a:solidFill>
                            <a:schemeClr val="bg1"/>
                          </a:solidFill>
                          <a:effectLst/>
                          <a:latin typeface="+mn-lt"/>
                        </a:rPr>
                        <a:t>PWD Hombres</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s-PR" sz="1400" b="1" i="0" u="none" strike="noStrike" noProof="0" dirty="0">
                          <a:solidFill>
                            <a:schemeClr val="bg1"/>
                          </a:solidFill>
                          <a:effectLst/>
                          <a:latin typeface="+mn-lt"/>
                        </a:rPr>
                        <a:t>PWD</a:t>
                      </a:r>
                    </a:p>
                    <a:p>
                      <a:pPr algn="ctr" fontAlgn="b"/>
                      <a:r>
                        <a:rPr lang="es-PR" sz="1400" b="1" i="0" u="none" strike="noStrike" noProof="0" dirty="0">
                          <a:solidFill>
                            <a:schemeClr val="bg1"/>
                          </a:solidFill>
                          <a:effectLst/>
                          <a:latin typeface="+mn-lt"/>
                        </a:rPr>
                        <a:t>Mujeres</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pPr algn="ctr" fontAlgn="b"/>
                      <a:r>
                        <a:rPr lang="es-PR" sz="1400" b="1" i="0" u="none" strike="noStrike" noProof="0" dirty="0">
                          <a:solidFill>
                            <a:schemeClr val="tx1"/>
                          </a:solidFill>
                          <a:effectLst/>
                          <a:latin typeface="+mn-lt"/>
                        </a:rPr>
                        <a:t>PWD &lt;50</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s-PR" sz="1400" b="1" i="0" u="none" strike="noStrike" noProof="0" dirty="0">
                          <a:solidFill>
                            <a:schemeClr val="tx1"/>
                          </a:solidFill>
                          <a:effectLst/>
                          <a:latin typeface="+mn-lt"/>
                        </a:rPr>
                        <a:t>PWD 50+</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ctr" fontAlgn="b"/>
                      <a:r>
                        <a:rPr lang="es-PR" sz="1200" b="1" i="0" u="none" strike="noStrike" noProof="0" dirty="0">
                          <a:solidFill>
                            <a:schemeClr val="bg1"/>
                          </a:solidFill>
                          <a:effectLst/>
                          <a:latin typeface="+mn-lt"/>
                        </a:rPr>
                        <a:t>PWD estados</a:t>
                      </a:r>
                    </a:p>
                    <a:p>
                      <a:pPr algn="ctr" fontAlgn="b"/>
                      <a:r>
                        <a:rPr lang="es-PR" sz="1200" b="1" i="0" u="none" strike="noStrike" noProof="0" dirty="0">
                          <a:solidFill>
                            <a:schemeClr val="bg1"/>
                          </a:solidFill>
                          <a:effectLst/>
                          <a:latin typeface="+mn-lt"/>
                        </a:rPr>
                        <a:t>BG</a:t>
                      </a:r>
                      <a:r>
                        <a:rPr lang="es-PR" sz="1400" b="1" i="0" u="none" strike="noStrike" noProof="0" dirty="0">
                          <a:solidFill>
                            <a:schemeClr val="bg1"/>
                          </a:solidFill>
                          <a:effectLst/>
                          <a:latin typeface="+mn-lt"/>
                        </a:rPr>
                        <a:t> </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endParaRPr lang="es-PR" sz="1400" b="1" i="0" u="none" strike="noStrike" noProof="0" dirty="0">
                        <a:solidFill>
                          <a:schemeClr val="bg1"/>
                        </a:solidFill>
                        <a:effectLst/>
                        <a:latin typeface="+mn-lt"/>
                      </a:endParaRPr>
                    </a:p>
                    <a:p>
                      <a:pPr algn="ctr" fontAlgn="b"/>
                      <a:r>
                        <a:rPr lang="es-PR" sz="1400" b="1" i="0" u="none" strike="noStrike" noProof="0" dirty="0">
                          <a:solidFill>
                            <a:schemeClr val="bg1"/>
                          </a:solidFill>
                          <a:effectLst/>
                          <a:latin typeface="+mn-lt"/>
                        </a:rPr>
                        <a:t>P/F/F en estados </a:t>
                      </a:r>
                    </a:p>
                    <a:p>
                      <a:pPr algn="ctr" fontAlgn="b"/>
                      <a:r>
                        <a:rPr lang="es-PR" sz="1400" b="1" i="0" u="none" strike="noStrike" noProof="0" dirty="0">
                          <a:solidFill>
                            <a:schemeClr val="bg1"/>
                          </a:solidFill>
                          <a:effectLst/>
                          <a:latin typeface="+mn-lt"/>
                        </a:rPr>
                        <a:t>BG </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030A0"/>
                    </a:solidFill>
                  </a:tcPr>
                </a:tc>
                <a:tc>
                  <a:txBody>
                    <a:bodyPr/>
                    <a:lstStyle/>
                    <a:p>
                      <a:pPr algn="ctr" fontAlgn="b"/>
                      <a:r>
                        <a:rPr lang="es-PR" sz="1400" b="1" i="0" u="none" strike="noStrike" noProof="0" dirty="0">
                          <a:solidFill>
                            <a:schemeClr val="tx1"/>
                          </a:solidFill>
                          <a:effectLst/>
                          <a:latin typeface="+mn-lt"/>
                        </a:rPr>
                        <a:t>Votaron Trump</a:t>
                      </a:r>
                    </a:p>
                  </a:txBody>
                  <a:tcPr marL="8473" marR="8473" marT="8473"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57A77"/>
                    </a:solidFill>
                  </a:tcPr>
                </a:tc>
                <a:tc>
                  <a:txBody>
                    <a:bodyPr/>
                    <a:lstStyle/>
                    <a:p>
                      <a:pPr algn="ctr" fontAlgn="b"/>
                      <a:r>
                        <a:rPr lang="es-PR" sz="1200" b="1" i="0" u="none" strike="noStrike" noProof="0" dirty="0">
                          <a:solidFill>
                            <a:schemeClr val="tx1"/>
                          </a:solidFill>
                          <a:effectLst/>
                          <a:latin typeface="+mn-lt"/>
                        </a:rPr>
                        <a:t>Votaron</a:t>
                      </a:r>
                      <a:r>
                        <a:rPr lang="es-PR" sz="1400" b="1" i="0" u="none" strike="noStrike" noProof="0" dirty="0">
                          <a:solidFill>
                            <a:schemeClr val="tx1"/>
                          </a:solidFill>
                          <a:effectLst/>
                          <a:latin typeface="+mn-lt"/>
                        </a:rPr>
                        <a:t> Biden</a:t>
                      </a:r>
                    </a:p>
                  </a:txBody>
                  <a:tcPr marL="8473" marR="8473" marT="8473"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57A77"/>
                    </a:solidFill>
                  </a:tcPr>
                </a:tc>
                <a:extLst>
                  <a:ext uri="{0D108BD9-81ED-4DB2-BD59-A6C34878D82A}">
                    <a16:rowId xmlns:a16="http://schemas.microsoft.com/office/drawing/2014/main" val="1735180297"/>
                  </a:ext>
                </a:extLst>
              </a:tr>
              <a:tr h="377319">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PR" sz="1800" b="1" i="0" u="none" strike="noStrike" noProof="0" dirty="0">
                          <a:solidFill>
                            <a:srgbClr val="000000"/>
                          </a:solidFill>
                          <a:effectLst/>
                          <a:latin typeface="+mn-lt"/>
                        </a:rPr>
                        <a:t>Sí,escuchó</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19</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22</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24</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18</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tc>
                  <a:txBody>
                    <a:bodyPr/>
                    <a:lstStyle/>
                    <a:p>
                      <a:pPr algn="ctr" fontAlgn="ctr"/>
                      <a:r>
                        <a:rPr lang="en-US" sz="1800" b="0" i="0" u="none" strike="noStrike" dirty="0">
                          <a:solidFill>
                            <a:srgbClr val="000000"/>
                          </a:solidFill>
                          <a:effectLst/>
                          <a:latin typeface="+mn-lt"/>
                        </a:rPr>
                        <a:t>20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alpha val="50000"/>
                      </a:schemeClr>
                    </a:solidFill>
                  </a:tcPr>
                </a:tc>
                <a:extLst>
                  <a:ext uri="{0D108BD9-81ED-4DB2-BD59-A6C34878D82A}">
                    <a16:rowId xmlns:a16="http://schemas.microsoft.com/office/drawing/2014/main" val="4263235427"/>
                  </a:ext>
                </a:extLst>
              </a:tr>
              <a:tr h="377319">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PR" sz="1800" b="1" i="0" u="none" strike="noStrike" noProof="0" dirty="0">
                          <a:solidFill>
                            <a:srgbClr val="000000"/>
                          </a:solidFill>
                          <a:effectLst/>
                          <a:latin typeface="+mn-lt"/>
                        </a:rPr>
                        <a:t>Sí, leyó</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14</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22</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9</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16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3413076944"/>
                  </a:ext>
                </a:extLst>
              </a:tr>
              <a:tr h="377319">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PR" sz="1800" b="1" i="0" u="none" strike="noStrike" noProof="0" dirty="0">
                          <a:solidFill>
                            <a:srgbClr val="000000"/>
                          </a:solidFill>
                          <a:effectLst/>
                          <a:latin typeface="+mn-lt"/>
                        </a:rPr>
                        <a:t>Sí, vio</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1800" b="0" i="0" u="none" strike="noStrike" dirty="0">
                          <a:solidFill>
                            <a:srgbClr val="000000"/>
                          </a:solidFill>
                          <a:effectLst/>
                          <a:latin typeface="+mn-lt"/>
                        </a:rPr>
                        <a:t>14</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17</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13</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28</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22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21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17</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14</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14</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767863769"/>
                  </a:ext>
                </a:extLst>
              </a:tr>
              <a:tr h="648279">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PR" sz="1800" b="1" i="0" u="none" strike="noStrike" noProof="0" dirty="0">
                          <a:solidFill>
                            <a:srgbClr val="000000"/>
                          </a:solidFill>
                          <a:effectLst/>
                          <a:latin typeface="+mn-lt"/>
                        </a:rPr>
                        <a:t>Todo sí, combinado</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DFDFDF"/>
                    </a:solidFill>
                  </a:tcPr>
                </a:tc>
                <a:tc>
                  <a:txBody>
                    <a:bodyPr/>
                    <a:lstStyle/>
                    <a:p>
                      <a:pPr algn="ctr" fontAlgn="ctr"/>
                      <a:r>
                        <a:rPr lang="en-US" sz="1800" b="0" i="0" u="none" strike="noStrike" dirty="0">
                          <a:solidFill>
                            <a:srgbClr val="000000"/>
                          </a:solidFill>
                          <a:effectLst/>
                          <a:latin typeface="+mn-lt"/>
                        </a:rPr>
                        <a:t>31</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1" i="0" u="none" strike="noStrike" dirty="0">
                          <a:solidFill>
                            <a:srgbClr val="000000"/>
                          </a:solidFill>
                          <a:effectLst/>
                          <a:latin typeface="+mn-lt"/>
                        </a:rPr>
                        <a:t>41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C7D7"/>
                    </a:solidFill>
                  </a:tcPr>
                </a:tc>
                <a:tc>
                  <a:txBody>
                    <a:bodyPr/>
                    <a:lstStyle/>
                    <a:p>
                      <a:pPr algn="ctr" fontAlgn="ctr"/>
                      <a:r>
                        <a:rPr lang="en-US" sz="1800" b="0" i="0" u="none" strike="noStrike" dirty="0">
                          <a:solidFill>
                            <a:srgbClr val="000000"/>
                          </a:solidFill>
                          <a:effectLst/>
                          <a:latin typeface="+mn-lt"/>
                        </a:rPr>
                        <a:t>36</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1" i="0" u="none" strike="noStrike" dirty="0">
                          <a:solidFill>
                            <a:srgbClr val="000000"/>
                          </a:solidFill>
                          <a:effectLst/>
                          <a:latin typeface="+mn-lt"/>
                        </a:rPr>
                        <a:t>47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C7D7"/>
                    </a:solidFill>
                  </a:tcPr>
                </a:tc>
                <a:tc>
                  <a:txBody>
                    <a:bodyPr/>
                    <a:lstStyle/>
                    <a:p>
                      <a:pPr algn="ctr" fontAlgn="ctr"/>
                      <a:r>
                        <a:rPr lang="en-US" sz="1800" b="0" i="0" u="none" strike="noStrike" dirty="0">
                          <a:solidFill>
                            <a:srgbClr val="000000"/>
                          </a:solidFill>
                          <a:effectLst/>
                          <a:latin typeface="+mn-lt"/>
                        </a:rPr>
                        <a:t>38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36</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1" i="0" u="none" strike="noStrike" dirty="0">
                          <a:solidFill>
                            <a:srgbClr val="000000"/>
                          </a:solidFill>
                          <a:effectLst/>
                          <a:latin typeface="+mn-lt"/>
                        </a:rPr>
                        <a:t>46</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2BCBB"/>
                    </a:solidFill>
                  </a:tcPr>
                </a:tc>
                <a:tc>
                  <a:txBody>
                    <a:bodyPr/>
                    <a:lstStyle/>
                    <a:p>
                      <a:pPr algn="ctr" fontAlgn="ctr"/>
                      <a:r>
                        <a:rPr lang="en-US" sz="1800" b="0" i="0" u="none" strike="noStrike" dirty="0">
                          <a:solidFill>
                            <a:srgbClr val="000000"/>
                          </a:solidFill>
                          <a:effectLst/>
                          <a:latin typeface="+mn-lt"/>
                        </a:rPr>
                        <a:t>41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42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tc>
                  <a:txBody>
                    <a:bodyPr/>
                    <a:lstStyle/>
                    <a:p>
                      <a:pPr algn="ctr" fontAlgn="ctr"/>
                      <a:r>
                        <a:rPr lang="en-US" sz="1800" b="0" i="0" u="none" strike="noStrike" dirty="0">
                          <a:solidFill>
                            <a:srgbClr val="000000"/>
                          </a:solidFill>
                          <a:effectLst/>
                          <a:latin typeface="+mn-lt"/>
                        </a:rPr>
                        <a:t>33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FDFDF"/>
                    </a:solidFill>
                  </a:tcPr>
                </a:tc>
                <a:extLst>
                  <a:ext uri="{0D108BD9-81ED-4DB2-BD59-A6C34878D82A}">
                    <a16:rowId xmlns:a16="http://schemas.microsoft.com/office/drawing/2014/main" val="3672683854"/>
                  </a:ext>
                </a:extLst>
              </a:tr>
              <a:tr h="377319">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s-PR" sz="1800" b="1" i="0" u="none" strike="noStrike" noProof="0" dirty="0">
                          <a:solidFill>
                            <a:srgbClr val="000000"/>
                          </a:solidFill>
                          <a:effectLst/>
                          <a:latin typeface="+mn-lt"/>
                        </a:rPr>
                        <a:t>No </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rgbClr val="BFBFBF"/>
                    </a:solidFill>
                  </a:tcPr>
                </a:tc>
                <a:tc>
                  <a:txBody>
                    <a:bodyPr/>
                    <a:lstStyle/>
                    <a:p>
                      <a:pPr algn="ctr" fontAlgn="ctr"/>
                      <a:r>
                        <a:rPr lang="en-US" sz="1800" b="0" i="0" u="none" strike="noStrike" dirty="0">
                          <a:solidFill>
                            <a:srgbClr val="000000"/>
                          </a:solidFill>
                          <a:effectLst/>
                          <a:latin typeface="+mn-lt"/>
                        </a:rPr>
                        <a:t>63</a:t>
                      </a: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59</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58</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50</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55</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55</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61</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62</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63</a:t>
                      </a:r>
                    </a:p>
                  </a:txBody>
                  <a:tcPr marL="9525" marR="9525" marT="9525" marB="0" anchor="ctr">
                    <a:lnL w="381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tc>
                  <a:txBody>
                    <a:bodyPr/>
                    <a:lstStyle/>
                    <a:p>
                      <a:pPr algn="ctr" fontAlgn="ctr"/>
                      <a:r>
                        <a:rPr lang="en-US" sz="1800" b="0" i="0" u="none" strike="noStrike" dirty="0">
                          <a:solidFill>
                            <a:srgbClr val="000000"/>
                          </a:solidFill>
                          <a:effectLst/>
                          <a:latin typeface="+mn-lt"/>
                        </a:rPr>
                        <a:t>63</a:t>
                      </a:r>
                    </a:p>
                  </a:txBody>
                  <a:tcPr marL="9525" marR="9525" marT="9525" marB="0" anchor="ctr">
                    <a:lnL w="127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2199035179"/>
                  </a:ext>
                </a:extLst>
              </a:tr>
            </a:tbl>
          </a:graphicData>
        </a:graphic>
      </p:graphicFrame>
      <p:sp>
        <p:nvSpPr>
          <p:cNvPr id="14" name="Circle: Hollow 13">
            <a:extLst>
              <a:ext uri="{FF2B5EF4-FFF2-40B4-BE49-F238E27FC236}">
                <a16:creationId xmlns:a16="http://schemas.microsoft.com/office/drawing/2014/main" id="{6C22BA24-AD0A-495A-BEBF-0CE99B428E8E}"/>
              </a:ext>
              <a:ext uri="{C183D7F6-B498-43B3-948B-1728B52AA6E4}">
                <adec:decorative xmlns:adec="http://schemas.microsoft.com/office/drawing/2017/decorative" val="1"/>
              </a:ext>
            </a:extLst>
          </p:cNvPr>
          <p:cNvSpPr/>
          <p:nvPr/>
        </p:nvSpPr>
        <p:spPr>
          <a:xfrm>
            <a:off x="6445994" y="4631512"/>
            <a:ext cx="696106" cy="457193"/>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Circle: Hollow 5">
            <a:extLst>
              <a:ext uri="{FF2B5EF4-FFF2-40B4-BE49-F238E27FC236}">
                <a16:creationId xmlns:a16="http://schemas.microsoft.com/office/drawing/2014/main" id="{1B5787FE-F24F-4967-83AA-514060A1BD62}"/>
              </a:ext>
              <a:ext uri="{C183D7F6-B498-43B3-948B-1728B52AA6E4}">
                <adec:decorative xmlns:adec="http://schemas.microsoft.com/office/drawing/2017/decorative" val="1"/>
              </a:ext>
            </a:extLst>
          </p:cNvPr>
          <p:cNvSpPr/>
          <p:nvPr/>
        </p:nvSpPr>
        <p:spPr>
          <a:xfrm>
            <a:off x="4535410" y="4631512"/>
            <a:ext cx="696106" cy="442634"/>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3" name="image3.png">
            <a:extLst>
              <a:ext uri="{FF2B5EF4-FFF2-40B4-BE49-F238E27FC236}">
                <a16:creationId xmlns:a16="http://schemas.microsoft.com/office/drawing/2014/main" id="{288A63A6-F8CF-487B-8A4C-34DF0F90DA54}"/>
              </a:ext>
              <a:ext uri="{C183D7F6-B498-43B3-948B-1728B52AA6E4}">
                <adec:decorative xmlns:adec="http://schemas.microsoft.com/office/drawing/2017/decorative" val="1"/>
              </a:ext>
            </a:extLst>
          </p:cNvPr>
          <p:cNvPicPr/>
          <p:nvPr/>
        </p:nvPicPr>
        <p:blipFill>
          <a:blip r:embed="rId2"/>
          <a:srcRect/>
          <a:stretch>
            <a:fillRect/>
          </a:stretch>
        </p:blipFill>
        <p:spPr>
          <a:xfrm>
            <a:off x="8153400" y="6355080"/>
            <a:ext cx="2207812" cy="367160"/>
          </a:xfrm>
          <a:prstGeom prst="rect">
            <a:avLst/>
          </a:prstGeom>
          <a:ln/>
        </p:spPr>
      </p:pic>
      <p:sp>
        <p:nvSpPr>
          <p:cNvPr id="9" name="Circle: Hollow 8">
            <a:extLst>
              <a:ext uri="{FF2B5EF4-FFF2-40B4-BE49-F238E27FC236}">
                <a16:creationId xmlns:a16="http://schemas.microsoft.com/office/drawing/2014/main" id="{31FFE664-962F-4ACC-9CF3-389A9EFCF793}"/>
              </a:ext>
              <a:ext uri="{C183D7F6-B498-43B3-948B-1728B52AA6E4}">
                <adec:decorative xmlns:adec="http://schemas.microsoft.com/office/drawing/2017/decorative" val="1"/>
              </a:ext>
            </a:extLst>
          </p:cNvPr>
          <p:cNvSpPr/>
          <p:nvPr/>
        </p:nvSpPr>
        <p:spPr>
          <a:xfrm>
            <a:off x="3388128" y="4646071"/>
            <a:ext cx="696106" cy="442634"/>
          </a:xfrm>
          <a:prstGeom prst="donut">
            <a:avLst>
              <a:gd name="adj" fmla="val 6432"/>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20189591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7165</TotalTime>
  <Words>2947</Words>
  <Application>Microsoft Office PowerPoint</Application>
  <PresentationFormat>Widescreen</PresentationFormat>
  <Paragraphs>720</Paragraphs>
  <Slides>18</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 Resultados del Omnibus Electoral enero de 2021</vt:lpstr>
      <vt:lpstr>Metodología</vt:lpstr>
      <vt:lpstr>Más de 2 de cada 5 votantes informan tener una discapacidad y/o tener un miembro de la familia o un amigo cercano con una discapacidad. A lo largo de esta presentación de webinario, usamos la frase "votantes/familiar/amigo con discapacidad" o "P/F/F“ (por sus siglas en inglés) para referirnos a la muestra total de votantes que dicen que tienen una discapacidad, tienen un familiar con una discapacidad o un amigo cercano con una discapacidad.</vt:lpstr>
      <vt:lpstr>La mayoría de los votantes con discapacidades en general, incluido el 55% de los votantes con discapacidades en los estados en disputa, votaron por Donald Trump. La mayoría de los votantes/familiar/amigo con discapacidad votaron por Biden: 51% a 48%. En 2016, una pluralidad de votantes con discapacidades (49%) votó por Clinton.</vt:lpstr>
      <vt:lpstr>Los votantes con discapacidades en todo el país dividen sus votos en partes iguales entre el candidato Demócrata y el Republicano. Entre los votantes con discapacidades en los estados en disputa, el 52% votó por el candidato republicano. La mitad de todos los votantes/familiares/amigos con discapacidad votaron por el demócrata.</vt:lpstr>
      <vt:lpstr>Entre los votantes con discapacidad y los relacionados con los votantes con discapacidad, COVID-19 y la economía y el empleo fueron los asuntos más importantes para decidir por quién votar. Los votantes con un familiar o amigo cercano probablemente enumeraron la atención médica como un asunto importante y los votantes con discapacidad fueron más propensos que los votantes en general a enumerar el Seguro Social y Medicare como un asunto importante, también.</vt:lpstr>
      <vt:lpstr>Candidatos y  asuntos de  discapacidad</vt:lpstr>
      <vt:lpstr>Menos de un tercio de los votantes en general recuerdan haber escuchado, leído o visto algo de las campañas congresionales o presidenciales sobre asuntos que son importantes para las personas con discapacidades. Es más probable que los votantes afroamericanos recuerden haber escuchado algo de las campañas. Los independientes y los votantes en el Medio Oeste son menos probables.</vt:lpstr>
      <vt:lpstr>Los votantes con discapacidades, particularmente las mujeres con discapacidades, y los votantes con un amigo cercano con discapacidades tienen más probabilidades de haber escuchado, leído o visto algo.</vt:lpstr>
      <vt:lpstr>En todos los subgrupos demográficos, una sólida mayoría de votantes cree que es muy importante que las campañas congresionales y presidenciales aborden temas que son importantes para las personas con discapacidad. Los votantes afroamericanos son especialmente propensos a decir que es muy importante.</vt:lpstr>
      <vt:lpstr>Vemos la mayor calificación de importancia para los temas para las personas con discapacidad entre los votantes con discapacidad , especialmente aquellos en los estados en disputa, los hombres con discapacidad , las personas mayores con discapacidad y los votantes de Biden que escucharon algo sobre la discapacidad durante las elecciones.</vt:lpstr>
      <vt:lpstr>Al menos 9 de cada 10 votantes están de acuerdo en que nuestras comunidades están en su mejor momento cuando todas las personas, incluidas las personas con, discapacidad tienen oportunidades, y que las personas con discapacidades deben estar en las mesas de toma de decisiones como todos los demás. Los votantes también están muy de acuerdo con las declaraciones que piden que los asuntos de discapacidad se incluyan en las políticas nacionales y que los candidatos y sus campañas incluyan a este electorado en sus esfuerzos y luchen contra los estigmas y los prejuicios.</vt:lpstr>
      <vt:lpstr>Al menos dos tercios de los votantes también están muy de acuerdo con las declaraciones que centran a las personas con discapacidad y destacan sus contribuciones al lugar de trabajo, subrayan los prejuicios históricos que han enfrentado y hablan sobre cómo votar sobre temas importantes para esta comunidad puede provocar un cambio. Las declaraciones centradas en el individuo en torno a los temas y la motivación para votar caen en un segundo nivel. Es más probable que los votantes estén totalmente de acuerdo en que los asuntos relacionados con la discapacidad y la atención médica influyen en su motivación para votar en lugar de los asuntos de discapacidad por sí solos.</vt:lpstr>
      <vt:lpstr>El nivel superior de declaraciones también es fuerte, especialmente entre los votantes con discapacidades. Más de 9 de cada 10 votantes mayores con discapacidades y votantes con discapacidades en los estados en disputa están totalmente de acuerdo en que nuestras comunidades están en su mejor momento cuando todas las personas, incluidas las personas con discapacidades, tienen la oportunidad de obtener destrezas, trabajos y tener éxito.</vt:lpstr>
      <vt:lpstr>Los votantes con discapacidad están muy de acuerdo con todas las declaraciones a tasas más altas que los votantes generales con discapacidad/familiares/amigos con discapacidad en general, al igual que los votantes de Biden que escucharon sobre temas relacionados con la discapacidad en las campañas. Los votantes más jóvenes con discapacidades son más propensos que los votantes mayores con discapacidades a estar totalmente de acuerdo en que las posturas de los candidatos sobre temas relacionados con la discapacidad influyen en por quién votaron y qué tan motivados estaban para votar esta elección.</vt:lpstr>
      <vt:lpstr>Ha habido un aumento de 10 puntos en la intensidad entre las personas con discapacidad y un aumento de 5 puntos entre los votantes/familiares/amigos con discapacidades que están totalmente de acuerdo en que los problemas relacionados con la discapacidad influyen en qué tan motivados están para votar.</vt:lpstr>
      <vt:lpstr>Los votantes con discapacidad, particularmente las mujeres con discapacidad, están muy preocupados de que los recortes a la atención médica y la ley ACA tengan un impacto negativo en las personas con discapacidad.</vt:lpstr>
      <vt:lpstr>¿Preguntas?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PowerPoint Template</dc:title>
  <dc:creator>Jonathan Voss</dc:creator>
  <cp:lastModifiedBy>Lillian Rivera</cp:lastModifiedBy>
  <cp:revision>588</cp:revision>
  <dcterms:created xsi:type="dcterms:W3CDTF">2019-01-30T18:38:59Z</dcterms:created>
  <dcterms:modified xsi:type="dcterms:W3CDTF">2021-09-15T23:05:08Z</dcterms:modified>
</cp:coreProperties>
</file>