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notesSlides/notesSlide6.xml" ContentType="application/vnd.openxmlformats-officedocument.presentationml.notesSlid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7" r:id="rId2"/>
    <p:sldId id="355" r:id="rId3"/>
    <p:sldId id="1496" r:id="rId4"/>
    <p:sldId id="301" r:id="rId5"/>
    <p:sldId id="1508" r:id="rId6"/>
    <p:sldId id="1526" r:id="rId7"/>
    <p:sldId id="1242" r:id="rId8"/>
    <p:sldId id="1262" r:id="rId9"/>
    <p:sldId id="1530" r:id="rId10"/>
    <p:sldId id="1521" r:id="rId11"/>
    <p:sldId id="1532" r:id="rId12"/>
    <p:sldId id="303" r:id="rId13"/>
    <p:sldId id="1500" r:id="rId14"/>
    <p:sldId id="1534" r:id="rId15"/>
    <p:sldId id="1536" r:id="rId16"/>
    <p:sldId id="1520" r:id="rId17"/>
    <p:sldId id="1537" r:id="rId18"/>
    <p:sldId id="153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ndsay Kruse" initials="LK" lastIdx="3" clrIdx="0">
    <p:extLst>
      <p:ext uri="{19B8F6BF-5375-455C-9EA6-DF929625EA0E}">
        <p15:presenceInfo xmlns:p15="http://schemas.microsoft.com/office/powerpoint/2012/main" userId="0d59bd34-e8a3-4ac2-a1bc-d33fc81b2edf" providerId="Windows Live"/>
      </p:ext>
    </p:extLst>
  </p:cmAuthor>
  <p:cmAuthor id="2" name="Jonathan Voss" initials="JV" lastIdx="2" clrIdx="1">
    <p:extLst>
      <p:ext uri="{19B8F6BF-5375-455C-9EA6-DF929625EA0E}">
        <p15:presenceInfo xmlns:p15="http://schemas.microsoft.com/office/powerpoint/2012/main" userId="Jonathan Voss" providerId="None"/>
      </p:ext>
    </p:extLst>
  </p:cmAuthor>
  <p:cmAuthor id="3" name="Emily Caramelli" initials="EC" lastIdx="8" clrIdx="2">
    <p:extLst>
      <p:ext uri="{19B8F6BF-5375-455C-9EA6-DF929625EA0E}">
        <p15:presenceInfo xmlns:p15="http://schemas.microsoft.com/office/powerpoint/2012/main" userId="S::ecaramelli@lakeresearch.com::71ed878a-2115-4f3c-bd0f-e7ce6d7efbf2" providerId="AD"/>
      </p:ext>
    </p:extLst>
  </p:cmAuthor>
  <p:cmAuthor id="4" name="Aidan Holliday" initials="AH" lastIdx="7" clrIdx="3">
    <p:extLst>
      <p:ext uri="{19B8F6BF-5375-455C-9EA6-DF929625EA0E}">
        <p15:presenceInfo xmlns:p15="http://schemas.microsoft.com/office/powerpoint/2012/main" userId="Aidan Holliday" providerId="None"/>
      </p:ext>
    </p:extLst>
  </p:cmAuthor>
  <p:cmAuthor id="5" name="Jesse Kline" initials="JK" lastIdx="7" clrIdx="4">
    <p:extLst>
      <p:ext uri="{19B8F6BF-5375-455C-9EA6-DF929625EA0E}">
        <p15:presenceInfo xmlns:p15="http://schemas.microsoft.com/office/powerpoint/2012/main" userId="S::jkline@lakeresearch.com::3c59af3b-876a-4fa9-a874-d27e151761f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999"/>
    <a:srgbClr val="F2BCBB"/>
    <a:srgbClr val="96BADA"/>
    <a:srgbClr val="BFBFBF"/>
    <a:srgbClr val="DFDFDF"/>
    <a:srgbClr val="E57A77"/>
    <a:srgbClr val="BFC7D7"/>
    <a:srgbClr val="F8DEDD"/>
    <a:srgbClr val="D9D9D9"/>
    <a:srgbClr val="DBB2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217" autoAdjust="0"/>
    <p:restoredTop sz="78437" autoAdjust="0"/>
  </p:normalViewPr>
  <p:slideViewPr>
    <p:cSldViewPr snapToGrid="0">
      <p:cViewPr>
        <p:scale>
          <a:sx n="80" d="100"/>
          <a:sy n="80" d="100"/>
        </p:scale>
        <p:origin x="440" y="456"/>
      </p:cViewPr>
      <p:guideLst/>
    </p:cSldViewPr>
  </p:slideViewPr>
  <p:outlineViewPr>
    <p:cViewPr>
      <p:scale>
        <a:sx n="33" d="100"/>
        <a:sy n="33" d="100"/>
      </p:scale>
      <p:origin x="0" y="-2534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9.xml"/><Relationship Id="rId1" Type="http://schemas.microsoft.com/office/2011/relationships/chartStyle" Target="style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913357297729086"/>
          <c:y val="3.6583978535670747E-2"/>
          <c:w val="0.41342865588535882"/>
          <c:h val="0.93302924808505683"/>
        </c:manualLayout>
      </c:layout>
      <c:barChart>
        <c:barDir val="bar"/>
        <c:grouping val="clustered"/>
        <c:varyColors val="0"/>
        <c:ser>
          <c:idx val="0"/>
          <c:order val="0"/>
          <c:tx>
            <c:strRef>
              <c:f>Sheet1!$B$1</c:f>
              <c:strCache>
                <c:ptCount val="1"/>
                <c:pt idx="0">
                  <c:v>Series 1</c:v>
                </c:pt>
              </c:strCache>
            </c:strRef>
          </c:tx>
          <c:spPr>
            <a:solidFill>
              <a:srgbClr val="0070C0"/>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Voters with disabilities/family/friends</c:v>
                </c:pt>
                <c:pt idx="1">
                  <c:v>Yes,myself</c:v>
                </c:pt>
                <c:pt idx="2">
                  <c:v>Yes, family member</c:v>
                </c:pt>
                <c:pt idx="3">
                  <c:v>Yes, close friend</c:v>
                </c:pt>
                <c:pt idx="4">
                  <c:v>No</c:v>
                </c:pt>
                <c:pt idx="5">
                  <c:v>(don't know)</c:v>
                </c:pt>
                <c:pt idx="6">
                  <c:v>(refused)</c:v>
                </c:pt>
              </c:strCache>
            </c:strRef>
          </c:cat>
          <c:val>
            <c:numRef>
              <c:f>Sheet1!$B$2:$B$8</c:f>
              <c:numCache>
                <c:formatCode>General</c:formatCode>
                <c:ptCount val="7"/>
                <c:pt idx="0">
                  <c:v>42</c:v>
                </c:pt>
                <c:pt idx="1">
                  <c:v>15</c:v>
                </c:pt>
                <c:pt idx="2">
                  <c:v>25</c:v>
                </c:pt>
                <c:pt idx="3">
                  <c:v>7</c:v>
                </c:pt>
                <c:pt idx="4">
                  <c:v>57</c:v>
                </c:pt>
                <c:pt idx="5">
                  <c:v>1</c:v>
                </c:pt>
                <c:pt idx="6">
                  <c:v>1</c:v>
                </c:pt>
              </c:numCache>
            </c:numRef>
          </c:val>
          <c:extLst>
            <c:ext xmlns:c16="http://schemas.microsoft.com/office/drawing/2014/chart" uri="{C3380CC4-5D6E-409C-BE32-E72D297353CC}">
              <c16:uniqueId val="{00000000-3FE5-4EAE-AA00-3CB7DBA06CA2}"/>
            </c:ext>
          </c:extLst>
        </c:ser>
        <c:dLbls>
          <c:showLegendKey val="0"/>
          <c:showVal val="0"/>
          <c:showCatName val="0"/>
          <c:showSerName val="0"/>
          <c:showPercent val="0"/>
          <c:showBubbleSize val="0"/>
        </c:dLbls>
        <c:gapWidth val="182"/>
        <c:axId val="446276632"/>
        <c:axId val="444488528"/>
      </c:barChart>
      <c:catAx>
        <c:axId val="44627663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crossAx val="444488528"/>
        <c:crosses val="autoZero"/>
        <c:auto val="1"/>
        <c:lblAlgn val="ctr"/>
        <c:lblOffset val="100"/>
        <c:noMultiLvlLbl val="0"/>
      </c:catAx>
      <c:valAx>
        <c:axId val="444488528"/>
        <c:scaling>
          <c:orientation val="minMax"/>
        </c:scaling>
        <c:delete val="1"/>
        <c:axPos val="t"/>
        <c:numFmt formatCode="General" sourceLinked="1"/>
        <c:majorTickMark val="none"/>
        <c:minorTickMark val="none"/>
        <c:tickLblPos val="nextTo"/>
        <c:crossAx val="446276632"/>
        <c:crosses val="autoZero"/>
        <c:crossBetween val="between"/>
      </c:valAx>
      <c:spPr>
        <a:noFill/>
        <a:ln>
          <a:noFill/>
        </a:ln>
        <a:effectLst/>
      </c:spPr>
    </c:plotArea>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Strongly</c:v>
                </c:pt>
              </c:strCache>
            </c:strRef>
          </c:tx>
          <c:spPr>
            <a:solidFill>
              <a:srgbClr val="0070C0"/>
            </a:solidFill>
            <a:ln>
              <a:noFill/>
            </a:ln>
            <a:effectLst/>
          </c:spPr>
          <c:invertIfNegative val="0"/>
          <c:dPt>
            <c:idx val="3"/>
            <c:invertIfNegative val="0"/>
            <c:bubble3D val="0"/>
            <c:spPr>
              <a:solidFill>
                <a:srgbClr val="0070C0"/>
              </a:solidFill>
              <a:ln>
                <a:noFill/>
              </a:ln>
              <a:effectLst/>
            </c:spPr>
            <c:extLst>
              <c:ext xmlns:c16="http://schemas.microsoft.com/office/drawing/2014/chart" uri="{C3380CC4-5D6E-409C-BE32-E72D297353CC}">
                <c16:uniqueId val="{00000001-5A19-4FA5-B95A-FFEC970F52B5}"/>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2020</c:v>
                </c:pt>
                <c:pt idx="1">
                  <c:v>2019^^</c:v>
                </c:pt>
              </c:strCache>
            </c:strRef>
          </c:cat>
          <c:val>
            <c:numRef>
              <c:f>Sheet1!$B$2:$B$3</c:f>
              <c:numCache>
                <c:formatCode>General</c:formatCode>
                <c:ptCount val="2"/>
                <c:pt idx="0">
                  <c:v>41</c:v>
                </c:pt>
                <c:pt idx="1">
                  <c:v>36</c:v>
                </c:pt>
              </c:numCache>
            </c:numRef>
          </c:val>
          <c:extLst>
            <c:ext xmlns:c16="http://schemas.microsoft.com/office/drawing/2014/chart" uri="{C3380CC4-5D6E-409C-BE32-E72D297353CC}">
              <c16:uniqueId val="{00000002-5A19-4FA5-B95A-FFEC970F52B5}"/>
            </c:ext>
          </c:extLst>
        </c:ser>
        <c:ser>
          <c:idx val="1"/>
          <c:order val="1"/>
          <c:tx>
            <c:strRef>
              <c:f>Sheet1!$C$1</c:f>
              <c:strCache>
                <c:ptCount val="1"/>
                <c:pt idx="0">
                  <c:v>Not so </c:v>
                </c:pt>
              </c:strCache>
            </c:strRef>
          </c:tx>
          <c:spPr>
            <a:solidFill>
              <a:srgbClr val="7FB7DF"/>
            </a:solidFill>
            <a:ln>
              <a:noFill/>
            </a:ln>
            <a:effectLst/>
          </c:spPr>
          <c:invertIfNegative val="0"/>
          <c:dPt>
            <c:idx val="3"/>
            <c:invertIfNegative val="0"/>
            <c:bubble3D val="0"/>
            <c:spPr>
              <a:solidFill>
                <a:srgbClr val="7FB7DF"/>
              </a:solidFill>
              <a:ln>
                <a:noFill/>
              </a:ln>
              <a:effectLst/>
            </c:spPr>
            <c:extLst>
              <c:ext xmlns:c16="http://schemas.microsoft.com/office/drawing/2014/chart" uri="{C3380CC4-5D6E-409C-BE32-E72D297353CC}">
                <c16:uniqueId val="{00000004-5A19-4FA5-B95A-FFEC970F52B5}"/>
              </c:ext>
            </c:extLst>
          </c:dPt>
          <c:cat>
            <c:strRef>
              <c:f>Sheet1!$A$2:$A$3</c:f>
              <c:strCache>
                <c:ptCount val="2"/>
                <c:pt idx="0">
                  <c:v>2020</c:v>
                </c:pt>
                <c:pt idx="1">
                  <c:v>2019^^</c:v>
                </c:pt>
              </c:strCache>
            </c:strRef>
          </c:cat>
          <c:val>
            <c:numRef>
              <c:f>Sheet1!$C$2:$C$3</c:f>
              <c:numCache>
                <c:formatCode>General</c:formatCode>
                <c:ptCount val="2"/>
                <c:pt idx="0">
                  <c:v>25</c:v>
                </c:pt>
                <c:pt idx="1">
                  <c:v>27</c:v>
                </c:pt>
              </c:numCache>
            </c:numRef>
          </c:val>
          <c:extLst>
            <c:ext xmlns:c16="http://schemas.microsoft.com/office/drawing/2014/chart" uri="{C3380CC4-5D6E-409C-BE32-E72D297353CC}">
              <c16:uniqueId val="{00000005-5A19-4FA5-B95A-FFEC970F52B5}"/>
            </c:ext>
          </c:extLst>
        </c:ser>
        <c:ser>
          <c:idx val="2"/>
          <c:order val="2"/>
          <c:tx>
            <c:strRef>
              <c:f>Sheet1!$D$1</c:f>
              <c:strCache>
                <c:ptCount val="1"/>
                <c:pt idx="0">
                  <c:v>Total Agree</c:v>
                </c:pt>
              </c:strCache>
            </c:strRef>
          </c:tx>
          <c:spPr>
            <a:no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l">
                  <a:defRPr sz="1800" b="1" i="0" u="none" strike="noStrike" kern="1200" baseline="0">
                    <a:solidFill>
                      <a:schemeClr val="tx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2020</c:v>
                </c:pt>
                <c:pt idx="1">
                  <c:v>2019^^</c:v>
                </c:pt>
              </c:strCache>
            </c:strRef>
          </c:cat>
          <c:val>
            <c:numRef>
              <c:f>Sheet1!$D$2:$D$3</c:f>
              <c:numCache>
                <c:formatCode>General</c:formatCode>
                <c:ptCount val="2"/>
                <c:pt idx="0">
                  <c:v>66</c:v>
                </c:pt>
                <c:pt idx="1">
                  <c:v>63</c:v>
                </c:pt>
              </c:numCache>
            </c:numRef>
          </c:val>
          <c:extLst>
            <c:ext xmlns:c16="http://schemas.microsoft.com/office/drawing/2014/chart" uri="{C3380CC4-5D6E-409C-BE32-E72D297353CC}">
              <c16:uniqueId val="{00000006-5A19-4FA5-B95A-FFEC970F52B5}"/>
            </c:ext>
          </c:extLst>
        </c:ser>
        <c:dLbls>
          <c:showLegendKey val="0"/>
          <c:showVal val="0"/>
          <c:showCatName val="0"/>
          <c:showSerName val="0"/>
          <c:showPercent val="0"/>
          <c:showBubbleSize val="0"/>
        </c:dLbls>
        <c:gapWidth val="86"/>
        <c:overlap val="100"/>
        <c:axId val="-645042944"/>
        <c:axId val="-645039680"/>
      </c:barChart>
      <c:catAx>
        <c:axId val="-645042944"/>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crossAx val="-645039680"/>
        <c:crosses val="autoZero"/>
        <c:auto val="1"/>
        <c:lblAlgn val="ctr"/>
        <c:lblOffset val="100"/>
        <c:noMultiLvlLbl val="0"/>
      </c:catAx>
      <c:valAx>
        <c:axId val="-645039680"/>
        <c:scaling>
          <c:orientation val="minMax"/>
          <c:max val="100"/>
        </c:scaling>
        <c:delete val="1"/>
        <c:axPos val="t"/>
        <c:numFmt formatCode="General" sourceLinked="1"/>
        <c:majorTickMark val="out"/>
        <c:minorTickMark val="none"/>
        <c:tickLblPos val="nextTo"/>
        <c:crossAx val="-6450429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3147705673597337E-2"/>
          <c:y val="0.15701506882377383"/>
          <c:w val="0.97370458865280529"/>
          <c:h val="0.71086435693433037"/>
        </c:manualLayout>
      </c:layout>
      <c:barChart>
        <c:barDir val="col"/>
        <c:grouping val="clustered"/>
        <c:varyColors val="0"/>
        <c:ser>
          <c:idx val="0"/>
          <c:order val="0"/>
          <c:tx>
            <c:strRef>
              <c:f>Sheet1!$B$1</c:f>
              <c:strCache>
                <c:ptCount val="1"/>
                <c:pt idx="0">
                  <c:v>Biden</c:v>
                </c:pt>
              </c:strCache>
            </c:strRef>
          </c:tx>
          <c:spPr>
            <a:solidFill>
              <a:srgbClr val="00206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All Voters</c:v>
                </c:pt>
                <c:pt idx="1">
                  <c:v>Voters w/ a Disability</c:v>
                </c:pt>
                <c:pt idx="2">
                  <c:v>PWD/family/friends </c:v>
                </c:pt>
                <c:pt idx="3">
                  <c:v>Not PWD/family/friends </c:v>
                </c:pt>
                <c:pt idx="4">
                  <c:v>Voters w/ a Disability in BG States</c:v>
                </c:pt>
                <c:pt idx="5">
                  <c:v>PWD/family/friends in BG States</c:v>
                </c:pt>
              </c:strCache>
            </c:strRef>
          </c:cat>
          <c:val>
            <c:numRef>
              <c:f>Sheet1!$B$2:$B$7</c:f>
              <c:numCache>
                <c:formatCode>General</c:formatCode>
                <c:ptCount val="6"/>
                <c:pt idx="0">
                  <c:v>51</c:v>
                </c:pt>
                <c:pt idx="1">
                  <c:v>47</c:v>
                </c:pt>
                <c:pt idx="2">
                  <c:v>51</c:v>
                </c:pt>
                <c:pt idx="3">
                  <c:v>51</c:v>
                </c:pt>
                <c:pt idx="4">
                  <c:v>44</c:v>
                </c:pt>
                <c:pt idx="5">
                  <c:v>50</c:v>
                </c:pt>
              </c:numCache>
            </c:numRef>
          </c:val>
          <c:extLst>
            <c:ext xmlns:c16="http://schemas.microsoft.com/office/drawing/2014/chart" uri="{C3380CC4-5D6E-409C-BE32-E72D297353CC}">
              <c16:uniqueId val="{00000000-754B-4BD9-A17E-791F97396E10}"/>
            </c:ext>
          </c:extLst>
        </c:ser>
        <c:ser>
          <c:idx val="1"/>
          <c:order val="1"/>
          <c:tx>
            <c:strRef>
              <c:f>Sheet1!$C$1</c:f>
              <c:strCache>
                <c:ptCount val="1"/>
                <c:pt idx="0">
                  <c:v>Trump</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All Voters</c:v>
                </c:pt>
                <c:pt idx="1">
                  <c:v>Voters w/ a Disability</c:v>
                </c:pt>
                <c:pt idx="2">
                  <c:v>PWD/family/friends </c:v>
                </c:pt>
                <c:pt idx="3">
                  <c:v>Not PWD/family/friends </c:v>
                </c:pt>
                <c:pt idx="4">
                  <c:v>Voters w/ a Disability in BG States</c:v>
                </c:pt>
                <c:pt idx="5">
                  <c:v>PWD/family/friends in BG States</c:v>
                </c:pt>
              </c:strCache>
            </c:strRef>
          </c:cat>
          <c:val>
            <c:numRef>
              <c:f>Sheet1!$C$2:$C$7</c:f>
              <c:numCache>
                <c:formatCode>General</c:formatCode>
                <c:ptCount val="6"/>
                <c:pt idx="0">
                  <c:v>48</c:v>
                </c:pt>
                <c:pt idx="1">
                  <c:v>51</c:v>
                </c:pt>
                <c:pt idx="2">
                  <c:v>48</c:v>
                </c:pt>
                <c:pt idx="3">
                  <c:v>47</c:v>
                </c:pt>
                <c:pt idx="4">
                  <c:v>55</c:v>
                </c:pt>
                <c:pt idx="5">
                  <c:v>49</c:v>
                </c:pt>
              </c:numCache>
            </c:numRef>
          </c:val>
          <c:extLst>
            <c:ext xmlns:c16="http://schemas.microsoft.com/office/drawing/2014/chart" uri="{C3380CC4-5D6E-409C-BE32-E72D297353CC}">
              <c16:uniqueId val="{00000001-754B-4BD9-A17E-791F97396E10}"/>
            </c:ext>
          </c:extLst>
        </c:ser>
        <c:dLbls>
          <c:showLegendKey val="0"/>
          <c:showVal val="0"/>
          <c:showCatName val="0"/>
          <c:showSerName val="0"/>
          <c:showPercent val="0"/>
          <c:showBubbleSize val="0"/>
        </c:dLbls>
        <c:gapWidth val="219"/>
        <c:overlap val="-27"/>
        <c:axId val="927046776"/>
        <c:axId val="927045464"/>
      </c:barChart>
      <c:catAx>
        <c:axId val="927046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n-US"/>
          </a:p>
        </c:txPr>
        <c:crossAx val="927045464"/>
        <c:crosses val="autoZero"/>
        <c:auto val="1"/>
        <c:lblAlgn val="ctr"/>
        <c:lblOffset val="100"/>
        <c:noMultiLvlLbl val="0"/>
      </c:catAx>
      <c:valAx>
        <c:axId val="927045464"/>
        <c:scaling>
          <c:orientation val="minMax"/>
          <c:min val="0"/>
        </c:scaling>
        <c:delete val="1"/>
        <c:axPos val="l"/>
        <c:numFmt formatCode="General" sourceLinked="1"/>
        <c:majorTickMark val="out"/>
        <c:minorTickMark val="none"/>
        <c:tickLblPos val="nextTo"/>
        <c:crossAx val="92704677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3147705673597337E-2"/>
          <c:y val="0.15701506882377383"/>
          <c:w val="0.97370458865280529"/>
          <c:h val="0.71086435693433037"/>
        </c:manualLayout>
      </c:layout>
      <c:barChart>
        <c:barDir val="col"/>
        <c:grouping val="clustered"/>
        <c:varyColors val="0"/>
        <c:ser>
          <c:idx val="0"/>
          <c:order val="0"/>
          <c:tx>
            <c:strRef>
              <c:f>Sheet1!$B$1</c:f>
              <c:strCache>
                <c:ptCount val="1"/>
                <c:pt idx="0">
                  <c:v>Dem</c:v>
                </c:pt>
              </c:strCache>
            </c:strRef>
          </c:tx>
          <c:spPr>
            <a:solidFill>
              <a:srgbClr val="00206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All Voters</c:v>
                </c:pt>
                <c:pt idx="1">
                  <c:v>Voters w/ a Disability</c:v>
                </c:pt>
                <c:pt idx="2">
                  <c:v>PWD/family/friends </c:v>
                </c:pt>
                <c:pt idx="3">
                  <c:v>Not PWD/family/friends </c:v>
                </c:pt>
                <c:pt idx="4">
                  <c:v>Voters w/ a Disability in BG States</c:v>
                </c:pt>
                <c:pt idx="5">
                  <c:v>PWD/family/friends in BG States </c:v>
                </c:pt>
              </c:strCache>
            </c:strRef>
          </c:cat>
          <c:val>
            <c:numRef>
              <c:f>Sheet1!$B$2:$B$7</c:f>
              <c:numCache>
                <c:formatCode>General</c:formatCode>
                <c:ptCount val="6"/>
                <c:pt idx="0">
                  <c:v>51</c:v>
                </c:pt>
                <c:pt idx="1">
                  <c:v>49</c:v>
                </c:pt>
                <c:pt idx="2">
                  <c:v>50</c:v>
                </c:pt>
                <c:pt idx="3">
                  <c:v>51</c:v>
                </c:pt>
                <c:pt idx="4">
                  <c:v>47</c:v>
                </c:pt>
                <c:pt idx="5">
                  <c:v>49</c:v>
                </c:pt>
              </c:numCache>
            </c:numRef>
          </c:val>
          <c:extLst>
            <c:ext xmlns:c16="http://schemas.microsoft.com/office/drawing/2014/chart" uri="{C3380CC4-5D6E-409C-BE32-E72D297353CC}">
              <c16:uniqueId val="{00000000-754B-4BD9-A17E-791F97396E10}"/>
            </c:ext>
          </c:extLst>
        </c:ser>
        <c:ser>
          <c:idx val="1"/>
          <c:order val="1"/>
          <c:tx>
            <c:strRef>
              <c:f>Sheet1!$C$1</c:f>
              <c:strCache>
                <c:ptCount val="1"/>
                <c:pt idx="0">
                  <c:v>Rep</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All Voters</c:v>
                </c:pt>
                <c:pt idx="1">
                  <c:v>Voters w/ a Disability</c:v>
                </c:pt>
                <c:pt idx="2">
                  <c:v>PWD/family/friends </c:v>
                </c:pt>
                <c:pt idx="3">
                  <c:v>Not PWD/family/friends </c:v>
                </c:pt>
                <c:pt idx="4">
                  <c:v>Voters w/ a Disability in BG States</c:v>
                </c:pt>
                <c:pt idx="5">
                  <c:v>PWD/family/friends in BG States </c:v>
                </c:pt>
              </c:strCache>
            </c:strRef>
          </c:cat>
          <c:val>
            <c:numRef>
              <c:f>Sheet1!$C$2:$C$7</c:f>
              <c:numCache>
                <c:formatCode>General</c:formatCode>
                <c:ptCount val="6"/>
                <c:pt idx="0">
                  <c:v>48</c:v>
                </c:pt>
                <c:pt idx="1">
                  <c:v>49</c:v>
                </c:pt>
                <c:pt idx="2">
                  <c:v>48</c:v>
                </c:pt>
                <c:pt idx="3">
                  <c:v>48</c:v>
                </c:pt>
                <c:pt idx="4">
                  <c:v>52</c:v>
                </c:pt>
                <c:pt idx="5">
                  <c:v>49</c:v>
                </c:pt>
              </c:numCache>
            </c:numRef>
          </c:val>
          <c:extLst>
            <c:ext xmlns:c16="http://schemas.microsoft.com/office/drawing/2014/chart" uri="{C3380CC4-5D6E-409C-BE32-E72D297353CC}">
              <c16:uniqueId val="{00000001-754B-4BD9-A17E-791F97396E10}"/>
            </c:ext>
          </c:extLst>
        </c:ser>
        <c:dLbls>
          <c:showLegendKey val="0"/>
          <c:showVal val="0"/>
          <c:showCatName val="0"/>
          <c:showSerName val="0"/>
          <c:showPercent val="0"/>
          <c:showBubbleSize val="0"/>
        </c:dLbls>
        <c:gapWidth val="219"/>
        <c:overlap val="-27"/>
        <c:axId val="927046776"/>
        <c:axId val="927045464"/>
      </c:barChart>
      <c:catAx>
        <c:axId val="927046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927045464"/>
        <c:crosses val="autoZero"/>
        <c:auto val="1"/>
        <c:lblAlgn val="ctr"/>
        <c:lblOffset val="100"/>
        <c:noMultiLvlLbl val="0"/>
      </c:catAx>
      <c:valAx>
        <c:axId val="927045464"/>
        <c:scaling>
          <c:orientation val="minMax"/>
          <c:min val="0"/>
        </c:scaling>
        <c:delete val="1"/>
        <c:axPos val="l"/>
        <c:numFmt formatCode="General" sourceLinked="1"/>
        <c:majorTickMark val="out"/>
        <c:minorTickMark val="none"/>
        <c:tickLblPos val="nextTo"/>
        <c:crossAx val="92704677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Total PWD/Friends/Family</c:v>
                </c:pt>
              </c:strCache>
            </c:strRef>
          </c:tx>
          <c:spPr>
            <a:solidFill>
              <a:schemeClr val="bg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The economy and jobs</c:v>
                </c:pt>
                <c:pt idx="1">
                  <c:v>COVID-19</c:v>
                </c:pt>
                <c:pt idx="2">
                  <c:v>Health care</c:v>
                </c:pt>
                <c:pt idx="3">
                  <c:v>Dysfunction in government</c:v>
                </c:pt>
                <c:pt idx="4">
                  <c:v>Racial justice</c:v>
                </c:pt>
                <c:pt idx="5">
                  <c:v>Social Security and Medicare</c:v>
                </c:pt>
                <c:pt idx="6">
                  <c:v>The environment and climate change</c:v>
                </c:pt>
                <c:pt idx="7">
                  <c:v>Taxes</c:v>
                </c:pt>
                <c:pt idx="8">
                  <c:v>Terrorism/National Security</c:v>
                </c:pt>
                <c:pt idx="9">
                  <c:v>Immigration</c:v>
                </c:pt>
              </c:strCache>
            </c:strRef>
          </c:cat>
          <c:val>
            <c:numRef>
              <c:f>Sheet1!$B$2:$B$11</c:f>
              <c:numCache>
                <c:formatCode>###0%</c:formatCode>
                <c:ptCount val="10"/>
                <c:pt idx="0">
                  <c:v>0.25838881027646349</c:v>
                </c:pt>
                <c:pt idx="1">
                  <c:v>0.25679853559896215</c:v>
                </c:pt>
                <c:pt idx="2">
                  <c:v>0.18770202694124222</c:v>
                </c:pt>
                <c:pt idx="3">
                  <c:v>0.16790705720044077</c:v>
                </c:pt>
                <c:pt idx="4">
                  <c:v>0.14000000000000001</c:v>
                </c:pt>
                <c:pt idx="5">
                  <c:v>0.12868772400899894</c:v>
                </c:pt>
                <c:pt idx="6">
                  <c:v>9.2554651968488527E-2</c:v>
                </c:pt>
                <c:pt idx="7">
                  <c:v>8.3513933929932407E-2</c:v>
                </c:pt>
                <c:pt idx="8">
                  <c:v>9.0374176864525979E-2</c:v>
                </c:pt>
                <c:pt idx="9">
                  <c:v>9.7949832118513921E-2</c:v>
                </c:pt>
              </c:numCache>
            </c:numRef>
          </c:val>
          <c:extLst>
            <c:ext xmlns:c16="http://schemas.microsoft.com/office/drawing/2014/chart" uri="{C3380CC4-5D6E-409C-BE32-E72D297353CC}">
              <c16:uniqueId val="{00000000-9BDD-45B6-B270-7B443C8B5959}"/>
            </c:ext>
          </c:extLst>
        </c:ser>
        <c:ser>
          <c:idx val="1"/>
          <c:order val="1"/>
          <c:tx>
            <c:strRef>
              <c:f>Sheet1!$C$1</c:f>
              <c:strCache>
                <c:ptCount val="1"/>
                <c:pt idx="0">
                  <c:v>Voters with Disabilities</c:v>
                </c:pt>
              </c:strCache>
            </c:strRef>
          </c:tx>
          <c:spPr>
            <a:solidFill>
              <a:srgbClr val="7030A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The economy and jobs</c:v>
                </c:pt>
                <c:pt idx="1">
                  <c:v>COVID-19</c:v>
                </c:pt>
                <c:pt idx="2">
                  <c:v>Health care</c:v>
                </c:pt>
                <c:pt idx="3">
                  <c:v>Dysfunction in government</c:v>
                </c:pt>
                <c:pt idx="4">
                  <c:v>Racial justice</c:v>
                </c:pt>
                <c:pt idx="5">
                  <c:v>Social Security and Medicare</c:v>
                </c:pt>
                <c:pt idx="6">
                  <c:v>The environment and climate change</c:v>
                </c:pt>
                <c:pt idx="7">
                  <c:v>Taxes</c:v>
                </c:pt>
                <c:pt idx="8">
                  <c:v>Terrorism/National Security</c:v>
                </c:pt>
                <c:pt idx="9">
                  <c:v>Immigration</c:v>
                </c:pt>
              </c:strCache>
            </c:strRef>
          </c:cat>
          <c:val>
            <c:numRef>
              <c:f>Sheet1!$C$2:$C$11</c:f>
              <c:numCache>
                <c:formatCode>###0%</c:formatCode>
                <c:ptCount val="10"/>
                <c:pt idx="0">
                  <c:v>0.22277764272787828</c:v>
                </c:pt>
                <c:pt idx="1">
                  <c:v>0.24176102992577594</c:v>
                </c:pt>
                <c:pt idx="2">
                  <c:v>0.14665999359142953</c:v>
                </c:pt>
                <c:pt idx="3">
                  <c:v>0.14835905217185125</c:v>
                </c:pt>
                <c:pt idx="4">
                  <c:v>0.14000000000000001</c:v>
                </c:pt>
                <c:pt idx="5">
                  <c:v>0.17037073315059298</c:v>
                </c:pt>
                <c:pt idx="6">
                  <c:v>8.9028730797125769E-2</c:v>
                </c:pt>
                <c:pt idx="7">
                  <c:v>7.3757603159241208E-2</c:v>
                </c:pt>
                <c:pt idx="8">
                  <c:v>0.1</c:v>
                </c:pt>
                <c:pt idx="9">
                  <c:v>0.12174261697120907</c:v>
                </c:pt>
              </c:numCache>
            </c:numRef>
          </c:val>
          <c:extLst>
            <c:ext xmlns:c16="http://schemas.microsoft.com/office/drawing/2014/chart" uri="{C3380CC4-5D6E-409C-BE32-E72D297353CC}">
              <c16:uniqueId val="{00000001-9BDD-45B6-B270-7B443C8B5959}"/>
            </c:ext>
          </c:extLst>
        </c:ser>
        <c:ser>
          <c:idx val="2"/>
          <c:order val="2"/>
          <c:tx>
            <c:strRef>
              <c:f>Sheet1!$D$1</c:f>
              <c:strCache>
                <c:ptCount val="1"/>
                <c:pt idx="0">
                  <c:v>Family Member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The economy and jobs</c:v>
                </c:pt>
                <c:pt idx="1">
                  <c:v>COVID-19</c:v>
                </c:pt>
                <c:pt idx="2">
                  <c:v>Health care</c:v>
                </c:pt>
                <c:pt idx="3">
                  <c:v>Dysfunction in government</c:v>
                </c:pt>
                <c:pt idx="4">
                  <c:v>Racial justice</c:v>
                </c:pt>
                <c:pt idx="5">
                  <c:v>Social Security and Medicare</c:v>
                </c:pt>
                <c:pt idx="6">
                  <c:v>The environment and climate change</c:v>
                </c:pt>
                <c:pt idx="7">
                  <c:v>Taxes</c:v>
                </c:pt>
                <c:pt idx="8">
                  <c:v>Terrorism/National Security</c:v>
                </c:pt>
                <c:pt idx="9">
                  <c:v>Immigration</c:v>
                </c:pt>
              </c:strCache>
            </c:strRef>
          </c:cat>
          <c:val>
            <c:numRef>
              <c:f>Sheet1!$D$2:$D$11</c:f>
              <c:numCache>
                <c:formatCode>###0%</c:formatCode>
                <c:ptCount val="10"/>
                <c:pt idx="0">
                  <c:v>0.27981662414094255</c:v>
                </c:pt>
                <c:pt idx="1">
                  <c:v>0.25028497251470622</c:v>
                </c:pt>
                <c:pt idx="2">
                  <c:v>0.20508287806523617</c:v>
                </c:pt>
                <c:pt idx="3">
                  <c:v>0.18498987722244628</c:v>
                </c:pt>
                <c:pt idx="4">
                  <c:v>0.12403331834805778</c:v>
                </c:pt>
                <c:pt idx="5">
                  <c:v>9.9641533496515569E-2</c:v>
                </c:pt>
                <c:pt idx="6">
                  <c:v>0.1</c:v>
                </c:pt>
                <c:pt idx="7">
                  <c:v>8.714853391852774E-2</c:v>
                </c:pt>
                <c:pt idx="8">
                  <c:v>0.1</c:v>
                </c:pt>
                <c:pt idx="9">
                  <c:v>9.2630333772726961E-2</c:v>
                </c:pt>
              </c:numCache>
            </c:numRef>
          </c:val>
          <c:extLst>
            <c:ext xmlns:c16="http://schemas.microsoft.com/office/drawing/2014/chart" uri="{C3380CC4-5D6E-409C-BE32-E72D297353CC}">
              <c16:uniqueId val="{00000002-9BDD-45B6-B270-7B443C8B5959}"/>
            </c:ext>
          </c:extLst>
        </c:ser>
        <c:ser>
          <c:idx val="3"/>
          <c:order val="3"/>
          <c:tx>
            <c:strRef>
              <c:f>Sheet1!$E$1</c:f>
              <c:strCache>
                <c:ptCount val="1"/>
                <c:pt idx="0">
                  <c:v>Close Friend</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The economy and jobs</c:v>
                </c:pt>
                <c:pt idx="1">
                  <c:v>COVID-19</c:v>
                </c:pt>
                <c:pt idx="2">
                  <c:v>Health care</c:v>
                </c:pt>
                <c:pt idx="3">
                  <c:v>Dysfunction in government</c:v>
                </c:pt>
                <c:pt idx="4">
                  <c:v>Racial justice</c:v>
                </c:pt>
                <c:pt idx="5">
                  <c:v>Social Security and Medicare</c:v>
                </c:pt>
                <c:pt idx="6">
                  <c:v>The environment and climate change</c:v>
                </c:pt>
                <c:pt idx="7">
                  <c:v>Taxes</c:v>
                </c:pt>
                <c:pt idx="8">
                  <c:v>Terrorism/National Security</c:v>
                </c:pt>
                <c:pt idx="9">
                  <c:v>Immigration</c:v>
                </c:pt>
              </c:strCache>
            </c:strRef>
          </c:cat>
          <c:val>
            <c:numRef>
              <c:f>Sheet1!$E$2:$E$11</c:f>
              <c:numCache>
                <c:formatCode>###0%</c:formatCode>
                <c:ptCount val="10"/>
                <c:pt idx="0">
                  <c:v>0.26103087449495294</c:v>
                </c:pt>
                <c:pt idx="1">
                  <c:v>0.30490046727914988</c:v>
                </c:pt>
                <c:pt idx="2">
                  <c:v>0.24239409898630959</c:v>
                </c:pt>
                <c:pt idx="3">
                  <c:v>0.13303784176638911</c:v>
                </c:pt>
                <c:pt idx="4">
                  <c:v>0.20142074078495348</c:v>
                </c:pt>
                <c:pt idx="5">
                  <c:v>0.13050491889794333</c:v>
                </c:pt>
                <c:pt idx="6">
                  <c:v>0.1</c:v>
                </c:pt>
                <c:pt idx="7">
                  <c:v>8.5197818917823992E-2</c:v>
                </c:pt>
                <c:pt idx="8">
                  <c:v>5.7626398957187464E-2</c:v>
                </c:pt>
                <c:pt idx="9">
                  <c:v>2.5543086966949288E-2</c:v>
                </c:pt>
              </c:numCache>
            </c:numRef>
          </c:val>
          <c:extLst>
            <c:ext xmlns:c16="http://schemas.microsoft.com/office/drawing/2014/chart" uri="{C3380CC4-5D6E-409C-BE32-E72D297353CC}">
              <c16:uniqueId val="{00000000-CE47-401C-A79C-B8CFD4C09E90}"/>
            </c:ext>
          </c:extLst>
        </c:ser>
        <c:dLbls>
          <c:showLegendKey val="0"/>
          <c:showVal val="0"/>
          <c:showCatName val="0"/>
          <c:showSerName val="0"/>
          <c:showPercent val="0"/>
          <c:showBubbleSize val="0"/>
        </c:dLbls>
        <c:gapWidth val="182"/>
        <c:axId val="1285554160"/>
        <c:axId val="698072752"/>
      </c:barChart>
      <c:catAx>
        <c:axId val="128555416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crossAx val="698072752"/>
        <c:crosses val="autoZero"/>
        <c:auto val="1"/>
        <c:lblAlgn val="ctr"/>
        <c:lblOffset val="100"/>
        <c:noMultiLvlLbl val="0"/>
      </c:catAx>
      <c:valAx>
        <c:axId val="698072752"/>
        <c:scaling>
          <c:orientation val="minMax"/>
        </c:scaling>
        <c:delete val="1"/>
        <c:axPos val="t"/>
        <c:numFmt formatCode="###0%" sourceLinked="1"/>
        <c:majorTickMark val="none"/>
        <c:minorTickMark val="none"/>
        <c:tickLblPos val="nextTo"/>
        <c:crossAx val="1285554160"/>
        <c:crosses val="autoZero"/>
        <c:crossBetween val="between"/>
      </c:valAx>
      <c:spPr>
        <a:noFill/>
        <a:ln>
          <a:noFill/>
        </a:ln>
        <a:effectLst/>
      </c:spPr>
    </c:plotArea>
    <c:legend>
      <c:legendPos val="b"/>
      <c:layout>
        <c:manualLayout>
          <c:xMode val="edge"/>
          <c:yMode val="edge"/>
          <c:x val="0.76371417474717007"/>
          <c:y val="0.50708429240543307"/>
          <c:w val="0.22980504813586095"/>
          <c:h val="0.22650311760088326"/>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Column1</c:v>
                </c:pt>
              </c:strCache>
            </c:strRef>
          </c:tx>
          <c:spPr>
            <a:solidFill>
              <a:srgbClr val="C00000"/>
            </a:solidFill>
            <a:ln>
              <a:noFill/>
            </a:ln>
            <a:effectLst/>
          </c:spPr>
          <c:invertIfNegative val="0"/>
          <c:dPt>
            <c:idx val="0"/>
            <c:invertIfNegative val="0"/>
            <c:bubble3D val="0"/>
            <c:spPr>
              <a:solidFill>
                <a:srgbClr val="002060"/>
              </a:solidFill>
              <a:ln>
                <a:noFill/>
              </a:ln>
              <a:effectLst/>
            </c:spPr>
            <c:extLst>
              <c:ext xmlns:c16="http://schemas.microsoft.com/office/drawing/2014/chart" uri="{C3380CC4-5D6E-409C-BE32-E72D297353CC}">
                <c16:uniqueId val="{00000001-D543-4CF9-A693-5CED518EFE86}"/>
              </c:ext>
            </c:extLst>
          </c:dPt>
          <c:dPt>
            <c:idx val="1"/>
            <c:invertIfNegative val="0"/>
            <c:bubble3D val="0"/>
            <c:spPr>
              <a:solidFill>
                <a:srgbClr val="0070C0"/>
              </a:solidFill>
              <a:ln>
                <a:noFill/>
              </a:ln>
              <a:effectLst/>
            </c:spPr>
            <c:extLst>
              <c:ext xmlns:c16="http://schemas.microsoft.com/office/drawing/2014/chart" uri="{C3380CC4-5D6E-409C-BE32-E72D297353CC}">
                <c16:uniqueId val="{00000003-D543-4CF9-A693-5CED518EFE86}"/>
              </c:ext>
            </c:extLst>
          </c:dPt>
          <c:dPt>
            <c:idx val="2"/>
            <c:invertIfNegative val="0"/>
            <c:bubble3D val="0"/>
            <c:spPr>
              <a:solidFill>
                <a:srgbClr val="00B0F0"/>
              </a:solidFill>
              <a:ln>
                <a:noFill/>
              </a:ln>
              <a:effectLst/>
            </c:spPr>
            <c:extLst>
              <c:ext xmlns:c16="http://schemas.microsoft.com/office/drawing/2014/chart" uri="{C3380CC4-5D6E-409C-BE32-E72D297353CC}">
                <c16:uniqueId val="{00000005-D543-4CF9-A693-5CED518EFE86}"/>
              </c:ext>
            </c:extLst>
          </c:dPt>
          <c:dPt>
            <c:idx val="3"/>
            <c:invertIfNegative val="0"/>
            <c:bubble3D val="0"/>
            <c:spPr>
              <a:solidFill>
                <a:srgbClr val="C00000"/>
              </a:solidFill>
              <a:ln>
                <a:noFill/>
              </a:ln>
              <a:effectLst/>
            </c:spPr>
            <c:extLst>
              <c:ext xmlns:c16="http://schemas.microsoft.com/office/drawing/2014/chart" uri="{C3380CC4-5D6E-409C-BE32-E72D297353CC}">
                <c16:uniqueId val="{00000007-D543-4CF9-A693-5CED518EFE86}"/>
              </c:ext>
            </c:extLst>
          </c:dPt>
          <c:dPt>
            <c:idx val="4"/>
            <c:invertIfNegative val="0"/>
            <c:bubble3D val="0"/>
            <c:spPr>
              <a:solidFill>
                <a:schemeClr val="bg1">
                  <a:lumMod val="50000"/>
                </a:schemeClr>
              </a:solidFill>
              <a:ln>
                <a:noFill/>
              </a:ln>
              <a:effectLst/>
            </c:spPr>
            <c:extLst>
              <c:ext xmlns:c16="http://schemas.microsoft.com/office/drawing/2014/chart" uri="{C3380CC4-5D6E-409C-BE32-E72D297353CC}">
                <c16:uniqueId val="{00000000-7156-4690-B4DD-E8877B268407}"/>
              </c:ext>
            </c:extLst>
          </c:dPt>
          <c:cat>
            <c:strRef>
              <c:f>Sheet1!$A$2:$A$6</c:f>
              <c:strCache>
                <c:ptCount val="5"/>
                <c:pt idx="0">
                  <c:v>Yes, heard</c:v>
                </c:pt>
                <c:pt idx="1">
                  <c:v>Yes, read</c:v>
                </c:pt>
                <c:pt idx="2">
                  <c:v>Yes, saw</c:v>
                </c:pt>
                <c:pt idx="3">
                  <c:v>No</c:v>
                </c:pt>
                <c:pt idx="4">
                  <c:v>(don't know)</c:v>
                </c:pt>
              </c:strCache>
            </c:strRef>
          </c:cat>
          <c:val>
            <c:numRef>
              <c:f>Sheet1!$B$2:$B$6</c:f>
              <c:numCache>
                <c:formatCode>General</c:formatCode>
                <c:ptCount val="5"/>
                <c:pt idx="0">
                  <c:v>19</c:v>
                </c:pt>
                <c:pt idx="1">
                  <c:v>14</c:v>
                </c:pt>
                <c:pt idx="2">
                  <c:v>14</c:v>
                </c:pt>
                <c:pt idx="3">
                  <c:v>63</c:v>
                </c:pt>
                <c:pt idx="4">
                  <c:v>5</c:v>
                </c:pt>
              </c:numCache>
            </c:numRef>
          </c:val>
          <c:extLst>
            <c:ext xmlns:c16="http://schemas.microsoft.com/office/drawing/2014/chart" uri="{C3380CC4-5D6E-409C-BE32-E72D297353CC}">
              <c16:uniqueId val="{00000008-D543-4CF9-A693-5CED518EFE86}"/>
            </c:ext>
          </c:extLst>
        </c:ser>
        <c:ser>
          <c:idx val="1"/>
          <c:order val="1"/>
          <c:tx>
            <c:strRef>
              <c:f>Sheet1!$C$1</c:f>
              <c:strCache>
                <c:ptCount val="1"/>
                <c:pt idx="0">
                  <c:v>Series 2</c:v>
                </c:pt>
              </c:strCache>
            </c:strRef>
          </c:tx>
          <c:spPr>
            <a:solidFill>
              <a:srgbClr val="E57A77"/>
            </a:solidFill>
            <a:ln>
              <a:noFill/>
            </a:ln>
            <a:effectLst/>
          </c:spPr>
          <c:invertIfNegative val="0"/>
          <c:dPt>
            <c:idx val="0"/>
            <c:invertIfNegative val="0"/>
            <c:bubble3D val="0"/>
            <c:spPr>
              <a:solidFill>
                <a:srgbClr val="00B0F0"/>
              </a:solidFill>
              <a:ln>
                <a:noFill/>
              </a:ln>
              <a:effectLst/>
            </c:spPr>
            <c:extLst>
              <c:ext xmlns:c16="http://schemas.microsoft.com/office/drawing/2014/chart" uri="{C3380CC4-5D6E-409C-BE32-E72D297353CC}">
                <c16:uniqueId val="{0000000A-D543-4CF9-A693-5CED518EFE86}"/>
              </c:ext>
            </c:extLst>
          </c:dPt>
          <c:dPt>
            <c:idx val="1"/>
            <c:invertIfNegative val="0"/>
            <c:bubble3D val="0"/>
            <c:spPr>
              <a:solidFill>
                <a:srgbClr val="E57A77"/>
              </a:solidFill>
              <a:ln>
                <a:noFill/>
              </a:ln>
              <a:effectLst/>
            </c:spPr>
            <c:extLst>
              <c:ext xmlns:c16="http://schemas.microsoft.com/office/drawing/2014/chart" uri="{C3380CC4-5D6E-409C-BE32-E72D297353CC}">
                <c16:uniqueId val="{0000000C-D543-4CF9-A693-5CED518EFE86}"/>
              </c:ext>
            </c:extLst>
          </c:dPt>
          <c:dPt>
            <c:idx val="2"/>
            <c:invertIfNegative val="0"/>
            <c:bubble3D val="0"/>
            <c:spPr>
              <a:solidFill>
                <a:srgbClr val="E57A77"/>
              </a:solidFill>
              <a:ln>
                <a:noFill/>
              </a:ln>
              <a:effectLst/>
            </c:spPr>
            <c:extLst>
              <c:ext xmlns:c16="http://schemas.microsoft.com/office/drawing/2014/chart" uri="{C3380CC4-5D6E-409C-BE32-E72D297353CC}">
                <c16:uniqueId val="{0000000E-D543-4CF9-A693-5CED518EFE86}"/>
              </c:ext>
            </c:extLst>
          </c:dPt>
          <c:cat>
            <c:strRef>
              <c:f>Sheet1!$A$2:$A$6</c:f>
              <c:strCache>
                <c:ptCount val="5"/>
                <c:pt idx="0">
                  <c:v>Yes, heard</c:v>
                </c:pt>
                <c:pt idx="1">
                  <c:v>Yes, read</c:v>
                </c:pt>
                <c:pt idx="2">
                  <c:v>Yes, saw</c:v>
                </c:pt>
                <c:pt idx="3">
                  <c:v>No</c:v>
                </c:pt>
                <c:pt idx="4">
                  <c:v>(don't know)</c:v>
                </c:pt>
              </c:strCache>
            </c:strRef>
          </c:cat>
          <c:val>
            <c:numRef>
              <c:f>Sheet1!$C$2:$C$6</c:f>
              <c:numCache>
                <c:formatCode>General</c:formatCode>
                <c:ptCount val="5"/>
              </c:numCache>
            </c:numRef>
          </c:val>
          <c:extLst>
            <c:ext xmlns:c16="http://schemas.microsoft.com/office/drawing/2014/chart" uri="{C3380CC4-5D6E-409C-BE32-E72D297353CC}">
              <c16:uniqueId val="{0000000F-D543-4CF9-A693-5CED518EFE86}"/>
            </c:ext>
          </c:extLst>
        </c:ser>
        <c:ser>
          <c:idx val="2"/>
          <c:order val="2"/>
          <c:tx>
            <c:strRef>
              <c:f>Sheet1!$D$1</c:f>
              <c:strCache>
                <c:ptCount val="1"/>
                <c:pt idx="0">
                  <c:v>Series 3</c:v>
                </c:pt>
              </c:strCache>
            </c:strRef>
          </c:tx>
          <c:spPr>
            <a:solidFill>
              <a:srgbClr val="BDEEFF"/>
            </a:solidFill>
            <a:ln>
              <a:noFill/>
            </a:ln>
            <a:effectLst/>
          </c:spPr>
          <c:invertIfNegative val="0"/>
          <c:dPt>
            <c:idx val="1"/>
            <c:invertIfNegative val="0"/>
            <c:bubble3D val="0"/>
            <c:spPr>
              <a:solidFill>
                <a:srgbClr val="BDEEFF"/>
              </a:solidFill>
              <a:ln>
                <a:noFill/>
              </a:ln>
              <a:effectLst/>
            </c:spPr>
            <c:extLst>
              <c:ext xmlns:c16="http://schemas.microsoft.com/office/drawing/2014/chart" uri="{C3380CC4-5D6E-409C-BE32-E72D297353CC}">
                <c16:uniqueId val="{00000011-D543-4CF9-A693-5CED518EFE86}"/>
              </c:ext>
            </c:extLst>
          </c:dPt>
          <c:cat>
            <c:strRef>
              <c:f>Sheet1!$A$2:$A$6</c:f>
              <c:strCache>
                <c:ptCount val="5"/>
                <c:pt idx="0">
                  <c:v>Yes, heard</c:v>
                </c:pt>
                <c:pt idx="1">
                  <c:v>Yes, read</c:v>
                </c:pt>
                <c:pt idx="2">
                  <c:v>Yes, saw</c:v>
                </c:pt>
                <c:pt idx="3">
                  <c:v>No</c:v>
                </c:pt>
                <c:pt idx="4">
                  <c:v>(don't know)</c:v>
                </c:pt>
              </c:strCache>
            </c:strRef>
          </c:cat>
          <c:val>
            <c:numRef>
              <c:f>Sheet1!$D$2:$D$6</c:f>
              <c:numCache>
                <c:formatCode>General</c:formatCode>
                <c:ptCount val="5"/>
              </c:numCache>
            </c:numRef>
          </c:val>
          <c:extLst>
            <c:ext xmlns:c16="http://schemas.microsoft.com/office/drawing/2014/chart" uri="{C3380CC4-5D6E-409C-BE32-E72D297353CC}">
              <c16:uniqueId val="{00000012-D543-4CF9-A693-5CED518EFE86}"/>
            </c:ext>
          </c:extLst>
        </c:ser>
        <c:ser>
          <c:idx val="3"/>
          <c:order val="3"/>
          <c:tx>
            <c:strRef>
              <c:f>Sheet1!$E$1</c:f>
              <c:strCache>
                <c:ptCount val="1"/>
                <c:pt idx="0">
                  <c:v>Series 4</c:v>
                </c:pt>
              </c:strCache>
            </c:strRef>
          </c:tx>
          <c:spPr>
            <a:no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Yes, heard</c:v>
                </c:pt>
                <c:pt idx="1">
                  <c:v>Yes, read</c:v>
                </c:pt>
                <c:pt idx="2">
                  <c:v>Yes, saw</c:v>
                </c:pt>
                <c:pt idx="3">
                  <c:v>No</c:v>
                </c:pt>
                <c:pt idx="4">
                  <c:v>(don't know)</c:v>
                </c:pt>
              </c:strCache>
            </c:strRef>
          </c:cat>
          <c:val>
            <c:numRef>
              <c:f>Sheet1!$E$2:$E$6</c:f>
              <c:numCache>
                <c:formatCode>General</c:formatCode>
                <c:ptCount val="5"/>
                <c:pt idx="0">
                  <c:v>19</c:v>
                </c:pt>
                <c:pt idx="1">
                  <c:v>14</c:v>
                </c:pt>
                <c:pt idx="2">
                  <c:v>14</c:v>
                </c:pt>
                <c:pt idx="3">
                  <c:v>63</c:v>
                </c:pt>
                <c:pt idx="4">
                  <c:v>5</c:v>
                </c:pt>
              </c:numCache>
            </c:numRef>
          </c:val>
          <c:extLst>
            <c:ext xmlns:c16="http://schemas.microsoft.com/office/drawing/2014/chart" uri="{C3380CC4-5D6E-409C-BE32-E72D297353CC}">
              <c16:uniqueId val="{00000013-D543-4CF9-A693-5CED518EFE86}"/>
            </c:ext>
          </c:extLst>
        </c:ser>
        <c:dLbls>
          <c:showLegendKey val="0"/>
          <c:showVal val="0"/>
          <c:showCatName val="0"/>
          <c:showSerName val="0"/>
          <c:showPercent val="0"/>
          <c:showBubbleSize val="0"/>
        </c:dLbls>
        <c:gapWidth val="150"/>
        <c:overlap val="100"/>
        <c:axId val="551806552"/>
        <c:axId val="551806944"/>
      </c:barChart>
      <c:catAx>
        <c:axId val="55180655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n-US"/>
          </a:p>
        </c:txPr>
        <c:crossAx val="551806944"/>
        <c:crosses val="autoZero"/>
        <c:auto val="1"/>
        <c:lblAlgn val="ctr"/>
        <c:lblOffset val="100"/>
        <c:noMultiLvlLbl val="0"/>
      </c:catAx>
      <c:valAx>
        <c:axId val="551806944"/>
        <c:scaling>
          <c:orientation val="minMax"/>
          <c:max val="100"/>
        </c:scaling>
        <c:delete val="1"/>
        <c:axPos val="l"/>
        <c:numFmt formatCode="General" sourceLinked="1"/>
        <c:majorTickMark val="out"/>
        <c:minorTickMark val="none"/>
        <c:tickLblPos val="nextTo"/>
        <c:crossAx val="5518065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7126333619752999E-2"/>
          <c:y val="4.8466968938385556E-2"/>
          <c:w val="0.96574733276049396"/>
          <c:h val="0.8221770640110786"/>
        </c:manualLayout>
      </c:layout>
      <c:barChart>
        <c:barDir val="col"/>
        <c:grouping val="stacked"/>
        <c:varyColors val="0"/>
        <c:ser>
          <c:idx val="0"/>
          <c:order val="0"/>
          <c:tx>
            <c:strRef>
              <c:f>Sheet1!$B$1</c:f>
              <c:strCache>
                <c:ptCount val="1"/>
                <c:pt idx="0">
                  <c:v>Strong</c:v>
                </c:pt>
              </c:strCache>
            </c:strRef>
          </c:tx>
          <c:spPr>
            <a:solidFill>
              <a:srgbClr val="002060"/>
            </a:solidFill>
            <a:ln>
              <a:solidFill>
                <a:schemeClr val="bg1"/>
              </a:solidFill>
            </a:ln>
          </c:spPr>
          <c:invertIfNegative val="0"/>
          <c:dPt>
            <c:idx val="0"/>
            <c:invertIfNegative val="0"/>
            <c:bubble3D val="0"/>
            <c:spPr>
              <a:solidFill>
                <a:srgbClr val="0070C0"/>
              </a:solidFill>
              <a:ln>
                <a:solidFill>
                  <a:schemeClr val="bg1"/>
                </a:solidFill>
              </a:ln>
            </c:spPr>
            <c:extLst>
              <c:ext xmlns:c16="http://schemas.microsoft.com/office/drawing/2014/chart" uri="{C3380CC4-5D6E-409C-BE32-E72D297353CC}">
                <c16:uniqueId val="{00000001-E543-4A1E-B665-8F62BF44D15A}"/>
              </c:ext>
            </c:extLst>
          </c:dPt>
          <c:dPt>
            <c:idx val="1"/>
            <c:invertIfNegative val="0"/>
            <c:bubble3D val="0"/>
            <c:spPr>
              <a:solidFill>
                <a:srgbClr val="C00000"/>
              </a:solidFill>
              <a:ln>
                <a:solidFill>
                  <a:schemeClr val="bg1"/>
                </a:solidFill>
              </a:ln>
            </c:spPr>
            <c:extLst>
              <c:ext xmlns:c16="http://schemas.microsoft.com/office/drawing/2014/chart" uri="{C3380CC4-5D6E-409C-BE32-E72D297353CC}">
                <c16:uniqueId val="{00000003-E543-4A1E-B665-8F62BF44D15A}"/>
              </c:ext>
            </c:extLst>
          </c:dPt>
          <c:dPt>
            <c:idx val="2"/>
            <c:invertIfNegative val="0"/>
            <c:bubble3D val="0"/>
            <c:spPr>
              <a:solidFill>
                <a:schemeClr val="bg1">
                  <a:lumMod val="75000"/>
                </a:schemeClr>
              </a:solidFill>
              <a:ln>
                <a:solidFill>
                  <a:schemeClr val="bg1"/>
                </a:solidFill>
              </a:ln>
            </c:spPr>
            <c:extLst>
              <c:ext xmlns:c16="http://schemas.microsoft.com/office/drawing/2014/chart" uri="{C3380CC4-5D6E-409C-BE32-E72D297353CC}">
                <c16:uniqueId val="{00000005-E543-4A1E-B665-8F62BF44D15A}"/>
              </c:ext>
            </c:extLst>
          </c:dPt>
          <c:dPt>
            <c:idx val="4"/>
            <c:invertIfNegative val="0"/>
            <c:bubble3D val="0"/>
            <c:extLst>
              <c:ext xmlns:c16="http://schemas.microsoft.com/office/drawing/2014/chart" uri="{C3380CC4-5D6E-409C-BE32-E72D297353CC}">
                <c16:uniqueId val="{00000006-E543-4A1E-B665-8F62BF44D15A}"/>
              </c:ext>
            </c:extLst>
          </c:dPt>
          <c:dPt>
            <c:idx val="5"/>
            <c:invertIfNegative val="0"/>
            <c:bubble3D val="0"/>
            <c:spPr>
              <a:solidFill>
                <a:srgbClr val="C00000"/>
              </a:solidFill>
              <a:ln>
                <a:solidFill>
                  <a:schemeClr val="bg1"/>
                </a:solidFill>
              </a:ln>
            </c:spPr>
            <c:extLst>
              <c:ext xmlns:c16="http://schemas.microsoft.com/office/drawing/2014/chart" uri="{C3380CC4-5D6E-409C-BE32-E72D297353CC}">
                <c16:uniqueId val="{00000008-E543-4A1E-B665-8F62BF44D15A}"/>
              </c:ext>
            </c:extLst>
          </c:dPt>
          <c:dPt>
            <c:idx val="6"/>
            <c:invertIfNegative val="0"/>
            <c:bubble3D val="0"/>
            <c:spPr>
              <a:solidFill>
                <a:schemeClr val="bg1">
                  <a:lumMod val="75000"/>
                </a:schemeClr>
              </a:solidFill>
              <a:ln>
                <a:solidFill>
                  <a:schemeClr val="bg1"/>
                </a:solidFill>
              </a:ln>
            </c:spPr>
            <c:extLst>
              <c:ext xmlns:c16="http://schemas.microsoft.com/office/drawing/2014/chart" uri="{C3380CC4-5D6E-409C-BE32-E72D297353CC}">
                <c16:uniqueId val="{0000000A-E543-4A1E-B665-8F62BF44D15A}"/>
              </c:ext>
            </c:extLst>
          </c:dPt>
          <c:dPt>
            <c:idx val="9"/>
            <c:invertIfNegative val="0"/>
            <c:bubble3D val="0"/>
            <c:spPr>
              <a:solidFill>
                <a:srgbClr val="C00000"/>
              </a:solidFill>
              <a:ln>
                <a:solidFill>
                  <a:schemeClr val="bg1"/>
                </a:solidFill>
              </a:ln>
            </c:spPr>
            <c:extLst>
              <c:ext xmlns:c16="http://schemas.microsoft.com/office/drawing/2014/chart" uri="{C3380CC4-5D6E-409C-BE32-E72D297353CC}">
                <c16:uniqueId val="{0000000C-E543-4A1E-B665-8F62BF44D15A}"/>
              </c:ext>
            </c:extLst>
          </c:dPt>
          <c:dPt>
            <c:idx val="10"/>
            <c:invertIfNegative val="0"/>
            <c:bubble3D val="0"/>
            <c:spPr>
              <a:solidFill>
                <a:schemeClr val="bg1">
                  <a:lumMod val="75000"/>
                </a:schemeClr>
              </a:solidFill>
              <a:ln>
                <a:solidFill>
                  <a:schemeClr val="bg1"/>
                </a:solidFill>
              </a:ln>
            </c:spPr>
            <c:extLst>
              <c:ext xmlns:c16="http://schemas.microsoft.com/office/drawing/2014/chart" uri="{C3380CC4-5D6E-409C-BE32-E72D297353CC}">
                <c16:uniqueId val="{0000000E-E543-4A1E-B665-8F62BF44D15A}"/>
              </c:ext>
            </c:extLst>
          </c:dPt>
          <c:dLbls>
            <c:dLbl>
              <c:idx val="1"/>
              <c:delete val="1"/>
              <c:extLst>
                <c:ext xmlns:c15="http://schemas.microsoft.com/office/drawing/2012/chart" uri="{CE6537A1-D6FC-4f65-9D91-7224C49458BB}"/>
                <c:ext xmlns:c16="http://schemas.microsoft.com/office/drawing/2014/chart" uri="{C3380CC4-5D6E-409C-BE32-E72D297353CC}">
                  <c16:uniqueId val="{00000003-E543-4A1E-B665-8F62BF44D15A}"/>
                </c:ext>
              </c:extLst>
            </c:dLbl>
            <c:dLbl>
              <c:idx val="2"/>
              <c:layout>
                <c:manualLayout>
                  <c:x val="0"/>
                  <c:y val="-8.7156870513090068E-2"/>
                </c:manualLayout>
              </c:layout>
              <c:spPr>
                <a:noFill/>
                <a:ln>
                  <a:noFill/>
                </a:ln>
                <a:effectLst/>
              </c:spPr>
              <c:txPr>
                <a:bodyPr wrap="square" lIns="38100" tIns="19050" rIns="38100" bIns="19050" anchor="ctr">
                  <a:spAutoFit/>
                </a:bodyPr>
                <a:lstStyle/>
                <a:p>
                  <a:pPr>
                    <a:defRPr sz="2000" b="1">
                      <a:solidFill>
                        <a:schemeClr val="tx1"/>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543-4A1E-B665-8F62BF44D15A}"/>
                </c:ext>
              </c:extLst>
            </c:dLbl>
            <c:spPr>
              <a:noFill/>
              <a:ln>
                <a:noFill/>
              </a:ln>
              <a:effectLst/>
            </c:spPr>
            <c:txPr>
              <a:bodyPr wrap="square" lIns="38100" tIns="19050" rIns="38100" bIns="19050" anchor="ctr">
                <a:spAutoFit/>
              </a:bodyPr>
              <a:lstStyle/>
              <a:p>
                <a:pPr>
                  <a:defRPr sz="20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Important</c:v>
                </c:pt>
                <c:pt idx="1">
                  <c:v>Not important</c:v>
                </c:pt>
                <c:pt idx="2">
                  <c:v>(don't know)</c:v>
                </c:pt>
              </c:strCache>
            </c:strRef>
          </c:cat>
          <c:val>
            <c:numRef>
              <c:f>Sheet1!$B$2:$B$4</c:f>
              <c:numCache>
                <c:formatCode>General</c:formatCode>
                <c:ptCount val="3"/>
                <c:pt idx="0">
                  <c:v>60</c:v>
                </c:pt>
                <c:pt idx="1">
                  <c:v>4</c:v>
                </c:pt>
                <c:pt idx="2">
                  <c:v>3</c:v>
                </c:pt>
              </c:numCache>
            </c:numRef>
          </c:val>
          <c:extLst>
            <c:ext xmlns:c16="http://schemas.microsoft.com/office/drawing/2014/chart" uri="{C3380CC4-5D6E-409C-BE32-E72D297353CC}">
              <c16:uniqueId val="{0000000F-E543-4A1E-B665-8F62BF44D15A}"/>
            </c:ext>
          </c:extLst>
        </c:ser>
        <c:ser>
          <c:idx val="1"/>
          <c:order val="1"/>
          <c:tx>
            <c:strRef>
              <c:f>Sheet1!$C$1</c:f>
              <c:strCache>
                <c:ptCount val="1"/>
                <c:pt idx="0">
                  <c:v>Not Strong</c:v>
                </c:pt>
              </c:strCache>
            </c:strRef>
          </c:tx>
          <c:spPr>
            <a:solidFill>
              <a:schemeClr val="tx2">
                <a:lumMod val="60000"/>
                <a:lumOff val="40000"/>
              </a:schemeClr>
            </a:solidFill>
            <a:ln>
              <a:solidFill>
                <a:schemeClr val="bg1"/>
              </a:solidFill>
            </a:ln>
          </c:spPr>
          <c:invertIfNegative val="0"/>
          <c:dPt>
            <c:idx val="0"/>
            <c:invertIfNegative val="0"/>
            <c:bubble3D val="0"/>
            <c:spPr>
              <a:solidFill>
                <a:srgbClr val="0070C0">
                  <a:alpha val="50000"/>
                </a:srgbClr>
              </a:solidFill>
              <a:ln>
                <a:solidFill>
                  <a:schemeClr val="bg1"/>
                </a:solidFill>
              </a:ln>
            </c:spPr>
            <c:extLst>
              <c:ext xmlns:c16="http://schemas.microsoft.com/office/drawing/2014/chart" uri="{C3380CC4-5D6E-409C-BE32-E72D297353CC}">
                <c16:uniqueId val="{00000011-E543-4A1E-B665-8F62BF44D15A}"/>
              </c:ext>
            </c:extLst>
          </c:dPt>
          <c:dPt>
            <c:idx val="1"/>
            <c:invertIfNegative val="0"/>
            <c:bubble3D val="0"/>
            <c:spPr>
              <a:solidFill>
                <a:srgbClr val="E57A77"/>
              </a:solidFill>
              <a:ln>
                <a:solidFill>
                  <a:schemeClr val="bg1"/>
                </a:solidFill>
              </a:ln>
            </c:spPr>
            <c:extLst>
              <c:ext xmlns:c16="http://schemas.microsoft.com/office/drawing/2014/chart" uri="{C3380CC4-5D6E-409C-BE32-E72D297353CC}">
                <c16:uniqueId val="{00000013-E543-4A1E-B665-8F62BF44D15A}"/>
              </c:ext>
            </c:extLst>
          </c:dPt>
          <c:dPt>
            <c:idx val="5"/>
            <c:invertIfNegative val="0"/>
            <c:bubble3D val="0"/>
            <c:spPr>
              <a:solidFill>
                <a:srgbClr val="E57A77"/>
              </a:solidFill>
              <a:ln>
                <a:solidFill>
                  <a:schemeClr val="bg1"/>
                </a:solidFill>
              </a:ln>
            </c:spPr>
            <c:extLst>
              <c:ext xmlns:c16="http://schemas.microsoft.com/office/drawing/2014/chart" uri="{C3380CC4-5D6E-409C-BE32-E72D297353CC}">
                <c16:uniqueId val="{00000015-E543-4A1E-B665-8F62BF44D15A}"/>
              </c:ext>
            </c:extLst>
          </c:dPt>
          <c:cat>
            <c:strRef>
              <c:f>Sheet1!$A$2:$A$4</c:f>
              <c:strCache>
                <c:ptCount val="3"/>
                <c:pt idx="0">
                  <c:v>Important</c:v>
                </c:pt>
                <c:pt idx="1">
                  <c:v>Not important</c:v>
                </c:pt>
                <c:pt idx="2">
                  <c:v>(don't know)</c:v>
                </c:pt>
              </c:strCache>
            </c:strRef>
          </c:cat>
          <c:val>
            <c:numRef>
              <c:f>Sheet1!$C$2:$C$4</c:f>
              <c:numCache>
                <c:formatCode>General</c:formatCode>
                <c:ptCount val="3"/>
                <c:pt idx="0">
                  <c:v>26</c:v>
                </c:pt>
                <c:pt idx="1">
                  <c:v>8</c:v>
                </c:pt>
              </c:numCache>
            </c:numRef>
          </c:val>
          <c:extLst>
            <c:ext xmlns:c16="http://schemas.microsoft.com/office/drawing/2014/chart" uri="{C3380CC4-5D6E-409C-BE32-E72D297353CC}">
              <c16:uniqueId val="{00000016-E543-4A1E-B665-8F62BF44D15A}"/>
            </c:ext>
          </c:extLst>
        </c:ser>
        <c:ser>
          <c:idx val="2"/>
          <c:order val="2"/>
          <c:tx>
            <c:strRef>
              <c:f>Sheet1!$D$1</c:f>
              <c:strCache>
                <c:ptCount val="1"/>
                <c:pt idx="0">
                  <c:v>TOTAL AUTOSUM</c:v>
                </c:pt>
              </c:strCache>
            </c:strRef>
          </c:tx>
          <c:spPr>
            <a:noFill/>
            <a:ln>
              <a:solidFill>
                <a:schemeClr val="bg1"/>
              </a:solidFill>
            </a:ln>
          </c:spPr>
          <c:invertIfNegative val="0"/>
          <c:dPt>
            <c:idx val="0"/>
            <c:invertIfNegative val="0"/>
            <c:bubble3D val="0"/>
            <c:extLst>
              <c:ext xmlns:c16="http://schemas.microsoft.com/office/drawing/2014/chart" uri="{C3380CC4-5D6E-409C-BE32-E72D297353CC}">
                <c16:uniqueId val="{00000017-E543-4A1E-B665-8F62BF44D15A}"/>
              </c:ext>
            </c:extLst>
          </c:dPt>
          <c:dPt>
            <c:idx val="1"/>
            <c:invertIfNegative val="0"/>
            <c:bubble3D val="0"/>
            <c:extLst>
              <c:ext xmlns:c16="http://schemas.microsoft.com/office/drawing/2014/chart" uri="{C3380CC4-5D6E-409C-BE32-E72D297353CC}">
                <c16:uniqueId val="{00000018-E543-4A1E-B665-8F62BF44D15A}"/>
              </c:ext>
            </c:extLst>
          </c:dPt>
          <c:dPt>
            <c:idx val="4"/>
            <c:invertIfNegative val="0"/>
            <c:bubble3D val="0"/>
            <c:extLst>
              <c:ext xmlns:c16="http://schemas.microsoft.com/office/drawing/2014/chart" uri="{C3380CC4-5D6E-409C-BE32-E72D297353CC}">
                <c16:uniqueId val="{00000019-E543-4A1E-B665-8F62BF44D15A}"/>
              </c:ext>
            </c:extLst>
          </c:dPt>
          <c:dPt>
            <c:idx val="5"/>
            <c:invertIfNegative val="0"/>
            <c:bubble3D val="0"/>
            <c:extLst>
              <c:ext xmlns:c16="http://schemas.microsoft.com/office/drawing/2014/chart" uri="{C3380CC4-5D6E-409C-BE32-E72D297353CC}">
                <c16:uniqueId val="{0000001A-E543-4A1E-B665-8F62BF44D15A}"/>
              </c:ext>
            </c:extLst>
          </c:dPt>
          <c:dLbls>
            <c:spPr>
              <a:noFill/>
              <a:ln>
                <a:noFill/>
              </a:ln>
              <a:effectLst/>
            </c:spPr>
            <c:txPr>
              <a:bodyPr wrap="square" lIns="38100" tIns="19050" rIns="38100" bIns="19050" anchor="ctr">
                <a:spAutoFit/>
              </a:bodyPr>
              <a:lstStyle/>
              <a:p>
                <a:pPr>
                  <a:defRPr sz="2000" b="1">
                    <a:solidFill>
                      <a:schemeClr val="tx1"/>
                    </a:solidFill>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Important</c:v>
                </c:pt>
                <c:pt idx="1">
                  <c:v>Not important</c:v>
                </c:pt>
                <c:pt idx="2">
                  <c:v>(don't know)</c:v>
                </c:pt>
              </c:strCache>
            </c:strRef>
          </c:cat>
          <c:val>
            <c:numRef>
              <c:f>Sheet1!$D$2:$D$4</c:f>
              <c:numCache>
                <c:formatCode>General</c:formatCode>
                <c:ptCount val="3"/>
                <c:pt idx="0">
                  <c:v>86</c:v>
                </c:pt>
                <c:pt idx="1">
                  <c:v>11</c:v>
                </c:pt>
              </c:numCache>
            </c:numRef>
          </c:val>
          <c:extLst>
            <c:ext xmlns:c16="http://schemas.microsoft.com/office/drawing/2014/chart" uri="{C3380CC4-5D6E-409C-BE32-E72D297353CC}">
              <c16:uniqueId val="{0000001B-E543-4A1E-B665-8F62BF44D15A}"/>
            </c:ext>
          </c:extLst>
        </c:ser>
        <c:dLbls>
          <c:showLegendKey val="0"/>
          <c:showVal val="0"/>
          <c:showCatName val="0"/>
          <c:showSerName val="0"/>
          <c:showPercent val="0"/>
          <c:showBubbleSize val="0"/>
        </c:dLbls>
        <c:gapWidth val="34"/>
        <c:overlap val="100"/>
        <c:axId val="-645381632"/>
        <c:axId val="-645379424"/>
      </c:barChart>
      <c:catAx>
        <c:axId val="-645381632"/>
        <c:scaling>
          <c:orientation val="minMax"/>
        </c:scaling>
        <c:delete val="0"/>
        <c:axPos val="b"/>
        <c:numFmt formatCode="General" sourceLinked="0"/>
        <c:majorTickMark val="out"/>
        <c:minorTickMark val="none"/>
        <c:tickLblPos val="nextTo"/>
        <c:txPr>
          <a:bodyPr/>
          <a:lstStyle/>
          <a:p>
            <a:pPr>
              <a:defRPr sz="1800" b="1"/>
            </a:pPr>
            <a:endParaRPr lang="en-US"/>
          </a:p>
        </c:txPr>
        <c:crossAx val="-645379424"/>
        <c:crosses val="autoZero"/>
        <c:auto val="1"/>
        <c:lblAlgn val="ctr"/>
        <c:lblOffset val="100"/>
        <c:noMultiLvlLbl val="0"/>
      </c:catAx>
      <c:valAx>
        <c:axId val="-645379424"/>
        <c:scaling>
          <c:orientation val="minMax"/>
          <c:max val="100"/>
          <c:min val="0"/>
        </c:scaling>
        <c:delete val="1"/>
        <c:axPos val="l"/>
        <c:numFmt formatCode="General" sourceLinked="1"/>
        <c:majorTickMark val="out"/>
        <c:minorTickMark val="none"/>
        <c:tickLblPos val="nextTo"/>
        <c:crossAx val="-645381632"/>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Strongly</c:v>
                </c:pt>
              </c:strCache>
            </c:strRef>
          </c:tx>
          <c:spPr>
            <a:solidFill>
              <a:srgbClr val="0070C0"/>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1-2DAE-4B52-B237-2D25614436BC}"/>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Our communities are at their best when all people, including people with disabilities, have the opportunity to get skills, jobs and succeed.</c:v>
                </c:pt>
                <c:pt idx="1">
                  <c:v>People with disabilities should be at decision making tables, just like anyone else.</c:v>
                </c:pt>
                <c:pt idx="2">
                  <c:v>Disability issues should be included in national policies on health care.</c:v>
                </c:pt>
                <c:pt idx="3">
                  <c:v>Candidates and their campaigns should reach out to and include people with disabilities in their efforts</c:v>
                </c:pt>
                <c:pt idx="4">
                  <c:v>America’s leaders should fight stigmas and bias that limit opportunities for people with disabilities.</c:v>
                </c:pt>
              </c:strCache>
            </c:strRef>
          </c:cat>
          <c:val>
            <c:numRef>
              <c:f>Sheet1!$B$2:$B$6</c:f>
              <c:numCache>
                <c:formatCode>General</c:formatCode>
                <c:ptCount val="5"/>
                <c:pt idx="0">
                  <c:v>80</c:v>
                </c:pt>
                <c:pt idx="1">
                  <c:v>76</c:v>
                </c:pt>
                <c:pt idx="2">
                  <c:v>73</c:v>
                </c:pt>
                <c:pt idx="3">
                  <c:v>70</c:v>
                </c:pt>
                <c:pt idx="4">
                  <c:v>70</c:v>
                </c:pt>
              </c:numCache>
            </c:numRef>
          </c:val>
          <c:extLst>
            <c:ext xmlns:c16="http://schemas.microsoft.com/office/drawing/2014/chart" uri="{C3380CC4-5D6E-409C-BE32-E72D297353CC}">
              <c16:uniqueId val="{00000002-2DAE-4B52-B237-2D25614436BC}"/>
            </c:ext>
          </c:extLst>
        </c:ser>
        <c:ser>
          <c:idx val="1"/>
          <c:order val="1"/>
          <c:tx>
            <c:strRef>
              <c:f>Sheet1!$C$1</c:f>
              <c:strCache>
                <c:ptCount val="1"/>
                <c:pt idx="0">
                  <c:v>Not so </c:v>
                </c:pt>
              </c:strCache>
            </c:strRef>
          </c:tx>
          <c:spPr>
            <a:solidFill>
              <a:srgbClr val="7FB7DF"/>
            </a:solidFill>
            <a:ln>
              <a:noFill/>
            </a:ln>
            <a:effectLst/>
          </c:spPr>
          <c:invertIfNegative val="0"/>
          <c:dPt>
            <c:idx val="0"/>
            <c:invertIfNegative val="0"/>
            <c:bubble3D val="0"/>
            <c:spPr>
              <a:solidFill>
                <a:srgbClr val="7FB7DF"/>
              </a:solidFill>
              <a:ln>
                <a:noFill/>
              </a:ln>
              <a:effectLst/>
            </c:spPr>
            <c:extLst>
              <c:ext xmlns:c16="http://schemas.microsoft.com/office/drawing/2014/chart" uri="{C3380CC4-5D6E-409C-BE32-E72D297353CC}">
                <c16:uniqueId val="{00000004-2DAE-4B52-B237-2D25614436BC}"/>
              </c:ext>
            </c:extLst>
          </c:dPt>
          <c:cat>
            <c:strRef>
              <c:f>Sheet1!$A$2:$A$6</c:f>
              <c:strCache>
                <c:ptCount val="5"/>
                <c:pt idx="0">
                  <c:v>Our communities are at their best when all people, including people with disabilities, have the opportunity to get skills, jobs and succeed.</c:v>
                </c:pt>
                <c:pt idx="1">
                  <c:v>People with disabilities should be at decision making tables, just like anyone else.</c:v>
                </c:pt>
                <c:pt idx="2">
                  <c:v>Disability issues should be included in national policies on health care.</c:v>
                </c:pt>
                <c:pt idx="3">
                  <c:v>Candidates and their campaigns should reach out to and include people with disabilities in their efforts</c:v>
                </c:pt>
                <c:pt idx="4">
                  <c:v>America’s leaders should fight stigmas and bias that limit opportunities for people with disabilities.</c:v>
                </c:pt>
              </c:strCache>
            </c:strRef>
          </c:cat>
          <c:val>
            <c:numRef>
              <c:f>Sheet1!$C$2:$C$6</c:f>
              <c:numCache>
                <c:formatCode>General</c:formatCode>
                <c:ptCount val="5"/>
                <c:pt idx="0">
                  <c:v>11</c:v>
                </c:pt>
                <c:pt idx="1">
                  <c:v>14</c:v>
                </c:pt>
                <c:pt idx="2">
                  <c:v>15</c:v>
                </c:pt>
                <c:pt idx="3">
                  <c:v>17</c:v>
                </c:pt>
                <c:pt idx="4">
                  <c:v>17</c:v>
                </c:pt>
              </c:numCache>
            </c:numRef>
          </c:val>
          <c:extLst>
            <c:ext xmlns:c16="http://schemas.microsoft.com/office/drawing/2014/chart" uri="{C3380CC4-5D6E-409C-BE32-E72D297353CC}">
              <c16:uniqueId val="{00000005-2DAE-4B52-B237-2D25614436BC}"/>
            </c:ext>
          </c:extLst>
        </c:ser>
        <c:ser>
          <c:idx val="2"/>
          <c:order val="2"/>
          <c:tx>
            <c:strRef>
              <c:f>Sheet1!$D$1</c:f>
              <c:strCache>
                <c:ptCount val="1"/>
                <c:pt idx="0">
                  <c:v>Total Agree</c:v>
                </c:pt>
              </c:strCache>
            </c:strRef>
          </c:tx>
          <c:spPr>
            <a:no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l">
                  <a:defRPr sz="1800" b="1" i="0" u="none" strike="noStrike" kern="1200" baseline="0">
                    <a:solidFill>
                      <a:schemeClr val="tx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Our communities are at their best when all people, including people with disabilities, have the opportunity to get skills, jobs and succeed.</c:v>
                </c:pt>
                <c:pt idx="1">
                  <c:v>People with disabilities should be at decision making tables, just like anyone else.</c:v>
                </c:pt>
                <c:pt idx="2">
                  <c:v>Disability issues should be included in national policies on health care.</c:v>
                </c:pt>
                <c:pt idx="3">
                  <c:v>Candidates and their campaigns should reach out to and include people with disabilities in their efforts</c:v>
                </c:pt>
                <c:pt idx="4">
                  <c:v>America’s leaders should fight stigmas and bias that limit opportunities for people with disabilities.</c:v>
                </c:pt>
              </c:strCache>
            </c:strRef>
          </c:cat>
          <c:val>
            <c:numRef>
              <c:f>Sheet1!$D$2:$D$6</c:f>
              <c:numCache>
                <c:formatCode>General</c:formatCode>
                <c:ptCount val="5"/>
                <c:pt idx="0">
                  <c:v>92</c:v>
                </c:pt>
                <c:pt idx="1">
                  <c:v>90</c:v>
                </c:pt>
                <c:pt idx="2">
                  <c:v>88</c:v>
                </c:pt>
                <c:pt idx="3">
                  <c:v>87</c:v>
                </c:pt>
                <c:pt idx="4">
                  <c:v>86</c:v>
                </c:pt>
              </c:numCache>
            </c:numRef>
          </c:val>
          <c:extLst>
            <c:ext xmlns:c16="http://schemas.microsoft.com/office/drawing/2014/chart" uri="{C3380CC4-5D6E-409C-BE32-E72D297353CC}">
              <c16:uniqueId val="{00000006-2DAE-4B52-B237-2D25614436BC}"/>
            </c:ext>
          </c:extLst>
        </c:ser>
        <c:dLbls>
          <c:showLegendKey val="0"/>
          <c:showVal val="0"/>
          <c:showCatName val="0"/>
          <c:showSerName val="0"/>
          <c:showPercent val="0"/>
          <c:showBubbleSize val="0"/>
        </c:dLbls>
        <c:gapWidth val="86"/>
        <c:overlap val="100"/>
        <c:axId val="-645042944"/>
        <c:axId val="-645039680"/>
      </c:barChart>
      <c:catAx>
        <c:axId val="-645042944"/>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crossAx val="-645039680"/>
        <c:crosses val="autoZero"/>
        <c:auto val="1"/>
        <c:lblAlgn val="ctr"/>
        <c:lblOffset val="100"/>
        <c:noMultiLvlLbl val="0"/>
      </c:catAx>
      <c:valAx>
        <c:axId val="-645039680"/>
        <c:scaling>
          <c:orientation val="minMax"/>
          <c:max val="100"/>
        </c:scaling>
        <c:delete val="1"/>
        <c:axPos val="t"/>
        <c:numFmt formatCode="General" sourceLinked="1"/>
        <c:majorTickMark val="out"/>
        <c:minorTickMark val="none"/>
        <c:tickLblPos val="nextTo"/>
        <c:crossAx val="-6450429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Strongly</c:v>
                </c:pt>
              </c:strCache>
            </c:strRef>
          </c:tx>
          <c:spPr>
            <a:solidFill>
              <a:srgbClr val="0070C0"/>
            </a:solidFill>
            <a:ln>
              <a:noFill/>
            </a:ln>
            <a:effectLst/>
          </c:spPr>
          <c:invertIfNegative val="0"/>
          <c:dPt>
            <c:idx val="3"/>
            <c:invertIfNegative val="0"/>
            <c:bubble3D val="0"/>
            <c:spPr>
              <a:solidFill>
                <a:srgbClr val="0070C0"/>
              </a:solidFill>
              <a:ln>
                <a:noFill/>
              </a:ln>
              <a:effectLst/>
            </c:spPr>
            <c:extLst>
              <c:ext xmlns:c16="http://schemas.microsoft.com/office/drawing/2014/chart" uri="{C3380CC4-5D6E-409C-BE32-E72D297353CC}">
                <c16:uniqueId val="{00000001-C0FF-4A09-AA44-A4863DD95742}"/>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People with disabilities bring unique talents to the workplace that benefit employers and organizations.</c:v>
                </c:pt>
                <c:pt idx="1">
                  <c:v>People with disabilities have faced deep inequality, ableism and oppression. They need to be heard.  </c:v>
                </c:pt>
                <c:pt idx="2">
                  <c:v>Voting on the issues that matter to the disability community can bring about change.</c:v>
                </c:pt>
                <c:pt idx="3">
                  <c:v>Issues around disability and health care influence how motivated I am to vote.*</c:v>
                </c:pt>
                <c:pt idx="4">
                  <c:v>Candidates' stances on issues around disability influenced who I voted for in the election.</c:v>
                </c:pt>
                <c:pt idx="5">
                  <c:v>Issues around disability influence how motivated I am to vote*</c:v>
                </c:pt>
              </c:strCache>
            </c:strRef>
          </c:cat>
          <c:val>
            <c:numRef>
              <c:f>Sheet1!$B$2:$B$7</c:f>
              <c:numCache>
                <c:formatCode>General</c:formatCode>
                <c:ptCount val="6"/>
                <c:pt idx="0">
                  <c:v>69</c:v>
                </c:pt>
                <c:pt idx="1">
                  <c:v>68</c:v>
                </c:pt>
                <c:pt idx="2">
                  <c:v>66</c:v>
                </c:pt>
                <c:pt idx="3">
                  <c:v>43</c:v>
                </c:pt>
                <c:pt idx="4">
                  <c:v>38</c:v>
                </c:pt>
                <c:pt idx="5">
                  <c:v>35</c:v>
                </c:pt>
              </c:numCache>
            </c:numRef>
          </c:val>
          <c:extLst>
            <c:ext xmlns:c16="http://schemas.microsoft.com/office/drawing/2014/chart" uri="{C3380CC4-5D6E-409C-BE32-E72D297353CC}">
              <c16:uniqueId val="{00000002-2DAE-4B52-B237-2D25614436BC}"/>
            </c:ext>
          </c:extLst>
        </c:ser>
        <c:ser>
          <c:idx val="1"/>
          <c:order val="1"/>
          <c:tx>
            <c:strRef>
              <c:f>Sheet1!$C$1</c:f>
              <c:strCache>
                <c:ptCount val="1"/>
                <c:pt idx="0">
                  <c:v>Not so </c:v>
                </c:pt>
              </c:strCache>
            </c:strRef>
          </c:tx>
          <c:spPr>
            <a:solidFill>
              <a:srgbClr val="7FB7DF"/>
            </a:solidFill>
            <a:ln>
              <a:noFill/>
            </a:ln>
            <a:effectLst/>
          </c:spPr>
          <c:invertIfNegative val="0"/>
          <c:dPt>
            <c:idx val="3"/>
            <c:invertIfNegative val="0"/>
            <c:bubble3D val="0"/>
            <c:spPr>
              <a:solidFill>
                <a:srgbClr val="7FB7DF"/>
              </a:solidFill>
              <a:ln>
                <a:noFill/>
              </a:ln>
              <a:effectLst/>
            </c:spPr>
            <c:extLst>
              <c:ext xmlns:c16="http://schemas.microsoft.com/office/drawing/2014/chart" uri="{C3380CC4-5D6E-409C-BE32-E72D297353CC}">
                <c16:uniqueId val="{00000003-C0FF-4A09-AA44-A4863DD95742}"/>
              </c:ext>
            </c:extLst>
          </c:dPt>
          <c:cat>
            <c:strRef>
              <c:f>Sheet1!$A$2:$A$7</c:f>
              <c:strCache>
                <c:ptCount val="6"/>
                <c:pt idx="0">
                  <c:v>People with disabilities bring unique talents to the workplace that benefit employers and organizations.</c:v>
                </c:pt>
                <c:pt idx="1">
                  <c:v>People with disabilities have faced deep inequality, ableism and oppression. They need to be heard.  </c:v>
                </c:pt>
                <c:pt idx="2">
                  <c:v>Voting on the issues that matter to the disability community can bring about change.</c:v>
                </c:pt>
                <c:pt idx="3">
                  <c:v>Issues around disability and health care influence how motivated I am to vote.*</c:v>
                </c:pt>
                <c:pt idx="4">
                  <c:v>Candidates' stances on issues around disability influenced who I voted for in the election.</c:v>
                </c:pt>
                <c:pt idx="5">
                  <c:v>Issues around disability influence how motivated I am to vote*</c:v>
                </c:pt>
              </c:strCache>
            </c:strRef>
          </c:cat>
          <c:val>
            <c:numRef>
              <c:f>Sheet1!$C$2:$C$7</c:f>
              <c:numCache>
                <c:formatCode>General</c:formatCode>
                <c:ptCount val="6"/>
                <c:pt idx="0">
                  <c:v>18</c:v>
                </c:pt>
                <c:pt idx="1">
                  <c:v>17</c:v>
                </c:pt>
                <c:pt idx="2">
                  <c:v>20</c:v>
                </c:pt>
                <c:pt idx="3">
                  <c:v>23</c:v>
                </c:pt>
                <c:pt idx="4">
                  <c:v>19</c:v>
                </c:pt>
                <c:pt idx="5">
                  <c:v>23</c:v>
                </c:pt>
              </c:numCache>
            </c:numRef>
          </c:val>
          <c:extLst>
            <c:ext xmlns:c16="http://schemas.microsoft.com/office/drawing/2014/chart" uri="{C3380CC4-5D6E-409C-BE32-E72D297353CC}">
              <c16:uniqueId val="{00000005-2DAE-4B52-B237-2D25614436BC}"/>
            </c:ext>
          </c:extLst>
        </c:ser>
        <c:ser>
          <c:idx val="2"/>
          <c:order val="2"/>
          <c:tx>
            <c:strRef>
              <c:f>Sheet1!$D$1</c:f>
              <c:strCache>
                <c:ptCount val="1"/>
                <c:pt idx="0">
                  <c:v>Total Agree</c:v>
                </c:pt>
              </c:strCache>
            </c:strRef>
          </c:tx>
          <c:spPr>
            <a:no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l">
                  <a:defRPr sz="1800" b="1" i="0" u="none" strike="noStrike" kern="1200" baseline="0">
                    <a:solidFill>
                      <a:schemeClr val="tx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People with disabilities bring unique talents to the workplace that benefit employers and organizations.</c:v>
                </c:pt>
                <c:pt idx="1">
                  <c:v>People with disabilities have faced deep inequality, ableism and oppression. They need to be heard.  </c:v>
                </c:pt>
                <c:pt idx="2">
                  <c:v>Voting on the issues that matter to the disability community can bring about change.</c:v>
                </c:pt>
                <c:pt idx="3">
                  <c:v>Issues around disability and health care influence how motivated I am to vote.*</c:v>
                </c:pt>
                <c:pt idx="4">
                  <c:v>Candidates' stances on issues around disability influenced who I voted for in the election.</c:v>
                </c:pt>
                <c:pt idx="5">
                  <c:v>Issues around disability influence how motivated I am to vote*</c:v>
                </c:pt>
              </c:strCache>
            </c:strRef>
          </c:cat>
          <c:val>
            <c:numRef>
              <c:f>Sheet1!$D$2:$D$7</c:f>
              <c:numCache>
                <c:formatCode>General</c:formatCode>
                <c:ptCount val="6"/>
                <c:pt idx="0">
                  <c:v>87</c:v>
                </c:pt>
                <c:pt idx="1">
                  <c:v>85</c:v>
                </c:pt>
                <c:pt idx="2">
                  <c:v>86</c:v>
                </c:pt>
                <c:pt idx="3">
                  <c:v>66</c:v>
                </c:pt>
                <c:pt idx="4">
                  <c:v>57</c:v>
                </c:pt>
                <c:pt idx="5">
                  <c:v>59</c:v>
                </c:pt>
              </c:numCache>
            </c:numRef>
          </c:val>
          <c:extLst>
            <c:ext xmlns:c16="http://schemas.microsoft.com/office/drawing/2014/chart" uri="{C3380CC4-5D6E-409C-BE32-E72D297353CC}">
              <c16:uniqueId val="{00000006-2DAE-4B52-B237-2D25614436BC}"/>
            </c:ext>
          </c:extLst>
        </c:ser>
        <c:dLbls>
          <c:showLegendKey val="0"/>
          <c:showVal val="0"/>
          <c:showCatName val="0"/>
          <c:showSerName val="0"/>
          <c:showPercent val="0"/>
          <c:showBubbleSize val="0"/>
        </c:dLbls>
        <c:gapWidth val="86"/>
        <c:overlap val="100"/>
        <c:axId val="-645042944"/>
        <c:axId val="-645039680"/>
      </c:barChart>
      <c:catAx>
        <c:axId val="-645042944"/>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n-US"/>
          </a:p>
        </c:txPr>
        <c:crossAx val="-645039680"/>
        <c:crosses val="autoZero"/>
        <c:auto val="1"/>
        <c:lblAlgn val="ctr"/>
        <c:lblOffset val="100"/>
        <c:noMultiLvlLbl val="0"/>
      </c:catAx>
      <c:valAx>
        <c:axId val="-645039680"/>
        <c:scaling>
          <c:orientation val="minMax"/>
          <c:max val="100"/>
        </c:scaling>
        <c:delete val="1"/>
        <c:axPos val="t"/>
        <c:numFmt formatCode="General" sourceLinked="1"/>
        <c:majorTickMark val="out"/>
        <c:minorTickMark val="none"/>
        <c:tickLblPos val="nextTo"/>
        <c:crossAx val="-6450429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Strongly</c:v>
                </c:pt>
              </c:strCache>
            </c:strRef>
          </c:tx>
          <c:spPr>
            <a:solidFill>
              <a:srgbClr val="0070C0"/>
            </a:solidFill>
            <a:ln>
              <a:noFill/>
            </a:ln>
            <a:effectLst/>
          </c:spPr>
          <c:invertIfNegative val="0"/>
          <c:dPt>
            <c:idx val="3"/>
            <c:invertIfNegative val="0"/>
            <c:bubble3D val="0"/>
            <c:spPr>
              <a:solidFill>
                <a:srgbClr val="0070C0"/>
              </a:solidFill>
              <a:ln>
                <a:noFill/>
              </a:ln>
              <a:effectLst/>
            </c:spPr>
            <c:extLst>
              <c:ext xmlns:c16="http://schemas.microsoft.com/office/drawing/2014/chart" uri="{C3380CC4-5D6E-409C-BE32-E72D297353CC}">
                <c16:uniqueId val="{00000001-C0FF-4A09-AA44-A4863DD95742}"/>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2020</c:v>
                </c:pt>
                <c:pt idx="1">
                  <c:v>2019^^</c:v>
                </c:pt>
              </c:strCache>
            </c:strRef>
          </c:cat>
          <c:val>
            <c:numRef>
              <c:f>Sheet1!$B$2:$B$3</c:f>
              <c:numCache>
                <c:formatCode>General</c:formatCode>
                <c:ptCount val="2"/>
                <c:pt idx="0">
                  <c:v>50</c:v>
                </c:pt>
                <c:pt idx="1">
                  <c:v>40</c:v>
                </c:pt>
              </c:numCache>
            </c:numRef>
          </c:val>
          <c:extLst>
            <c:ext xmlns:c16="http://schemas.microsoft.com/office/drawing/2014/chart" uri="{C3380CC4-5D6E-409C-BE32-E72D297353CC}">
              <c16:uniqueId val="{00000002-2DAE-4B52-B237-2D25614436BC}"/>
            </c:ext>
          </c:extLst>
        </c:ser>
        <c:ser>
          <c:idx val="1"/>
          <c:order val="1"/>
          <c:tx>
            <c:strRef>
              <c:f>Sheet1!$C$1</c:f>
              <c:strCache>
                <c:ptCount val="1"/>
                <c:pt idx="0">
                  <c:v>Not so </c:v>
                </c:pt>
              </c:strCache>
            </c:strRef>
          </c:tx>
          <c:spPr>
            <a:solidFill>
              <a:srgbClr val="7FB7DF"/>
            </a:solidFill>
            <a:ln>
              <a:noFill/>
            </a:ln>
            <a:effectLst/>
          </c:spPr>
          <c:invertIfNegative val="0"/>
          <c:dPt>
            <c:idx val="3"/>
            <c:invertIfNegative val="0"/>
            <c:bubble3D val="0"/>
            <c:spPr>
              <a:solidFill>
                <a:srgbClr val="7FB7DF"/>
              </a:solidFill>
              <a:ln>
                <a:noFill/>
              </a:ln>
              <a:effectLst/>
            </c:spPr>
            <c:extLst>
              <c:ext xmlns:c16="http://schemas.microsoft.com/office/drawing/2014/chart" uri="{C3380CC4-5D6E-409C-BE32-E72D297353CC}">
                <c16:uniqueId val="{00000003-C0FF-4A09-AA44-A4863DD95742}"/>
              </c:ext>
            </c:extLst>
          </c:dPt>
          <c:cat>
            <c:strRef>
              <c:f>Sheet1!$A$2:$A$3</c:f>
              <c:strCache>
                <c:ptCount val="2"/>
                <c:pt idx="0">
                  <c:v>2020</c:v>
                </c:pt>
                <c:pt idx="1">
                  <c:v>2019^^</c:v>
                </c:pt>
              </c:strCache>
            </c:strRef>
          </c:cat>
          <c:val>
            <c:numRef>
              <c:f>Sheet1!$C$2:$C$3</c:f>
              <c:numCache>
                <c:formatCode>General</c:formatCode>
                <c:ptCount val="2"/>
                <c:pt idx="0">
                  <c:v>20</c:v>
                </c:pt>
                <c:pt idx="1">
                  <c:v>24</c:v>
                </c:pt>
              </c:numCache>
            </c:numRef>
          </c:val>
          <c:extLst>
            <c:ext xmlns:c16="http://schemas.microsoft.com/office/drawing/2014/chart" uri="{C3380CC4-5D6E-409C-BE32-E72D297353CC}">
              <c16:uniqueId val="{00000005-2DAE-4B52-B237-2D25614436BC}"/>
            </c:ext>
          </c:extLst>
        </c:ser>
        <c:ser>
          <c:idx val="2"/>
          <c:order val="2"/>
          <c:tx>
            <c:strRef>
              <c:f>Sheet1!$D$1</c:f>
              <c:strCache>
                <c:ptCount val="1"/>
                <c:pt idx="0">
                  <c:v>Total Agree</c:v>
                </c:pt>
              </c:strCache>
            </c:strRef>
          </c:tx>
          <c:spPr>
            <a:no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l">
                  <a:defRPr sz="1800" b="1" i="0" u="none" strike="noStrike" kern="1200" baseline="0">
                    <a:solidFill>
                      <a:schemeClr val="tx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2020</c:v>
                </c:pt>
                <c:pt idx="1">
                  <c:v>2019^^</c:v>
                </c:pt>
              </c:strCache>
            </c:strRef>
          </c:cat>
          <c:val>
            <c:numRef>
              <c:f>Sheet1!$D$2:$D$3</c:f>
              <c:numCache>
                <c:formatCode>General</c:formatCode>
                <c:ptCount val="2"/>
                <c:pt idx="0">
                  <c:v>70</c:v>
                </c:pt>
                <c:pt idx="1">
                  <c:v>64</c:v>
                </c:pt>
              </c:numCache>
            </c:numRef>
          </c:val>
          <c:extLst>
            <c:ext xmlns:c16="http://schemas.microsoft.com/office/drawing/2014/chart" uri="{C3380CC4-5D6E-409C-BE32-E72D297353CC}">
              <c16:uniqueId val="{00000006-2DAE-4B52-B237-2D25614436BC}"/>
            </c:ext>
          </c:extLst>
        </c:ser>
        <c:dLbls>
          <c:showLegendKey val="0"/>
          <c:showVal val="0"/>
          <c:showCatName val="0"/>
          <c:showSerName val="0"/>
          <c:showPercent val="0"/>
          <c:showBubbleSize val="0"/>
        </c:dLbls>
        <c:gapWidth val="86"/>
        <c:overlap val="100"/>
        <c:axId val="-645042944"/>
        <c:axId val="-645039680"/>
      </c:barChart>
      <c:catAx>
        <c:axId val="-645042944"/>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crossAx val="-645039680"/>
        <c:crosses val="autoZero"/>
        <c:auto val="1"/>
        <c:lblAlgn val="ctr"/>
        <c:lblOffset val="100"/>
        <c:noMultiLvlLbl val="0"/>
      </c:catAx>
      <c:valAx>
        <c:axId val="-645039680"/>
        <c:scaling>
          <c:orientation val="minMax"/>
          <c:max val="100"/>
        </c:scaling>
        <c:delete val="1"/>
        <c:axPos val="t"/>
        <c:numFmt formatCode="General" sourceLinked="1"/>
        <c:majorTickMark val="out"/>
        <c:minorTickMark val="none"/>
        <c:tickLblPos val="nextTo"/>
        <c:crossAx val="-6450429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77012D-9C84-4CF7-AA03-B9BAB9BA8C1D}" type="datetimeFigureOut">
              <a:rPr lang="en-US" smtClean="0"/>
              <a:t>9/8/21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47D9C9-C0A3-4F7B-93A9-66C8D12B0559}" type="slidenum">
              <a:rPr lang="en-US" smtClean="0"/>
              <a:t>‹#›</a:t>
            </a:fld>
            <a:endParaRPr lang="en-US"/>
          </a:p>
        </p:txBody>
      </p:sp>
    </p:spTree>
    <p:extLst>
      <p:ext uri="{BB962C8B-B14F-4D97-AF65-F5344CB8AC3E}">
        <p14:creationId xmlns:p14="http://schemas.microsoft.com/office/powerpoint/2010/main" val="3718225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B47D9C9-C0A3-4F7B-93A9-66C8D12B0559}" type="slidenum">
              <a:rPr lang="en-US" smtClean="0"/>
              <a:t>2</a:t>
            </a:fld>
            <a:endParaRPr lang="en-US"/>
          </a:p>
        </p:txBody>
      </p:sp>
    </p:spTree>
    <p:extLst>
      <p:ext uri="{BB962C8B-B14F-4D97-AF65-F5344CB8AC3E}">
        <p14:creationId xmlns:p14="http://schemas.microsoft.com/office/powerpoint/2010/main" val="1114388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2016, a plurality of voters with disabilities (49%) voted for Clinton (46% voted Trump). Forty-eight (48) percent of voters with disabilities/family/friends voted for Trump in 2016 while 47% voted for Clinton. </a:t>
            </a:r>
          </a:p>
          <a:p>
            <a:endParaRPr lang="en-US" dirty="0"/>
          </a:p>
        </p:txBody>
      </p:sp>
      <p:sp>
        <p:nvSpPr>
          <p:cNvPr id="4" name="Slide Number Placeholder 3"/>
          <p:cNvSpPr>
            <a:spLocks noGrp="1"/>
          </p:cNvSpPr>
          <p:nvPr>
            <p:ph type="sldNum" sz="quarter" idx="5"/>
          </p:nvPr>
        </p:nvSpPr>
        <p:spPr/>
        <p:txBody>
          <a:bodyPr/>
          <a:lstStyle/>
          <a:p>
            <a:fld id="{BB47D9C9-C0A3-4F7B-93A9-66C8D12B0559}" type="slidenum">
              <a:rPr lang="en-US" smtClean="0"/>
              <a:t>4</a:t>
            </a:fld>
            <a:endParaRPr lang="en-US"/>
          </a:p>
        </p:txBody>
      </p:sp>
    </p:spTree>
    <p:extLst>
      <p:ext uri="{BB962C8B-B14F-4D97-AF65-F5344CB8AC3E}">
        <p14:creationId xmlns:p14="http://schemas.microsoft.com/office/powerpoint/2010/main" val="4186364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a:t>In 2016, a majority of voters with disabilities (54%) voted for the Democratic candidate as did half (50%) of the voters with disabilities/family/friends. </a:t>
            </a:r>
          </a:p>
          <a:p>
            <a:endParaRPr lang="en-US" dirty="0"/>
          </a:p>
        </p:txBody>
      </p:sp>
      <p:sp>
        <p:nvSpPr>
          <p:cNvPr id="4" name="Slide Number Placeholder 3"/>
          <p:cNvSpPr>
            <a:spLocks noGrp="1"/>
          </p:cNvSpPr>
          <p:nvPr>
            <p:ph type="sldNum" sz="quarter" idx="5"/>
          </p:nvPr>
        </p:nvSpPr>
        <p:spPr/>
        <p:txBody>
          <a:bodyPr/>
          <a:lstStyle/>
          <a:p>
            <a:fld id="{BB47D9C9-C0A3-4F7B-93A9-66C8D12B0559}" type="slidenum">
              <a:rPr lang="en-US" smtClean="0"/>
              <a:t>5</a:t>
            </a:fld>
            <a:endParaRPr lang="en-US"/>
          </a:p>
        </p:txBody>
      </p:sp>
    </p:spTree>
    <p:extLst>
      <p:ext uri="{BB962C8B-B14F-4D97-AF65-F5344CB8AC3E}">
        <p14:creationId xmlns:p14="http://schemas.microsoft.com/office/powerpoint/2010/main" val="4110137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B47D9C9-C0A3-4F7B-93A9-66C8D12B0559}" type="slidenum">
              <a:rPr lang="en-US" smtClean="0"/>
              <a:t>7</a:t>
            </a:fld>
            <a:endParaRPr lang="en-US"/>
          </a:p>
        </p:txBody>
      </p:sp>
    </p:spTree>
    <p:extLst>
      <p:ext uri="{BB962C8B-B14F-4D97-AF65-F5344CB8AC3E}">
        <p14:creationId xmlns:p14="http://schemas.microsoft.com/office/powerpoint/2010/main" val="1096995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B47D9C9-C0A3-4F7B-93A9-66C8D12B0559}" type="slidenum">
              <a:rPr lang="en-US" smtClean="0"/>
              <a:t>8</a:t>
            </a:fld>
            <a:endParaRPr lang="en-US"/>
          </a:p>
        </p:txBody>
      </p:sp>
    </p:spTree>
    <p:extLst>
      <p:ext uri="{BB962C8B-B14F-4D97-AF65-F5344CB8AC3E}">
        <p14:creationId xmlns:p14="http://schemas.microsoft.com/office/powerpoint/2010/main" val="5456035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B47D9C9-C0A3-4F7B-93A9-66C8D12B0559}" type="slidenum">
              <a:rPr lang="en-US" smtClean="0"/>
              <a:t>11</a:t>
            </a:fld>
            <a:endParaRPr lang="en-US"/>
          </a:p>
        </p:txBody>
      </p:sp>
    </p:spTree>
    <p:extLst>
      <p:ext uri="{BB962C8B-B14F-4D97-AF65-F5344CB8AC3E}">
        <p14:creationId xmlns:p14="http://schemas.microsoft.com/office/powerpoint/2010/main" val="39320258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B47D9C9-C0A3-4F7B-93A9-66C8D12B0559}" type="slidenum">
              <a:rPr lang="en-US" smtClean="0"/>
              <a:t>17</a:t>
            </a:fld>
            <a:endParaRPr lang="en-US"/>
          </a:p>
        </p:txBody>
      </p:sp>
    </p:spTree>
    <p:extLst>
      <p:ext uri="{BB962C8B-B14F-4D97-AF65-F5344CB8AC3E}">
        <p14:creationId xmlns:p14="http://schemas.microsoft.com/office/powerpoint/2010/main" val="733399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B47D9C9-C0A3-4F7B-93A9-66C8D12B0559}" type="slidenum">
              <a:rPr lang="en-US" smtClean="0"/>
              <a:t>18</a:t>
            </a:fld>
            <a:endParaRPr lang="en-US"/>
          </a:p>
        </p:txBody>
      </p:sp>
    </p:spTree>
    <p:extLst>
      <p:ext uri="{BB962C8B-B14F-4D97-AF65-F5344CB8AC3E}">
        <p14:creationId xmlns:p14="http://schemas.microsoft.com/office/powerpoint/2010/main" val="14272573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hyperlink" Target="http://www.lakeresearch.com/" TargetMode="Externa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ABC30-7805-40EC-8027-00B7D4A30FC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3CA325D-7479-46DB-8983-530DF0DA13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7" name="Picture 7" descr="big-puzzle3">
            <a:extLst>
              <a:ext uri="{FF2B5EF4-FFF2-40B4-BE49-F238E27FC236}">
                <a16:creationId xmlns:a16="http://schemas.microsoft.com/office/drawing/2014/main" id="{150DAAED-C8CE-4332-B1E1-746FD3D2E57C}"/>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1" r="3175" b="26528"/>
          <a:stretch/>
        </p:blipFill>
        <p:spPr bwMode="auto">
          <a:xfrm>
            <a:off x="1" y="1"/>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a:extLst>
              <a:ext uri="{FF2B5EF4-FFF2-40B4-BE49-F238E27FC236}">
                <a16:creationId xmlns:a16="http://schemas.microsoft.com/office/drawing/2014/main" id="{065F9C71-5D47-4335-B24B-7B69E8706A1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37832" y="5833726"/>
            <a:ext cx="2114868" cy="901402"/>
          </a:xfrm>
          <a:prstGeom prst="rect">
            <a:avLst/>
          </a:prstGeom>
          <a:noFill/>
          <a:ln>
            <a:noFill/>
          </a:ln>
        </p:spPr>
      </p:pic>
      <p:sp>
        <p:nvSpPr>
          <p:cNvPr id="9" name="Rectangle 2">
            <a:extLst>
              <a:ext uri="{FF2B5EF4-FFF2-40B4-BE49-F238E27FC236}">
                <a16:creationId xmlns:a16="http://schemas.microsoft.com/office/drawing/2014/main" id="{3D1E5D82-42DA-4973-8089-1DB8E57836B9}"/>
              </a:ext>
            </a:extLst>
          </p:cNvPr>
          <p:cNvSpPr txBox="1">
            <a:spLocks noChangeArrowheads="1"/>
          </p:cNvSpPr>
          <p:nvPr userDrawn="1"/>
        </p:nvSpPr>
        <p:spPr>
          <a:xfrm>
            <a:off x="2637012" y="5833726"/>
            <a:ext cx="4002087" cy="10156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buNone/>
            </a:pPr>
            <a:r>
              <a:rPr lang="en-US" altLang="en-US" sz="2000" b="1" dirty="0"/>
              <a:t>Lake Research Partners</a:t>
            </a:r>
          </a:p>
          <a:p>
            <a:pPr marL="0" indent="0">
              <a:spcBef>
                <a:spcPct val="0"/>
              </a:spcBef>
              <a:buNone/>
            </a:pPr>
            <a:r>
              <a:rPr lang="en-US" altLang="en-US" sz="1200" dirty="0"/>
              <a:t>Washington, DC | Berkeley, CA</a:t>
            </a:r>
          </a:p>
          <a:p>
            <a:pPr marL="0" indent="0">
              <a:spcBef>
                <a:spcPct val="0"/>
              </a:spcBef>
              <a:buNone/>
            </a:pPr>
            <a:r>
              <a:rPr lang="en-US" altLang="en-US" sz="1200" dirty="0">
                <a:hlinkClick r:id="rId4"/>
              </a:rPr>
              <a:t>LakeResearch.com</a:t>
            </a:r>
            <a:br>
              <a:rPr lang="en-US" altLang="en-US" sz="1200" dirty="0"/>
            </a:br>
            <a:r>
              <a:rPr lang="en-US" altLang="en-US" sz="1200" dirty="0"/>
              <a:t>202.776.9066</a:t>
            </a:r>
          </a:p>
          <a:p>
            <a:pPr marL="0" indent="0">
              <a:spcBef>
                <a:spcPct val="0"/>
              </a:spcBef>
              <a:buNone/>
            </a:pPr>
            <a:endParaRPr lang="en-US" altLang="en-US" sz="1200" dirty="0"/>
          </a:p>
        </p:txBody>
      </p:sp>
    </p:spTree>
    <p:extLst>
      <p:ext uri="{BB962C8B-B14F-4D97-AF65-F5344CB8AC3E}">
        <p14:creationId xmlns:p14="http://schemas.microsoft.com/office/powerpoint/2010/main" val="257803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A7DF5-BDC5-4151-B50B-6D403DCEB0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E42A74-1300-4EEF-A598-F27A0B98F4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05590BF-3FD0-4EB7-93BB-863F0F8331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542520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CE001-C1C7-42A2-8975-D157AE396DB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53A0C1-8A6E-4615-B12E-C467888220F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75624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AF0F21-A839-4B31-AB1E-83A12371CE1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4EA39CF-9680-41CA-AFF9-1BCA9DB6429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827266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130C858F-3DE2-4FA7-9EED-8E15C1AB5A4C}"/>
              </a:ext>
            </a:extLst>
          </p:cNvPr>
          <p:cNvSpPr>
            <a:spLocks noGrp="1"/>
          </p:cNvSpPr>
          <p:nvPr>
            <p:ph type="ctrTitle"/>
          </p:nvPr>
        </p:nvSpPr>
        <p:spPr>
          <a:xfrm>
            <a:off x="335280" y="267359"/>
            <a:ext cx="11521440" cy="1312724"/>
          </a:xfrm>
        </p:spPr>
        <p:txBody>
          <a:bodyPr anchor="ctr">
            <a:normAutofit/>
          </a:bodyPr>
          <a:lstStyle/>
          <a:p>
            <a:pPr algn="l"/>
            <a:r>
              <a:rPr lang="en-US" sz="2800" b="1" dirty="0">
                <a:solidFill>
                  <a:srgbClr val="0070C0"/>
                </a:solidFill>
                <a:latin typeface="+mn-lt"/>
              </a:rPr>
              <a:t>Title</a:t>
            </a:r>
          </a:p>
        </p:txBody>
      </p:sp>
    </p:spTree>
    <p:extLst>
      <p:ext uri="{BB962C8B-B14F-4D97-AF65-F5344CB8AC3E}">
        <p14:creationId xmlns:p14="http://schemas.microsoft.com/office/powerpoint/2010/main" val="2580814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 Room for 2nd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ABC30-7805-40EC-8027-00B7D4A30FC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3CA325D-7479-46DB-8983-530DF0DA13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7" name="Picture 7" descr="big-puzzle3">
            <a:extLst>
              <a:ext uri="{FF2B5EF4-FFF2-40B4-BE49-F238E27FC236}">
                <a16:creationId xmlns:a16="http://schemas.microsoft.com/office/drawing/2014/main" id="{150DAAED-C8CE-4332-B1E1-746FD3D2E57C}"/>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1" r="3175" b="26528"/>
          <a:stretch/>
        </p:blipFill>
        <p:spPr bwMode="auto">
          <a:xfrm>
            <a:off x="1" y="1"/>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a:extLst>
              <a:ext uri="{FF2B5EF4-FFF2-40B4-BE49-F238E27FC236}">
                <a16:creationId xmlns:a16="http://schemas.microsoft.com/office/drawing/2014/main" id="{065F9C71-5D47-4335-B24B-7B69E8706A1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37832" y="5833726"/>
            <a:ext cx="2114868" cy="901402"/>
          </a:xfrm>
          <a:prstGeom prst="rect">
            <a:avLst/>
          </a:prstGeom>
          <a:noFill/>
          <a:ln>
            <a:noFill/>
          </a:ln>
        </p:spPr>
      </p:pic>
    </p:spTree>
    <p:extLst>
      <p:ext uri="{BB962C8B-B14F-4D97-AF65-F5344CB8AC3E}">
        <p14:creationId xmlns:p14="http://schemas.microsoft.com/office/powerpoint/2010/main" val="3343150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CC716-F1C0-483E-BDC9-831EDD95E4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BB18F5-8382-48C3-9DD8-830440399D9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84953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7" descr="big-puzzle3">
            <a:extLst>
              <a:ext uri="{FF2B5EF4-FFF2-40B4-BE49-F238E27FC236}">
                <a16:creationId xmlns:a16="http://schemas.microsoft.com/office/drawing/2014/main" id="{F852BC21-6E50-4DB6-9BB5-9DC8DC42FDB6}"/>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1" r="3175" b="26528"/>
          <a:stretch/>
        </p:blipFill>
        <p:spPr bwMode="auto">
          <a:xfrm>
            <a:off x="1" y="1"/>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a:extLst>
              <a:ext uri="{FF2B5EF4-FFF2-40B4-BE49-F238E27FC236}">
                <a16:creationId xmlns:a16="http://schemas.microsoft.com/office/drawing/2014/main" id="{7635BEB7-75A4-43F6-9988-D3AD69334D6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37832" y="5833726"/>
            <a:ext cx="2114868" cy="901402"/>
          </a:xfrm>
          <a:prstGeom prst="rect">
            <a:avLst/>
          </a:prstGeom>
          <a:noFill/>
          <a:ln>
            <a:noFill/>
          </a:ln>
        </p:spPr>
      </p:pic>
      <p:sp>
        <p:nvSpPr>
          <p:cNvPr id="2" name="Title 1">
            <a:extLst>
              <a:ext uri="{FF2B5EF4-FFF2-40B4-BE49-F238E27FC236}">
                <a16:creationId xmlns:a16="http://schemas.microsoft.com/office/drawing/2014/main" id="{C7B8E602-D528-447D-99B3-9F94FE29C3A9}"/>
              </a:ext>
            </a:extLst>
          </p:cNvPr>
          <p:cNvSpPr>
            <a:spLocks noGrp="1"/>
          </p:cNvSpPr>
          <p:nvPr>
            <p:ph type="title"/>
          </p:nvPr>
        </p:nvSpPr>
        <p:spPr>
          <a:xfrm>
            <a:off x="831850" y="1709738"/>
            <a:ext cx="10515600" cy="2852737"/>
          </a:xfrm>
        </p:spPr>
        <p:txBody>
          <a:bodyPr anchor="b">
            <a:normAutofit/>
          </a:bodyPr>
          <a:lstStyle>
            <a:lvl1pPr>
              <a:defRPr sz="4800" b="1">
                <a:solidFill>
                  <a:srgbClr val="0070C0"/>
                </a:solidFill>
                <a:latin typeface="+mn-lt"/>
              </a:defRPr>
            </a:lvl1pPr>
          </a:lstStyle>
          <a:p>
            <a:r>
              <a:rPr lang="en-US" dirty="0"/>
              <a:t>Click to edit Master title style</a:t>
            </a:r>
          </a:p>
        </p:txBody>
      </p:sp>
      <p:sp>
        <p:nvSpPr>
          <p:cNvPr id="3" name="Text Placeholder 2">
            <a:extLst>
              <a:ext uri="{FF2B5EF4-FFF2-40B4-BE49-F238E27FC236}">
                <a16:creationId xmlns:a16="http://schemas.microsoft.com/office/drawing/2014/main" id="{466E6AD4-FFBA-4CC1-84EB-F0C40CD47807}"/>
              </a:ext>
            </a:extLst>
          </p:cNvPr>
          <p:cNvSpPr>
            <a:spLocks noGrp="1"/>
          </p:cNvSpPr>
          <p:nvPr>
            <p:ph type="body" idx="1"/>
          </p:nvPr>
        </p:nvSpPr>
        <p:spPr>
          <a:xfrm>
            <a:off x="831850" y="4589463"/>
            <a:ext cx="10515600" cy="1500187"/>
          </a:xfrm>
        </p:spPr>
        <p:txBody>
          <a:bodyPr/>
          <a:lstStyle>
            <a:lvl1pPr marL="0" indent="0">
              <a:buNone/>
              <a:defRPr sz="2400" b="1">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Tree>
    <p:extLst>
      <p:ext uri="{BB962C8B-B14F-4D97-AF65-F5344CB8AC3E}">
        <p14:creationId xmlns:p14="http://schemas.microsoft.com/office/powerpoint/2010/main" val="1657113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B1A96-CD70-4D40-B020-93627D4657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29F4A6-DF3D-4C38-8E31-DC92C360ED5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801E9BC-491F-4E39-83FE-1C70A13D7FE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49922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916A-5A74-4B8C-9B11-171D95381C8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22B5F10-043C-4975-9992-485A85AA5C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A1ABBC1-61D8-49E3-ACC0-A501930E5C8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35F0741-7B59-4A5F-8314-FFF8585D2C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CC24CF1-48E8-4DCC-B3BB-6C8922ACAAA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8231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94EE0-97BE-4AC0-AF9C-69890987D7C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6697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4869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99112-9FA5-44A4-A05C-3595734501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B5693F6-E79D-4E74-9582-26F1B64B8F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117E46-BA2D-447B-A9D2-046A7D8777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1099518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908151-455B-4F13-A148-FEAC8DC4292E}"/>
              </a:ext>
            </a:extLst>
          </p:cNvPr>
          <p:cNvSpPr>
            <a:spLocks noGrp="1"/>
          </p:cNvSpPr>
          <p:nvPr>
            <p:ph type="title"/>
          </p:nvPr>
        </p:nvSpPr>
        <p:spPr>
          <a:xfrm>
            <a:off x="335280" y="318575"/>
            <a:ext cx="1152144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21B1F08F-E363-4918-A2E2-D2B90AF956EB}"/>
              </a:ext>
            </a:extLst>
          </p:cNvPr>
          <p:cNvSpPr>
            <a:spLocks noGrp="1"/>
          </p:cNvSpPr>
          <p:nvPr>
            <p:ph type="body" idx="1"/>
          </p:nvPr>
        </p:nvSpPr>
        <p:spPr>
          <a:xfrm>
            <a:off x="335280" y="1779075"/>
            <a:ext cx="1152144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4">
            <a:extLst>
              <a:ext uri="{FF2B5EF4-FFF2-40B4-BE49-F238E27FC236}">
                <a16:creationId xmlns:a16="http://schemas.microsoft.com/office/drawing/2014/main" id="{A95954E5-0778-447A-8CF7-3EF0984AEA15}"/>
              </a:ext>
            </a:extLst>
          </p:cNvPr>
          <p:cNvSpPr txBox="1">
            <a:spLocks noChangeArrowheads="1"/>
          </p:cNvSpPr>
          <p:nvPr userDrawn="1"/>
        </p:nvSpPr>
        <p:spPr bwMode="auto">
          <a:xfrm>
            <a:off x="-7620" y="6446045"/>
            <a:ext cx="685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0" algn="ctr"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6F971045-2E82-4F6F-9182-ECD21162A80D}" type="slidenum">
              <a:rPr lang="en-US" sz="1800" smtClean="0"/>
              <a:pPr>
                <a:defRPr/>
              </a:pPr>
              <a:t>‹#›</a:t>
            </a:fld>
            <a:endParaRPr lang="en-US" sz="1800" dirty="0"/>
          </a:p>
        </p:txBody>
      </p:sp>
      <p:pic>
        <p:nvPicPr>
          <p:cNvPr id="8" name="Picture 5">
            <a:extLst>
              <a:ext uri="{FF2B5EF4-FFF2-40B4-BE49-F238E27FC236}">
                <a16:creationId xmlns:a16="http://schemas.microsoft.com/office/drawing/2014/main" id="{FA860827-9B35-4ED0-94C9-80B7B7E6794E}"/>
              </a:ext>
            </a:extLst>
          </p:cNvPr>
          <p:cNvPicPr>
            <a:picLocks noChangeAspect="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10580747" y="6281738"/>
            <a:ext cx="135255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81747065"/>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1" r:id="rId13"/>
  </p:sldLayoutIdLst>
  <p:hf hdr="0" ftr="0" dt="0"/>
  <p:txStyles>
    <p:titleStyle>
      <a:lvl1pPr algn="l" defTabSz="914400" rtl="0" eaLnBrk="1" latinLnBrk="0" hangingPunct="1">
        <a:lnSpc>
          <a:spcPct val="90000"/>
        </a:lnSpc>
        <a:spcBef>
          <a:spcPct val="0"/>
        </a:spcBef>
        <a:buNone/>
        <a:defRPr sz="4400" b="1" kern="1200">
          <a:solidFill>
            <a:srgbClr val="0070C0"/>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hart" Target="../charts/chart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5.png"/><Relationship Id="rId1" Type="http://schemas.openxmlformats.org/officeDocument/2006/relationships/slideLayout" Target="../slideLayouts/slideLayout13.xml"/><Relationship Id="rId4" Type="http://schemas.openxmlformats.org/officeDocument/2006/relationships/chart" Target="../charts/chart10.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0D48E-58DE-4623-84F2-4B64F0F600A7}"/>
              </a:ext>
            </a:extLst>
          </p:cNvPr>
          <p:cNvSpPr>
            <a:spLocks noGrp="1"/>
          </p:cNvSpPr>
          <p:nvPr>
            <p:ph type="ctrTitle"/>
          </p:nvPr>
        </p:nvSpPr>
        <p:spPr>
          <a:xfrm>
            <a:off x="520148" y="2775284"/>
            <a:ext cx="11151704" cy="2563878"/>
          </a:xfrm>
        </p:spPr>
        <p:txBody>
          <a:bodyPr anchor="t">
            <a:noAutofit/>
          </a:bodyPr>
          <a:lstStyle/>
          <a:p>
            <a:br>
              <a:rPr lang="en-US" sz="3200" dirty="0"/>
            </a:br>
            <a:r>
              <a:rPr lang="en-US" sz="4000" dirty="0">
                <a:solidFill>
                  <a:srgbClr val="005999"/>
                </a:solidFill>
              </a:rPr>
              <a:t>Election Omnibus Findings</a:t>
            </a:r>
            <a:br>
              <a:rPr lang="en-US" sz="3200" dirty="0"/>
            </a:br>
            <a:r>
              <a:rPr lang="en-US" sz="3200" dirty="0">
                <a:solidFill>
                  <a:schemeClr val="tx1"/>
                </a:solidFill>
              </a:rPr>
              <a:t>January 2021</a:t>
            </a:r>
          </a:p>
        </p:txBody>
      </p:sp>
      <p:pic>
        <p:nvPicPr>
          <p:cNvPr id="4" name="Picture 3" descr="A ballot box">
            <a:extLst>
              <a:ext uri="{FF2B5EF4-FFF2-40B4-BE49-F238E27FC236}">
                <a16:creationId xmlns:a16="http://schemas.microsoft.com/office/drawing/2014/main" id="{88623B8E-2EA9-4966-A3D3-3436F819CBC5}"/>
              </a:ext>
            </a:extLst>
          </p:cNvPr>
          <p:cNvPicPr>
            <a:picLocks noChangeAspect="1"/>
          </p:cNvPicPr>
          <p:nvPr/>
        </p:nvPicPr>
        <p:blipFill>
          <a:blip r:embed="rId2">
            <a:clrChange>
              <a:clrFrom>
                <a:srgbClr val="000000"/>
              </a:clrFrom>
              <a:clrTo>
                <a:srgbClr val="000000">
                  <a:alpha val="0"/>
                </a:srgbClr>
              </a:clrTo>
            </a:clrChange>
          </a:blip>
          <a:stretch>
            <a:fillRect/>
          </a:stretch>
        </p:blipFill>
        <p:spPr>
          <a:xfrm>
            <a:off x="8814352" y="154392"/>
            <a:ext cx="2857500" cy="2857500"/>
          </a:xfrm>
          <a:prstGeom prst="rect">
            <a:avLst/>
          </a:prstGeom>
        </p:spPr>
      </p:pic>
      <p:pic>
        <p:nvPicPr>
          <p:cNvPr id="7" name="image3.png" descr="The Tarrance Group logo">
            <a:extLst>
              <a:ext uri="{FF2B5EF4-FFF2-40B4-BE49-F238E27FC236}">
                <a16:creationId xmlns:a16="http://schemas.microsoft.com/office/drawing/2014/main" id="{33FC1EE2-CED1-4A5C-8335-A423C92F5731}"/>
              </a:ext>
            </a:extLst>
          </p:cNvPr>
          <p:cNvPicPr/>
          <p:nvPr/>
        </p:nvPicPr>
        <p:blipFill>
          <a:blip r:embed="rId3"/>
          <a:srcRect/>
          <a:stretch>
            <a:fillRect/>
          </a:stretch>
        </p:blipFill>
        <p:spPr>
          <a:xfrm>
            <a:off x="8460975" y="6032896"/>
            <a:ext cx="3210877" cy="422724"/>
          </a:xfrm>
          <a:prstGeom prst="rect">
            <a:avLst/>
          </a:prstGeom>
          <a:ln/>
        </p:spPr>
      </p:pic>
      <p:pic>
        <p:nvPicPr>
          <p:cNvPr id="5" name="Picture 4" descr="National Disability Rights Network logo">
            <a:extLst>
              <a:ext uri="{FF2B5EF4-FFF2-40B4-BE49-F238E27FC236}">
                <a16:creationId xmlns:a16="http://schemas.microsoft.com/office/drawing/2014/main" id="{234907B2-F479-E940-923C-28B19001FCF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2743" y="437144"/>
            <a:ext cx="4156848" cy="1145998"/>
          </a:xfrm>
          <a:prstGeom prst="rect">
            <a:avLst/>
          </a:prstGeom>
        </p:spPr>
      </p:pic>
    </p:spTree>
    <p:extLst>
      <p:ext uri="{BB962C8B-B14F-4D97-AF65-F5344CB8AC3E}">
        <p14:creationId xmlns:p14="http://schemas.microsoft.com/office/powerpoint/2010/main" val="36643579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EC5D7-0926-466E-AF7B-B2EC6A3B1B44}"/>
              </a:ext>
            </a:extLst>
          </p:cNvPr>
          <p:cNvSpPr>
            <a:spLocks noGrp="1"/>
          </p:cNvSpPr>
          <p:nvPr>
            <p:ph type="ctrTitle"/>
          </p:nvPr>
        </p:nvSpPr>
        <p:spPr/>
        <p:txBody>
          <a:bodyPr>
            <a:noAutofit/>
          </a:bodyPr>
          <a:lstStyle/>
          <a:p>
            <a:r>
              <a:rPr lang="en-US" sz="2800" dirty="0">
                <a:solidFill>
                  <a:srgbClr val="005999"/>
                </a:solidFill>
              </a:rPr>
              <a:t>Across demographic subgroups, a solid majority of voters believe it is very important that congressional and presidential campaigns address issues that are important to people with disabilities. African American voters are especially likely to say it is very important.</a:t>
            </a:r>
          </a:p>
        </p:txBody>
      </p:sp>
      <p:sp>
        <p:nvSpPr>
          <p:cNvPr id="6" name="Content Placeholder 4" descr="How important is it to you that congressional and presidential campaigns address issues that are important to people with disabilities? &#13;&#10;">
            <a:extLst>
              <a:ext uri="{FF2B5EF4-FFF2-40B4-BE49-F238E27FC236}">
                <a16:creationId xmlns:a16="http://schemas.microsoft.com/office/drawing/2014/main" id="{9AFA691F-7371-4E9A-8336-A1EAADE52739}"/>
              </a:ext>
            </a:extLst>
          </p:cNvPr>
          <p:cNvSpPr txBox="1">
            <a:spLocks/>
          </p:cNvSpPr>
          <p:nvPr/>
        </p:nvSpPr>
        <p:spPr>
          <a:xfrm>
            <a:off x="335280" y="1779074"/>
            <a:ext cx="6199335" cy="986682"/>
          </a:xfrm>
          <a:prstGeom prst="rect">
            <a:avLst/>
          </a:prstGeom>
          <a:solidFill>
            <a:schemeClr val="bg1">
              <a:lumMod val="85000"/>
            </a:schemeClr>
          </a:solidFill>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b="1" dirty="0"/>
              <a:t>How important is it to you that congressional and presidential campaigns address issues that are important to people with disabilities? </a:t>
            </a:r>
          </a:p>
        </p:txBody>
      </p:sp>
      <p:graphicFrame>
        <p:nvGraphicFramePr>
          <p:cNvPr id="10" name="Chart 9" descr="bar chart&#10;&#10;86 total important&#10;60 very important&#10;&#10;11 total not important&#10;3 don't know">
            <a:extLst>
              <a:ext uri="{FF2B5EF4-FFF2-40B4-BE49-F238E27FC236}">
                <a16:creationId xmlns:a16="http://schemas.microsoft.com/office/drawing/2014/main" id="{9CF203B0-5C56-468A-AC5D-BD605038F3B6}"/>
              </a:ext>
            </a:extLst>
          </p:cNvPr>
          <p:cNvGraphicFramePr/>
          <p:nvPr>
            <p:extLst>
              <p:ext uri="{D42A27DB-BD31-4B8C-83A1-F6EECF244321}">
                <p14:modId xmlns:p14="http://schemas.microsoft.com/office/powerpoint/2010/main" val="2509925160"/>
              </p:ext>
            </p:extLst>
          </p:nvPr>
        </p:nvGraphicFramePr>
        <p:xfrm>
          <a:off x="1001151" y="2765756"/>
          <a:ext cx="5094849" cy="320571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Table 11">
            <a:extLst>
              <a:ext uri="{FF2B5EF4-FFF2-40B4-BE49-F238E27FC236}">
                <a16:creationId xmlns:a16="http://schemas.microsoft.com/office/drawing/2014/main" id="{D3A14B32-2532-41D8-A634-6D12AB08D588}"/>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1051254958"/>
              </p:ext>
            </p:extLst>
          </p:nvPr>
        </p:nvGraphicFramePr>
        <p:xfrm>
          <a:off x="827256" y="6219320"/>
          <a:ext cx="5215382" cy="502920"/>
        </p:xfrm>
        <a:graphic>
          <a:graphicData uri="http://schemas.openxmlformats.org/drawingml/2006/table">
            <a:tbl>
              <a:tblPr firstRow="1" bandRow="1">
                <a:tableStyleId>{5C22544A-7EE6-4342-B048-85BDC9FD1C3A}</a:tableStyleId>
              </a:tblPr>
              <a:tblGrid>
                <a:gridCol w="313371">
                  <a:extLst>
                    <a:ext uri="{9D8B030D-6E8A-4147-A177-3AD203B41FA5}">
                      <a16:colId xmlns:a16="http://schemas.microsoft.com/office/drawing/2014/main" val="20000"/>
                    </a:ext>
                  </a:extLst>
                </a:gridCol>
                <a:gridCol w="2238361">
                  <a:extLst>
                    <a:ext uri="{9D8B030D-6E8A-4147-A177-3AD203B41FA5}">
                      <a16:colId xmlns:a16="http://schemas.microsoft.com/office/drawing/2014/main" val="20001"/>
                    </a:ext>
                  </a:extLst>
                </a:gridCol>
                <a:gridCol w="313371">
                  <a:extLst>
                    <a:ext uri="{9D8B030D-6E8A-4147-A177-3AD203B41FA5}">
                      <a16:colId xmlns:a16="http://schemas.microsoft.com/office/drawing/2014/main" val="20002"/>
                    </a:ext>
                  </a:extLst>
                </a:gridCol>
                <a:gridCol w="2350279">
                  <a:extLst>
                    <a:ext uri="{9D8B030D-6E8A-4147-A177-3AD203B41FA5}">
                      <a16:colId xmlns:a16="http://schemas.microsoft.com/office/drawing/2014/main" val="20003"/>
                    </a:ext>
                  </a:extLst>
                </a:gridCol>
              </a:tblGrid>
              <a:tr h="215210">
                <a:tc>
                  <a:txBody>
                    <a:bodyPr/>
                    <a:lstStyle/>
                    <a:p>
                      <a:endParaRPr lang="en-US" sz="1050"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alpha val="50000"/>
                      </a:srgbClr>
                    </a:solidFill>
                  </a:tcPr>
                </a:tc>
                <a:tc>
                  <a:txBody>
                    <a:bodyPr/>
                    <a:lstStyle/>
                    <a:p>
                      <a:r>
                        <a:rPr lang="en-US" sz="1050" b="0" dirty="0">
                          <a:solidFill>
                            <a:schemeClr val="tx1"/>
                          </a:solidFill>
                        </a:rPr>
                        <a:t>Somewhat important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US" sz="1050"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57A77"/>
                    </a:solidFill>
                  </a:tcPr>
                </a:tc>
                <a:tc>
                  <a:txBody>
                    <a:bodyPr/>
                    <a:lstStyle/>
                    <a:p>
                      <a:r>
                        <a:rPr lang="en-US" sz="1050" b="0" dirty="0">
                          <a:solidFill>
                            <a:schemeClr val="tx1"/>
                          </a:solidFill>
                        </a:rPr>
                        <a:t>A little important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15210">
                <a:tc>
                  <a:txBody>
                    <a:bodyPr/>
                    <a:lstStyle/>
                    <a:p>
                      <a:endParaRPr lang="en-US" sz="1050"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solidFill>
                  </a:tcPr>
                </a:tc>
                <a:tc>
                  <a:txBody>
                    <a:bodyPr/>
                    <a:lstStyle/>
                    <a:p>
                      <a:r>
                        <a:rPr lang="en-US" sz="1050" b="0" dirty="0">
                          <a:solidFill>
                            <a:schemeClr val="tx1"/>
                          </a:solidFill>
                        </a:rPr>
                        <a:t>Very important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US" sz="1050"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00000"/>
                    </a:solidFill>
                  </a:tcPr>
                </a:tc>
                <a:tc>
                  <a:txBody>
                    <a:bodyPr/>
                    <a:lstStyle/>
                    <a:p>
                      <a:r>
                        <a:rPr lang="en-US" sz="1050" b="0" dirty="0">
                          <a:solidFill>
                            <a:schemeClr val="tx1"/>
                          </a:solidFill>
                        </a:rPr>
                        <a:t>Not important at all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graphicFrame>
        <p:nvGraphicFramePr>
          <p:cNvPr id="5" name="Table 4">
            <a:extLst>
              <a:ext uri="{FF2B5EF4-FFF2-40B4-BE49-F238E27FC236}">
                <a16:creationId xmlns:a16="http://schemas.microsoft.com/office/drawing/2014/main" id="{F1EA8BD7-6144-45A0-B069-DC8ECBEF8875}"/>
              </a:ext>
            </a:extLst>
          </p:cNvPr>
          <p:cNvGraphicFramePr>
            <a:graphicFrameLocks noGrp="1"/>
          </p:cNvGraphicFramePr>
          <p:nvPr>
            <p:extLst>
              <p:ext uri="{D42A27DB-BD31-4B8C-83A1-F6EECF244321}">
                <p14:modId xmlns:p14="http://schemas.microsoft.com/office/powerpoint/2010/main" val="1187715549"/>
              </p:ext>
            </p:extLst>
          </p:nvPr>
        </p:nvGraphicFramePr>
        <p:xfrm>
          <a:off x="6850798" y="1379621"/>
          <a:ext cx="4813016" cy="4910492"/>
        </p:xfrm>
        <a:graphic>
          <a:graphicData uri="http://schemas.openxmlformats.org/drawingml/2006/table">
            <a:tbl>
              <a:tblPr firstRow="1" firstCol="1" bandRow="1">
                <a:tableStyleId>{5C22544A-7EE6-4342-B048-85BDC9FD1C3A}</a:tableStyleId>
              </a:tblPr>
              <a:tblGrid>
                <a:gridCol w="1866362">
                  <a:extLst>
                    <a:ext uri="{9D8B030D-6E8A-4147-A177-3AD203B41FA5}">
                      <a16:colId xmlns:a16="http://schemas.microsoft.com/office/drawing/2014/main" val="20000"/>
                    </a:ext>
                  </a:extLst>
                </a:gridCol>
                <a:gridCol w="1514094">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tblGrid>
              <a:tr h="398148">
                <a:tc>
                  <a:txBody>
                    <a:bodyPr/>
                    <a:lstStyle/>
                    <a:p>
                      <a:pPr algn="ctr"/>
                      <a:endParaRPr lang="en-US" sz="1800" dirty="0">
                        <a:solidFill>
                          <a:schemeClr val="tx1"/>
                        </a:solidFill>
                      </a:endParaRPr>
                    </a:p>
                  </a:txBody>
                  <a:tcPr>
                    <a:solidFill>
                      <a:schemeClr val="bg1"/>
                    </a:solidFill>
                  </a:tcPr>
                </a:tc>
                <a:tc>
                  <a:txBody>
                    <a:bodyPr/>
                    <a:lstStyle/>
                    <a:p>
                      <a:pPr algn="ctr"/>
                      <a:r>
                        <a:rPr lang="en-US" sz="1600" dirty="0"/>
                        <a:t>Very Important</a:t>
                      </a:r>
                    </a:p>
                  </a:txBody>
                  <a:tcPr anchor="ctr">
                    <a:solidFill>
                      <a:srgbClr val="0E3594"/>
                    </a:solidFill>
                  </a:tcPr>
                </a:tc>
                <a:tc>
                  <a:txBody>
                    <a:bodyPr/>
                    <a:lstStyle/>
                    <a:p>
                      <a:pPr algn="ctr"/>
                      <a:r>
                        <a:rPr lang="en-US" sz="1600" dirty="0"/>
                        <a:t>Not Important </a:t>
                      </a:r>
                    </a:p>
                  </a:txBody>
                  <a:tcPr anchor="ctr">
                    <a:solidFill>
                      <a:srgbClr val="C00000"/>
                    </a:solidFill>
                  </a:tcPr>
                </a:tc>
                <a:extLst>
                  <a:ext uri="{0D108BD9-81ED-4DB2-BD59-A6C34878D82A}">
                    <a16:rowId xmlns:a16="http://schemas.microsoft.com/office/drawing/2014/main" val="10000"/>
                  </a:ext>
                </a:extLst>
              </a:tr>
              <a:tr h="265432">
                <a:tc>
                  <a:txBody>
                    <a:bodyPr/>
                    <a:lstStyle/>
                    <a:p>
                      <a:pPr algn="l"/>
                      <a:r>
                        <a:rPr lang="en-US" sz="1600" dirty="0">
                          <a:solidFill>
                            <a:schemeClr val="tx1"/>
                          </a:solidFill>
                        </a:rPr>
                        <a:t>Men</a:t>
                      </a:r>
                    </a:p>
                  </a:txBody>
                  <a:tcPr marT="0" marB="0" anchor="ctr">
                    <a:solidFill>
                      <a:schemeClr val="bg1">
                        <a:lumMod val="50000"/>
                        <a:alpha val="25000"/>
                      </a:schemeClr>
                    </a:solidFill>
                  </a:tcPr>
                </a:tc>
                <a:tc>
                  <a:txBody>
                    <a:bodyPr/>
                    <a:lstStyle/>
                    <a:p>
                      <a:pPr algn="ctr"/>
                      <a:r>
                        <a:rPr lang="en-US" sz="1600" dirty="0"/>
                        <a:t>59</a:t>
                      </a:r>
                    </a:p>
                  </a:txBody>
                  <a:tcPr marT="0" marB="0" anchor="ctr">
                    <a:solidFill>
                      <a:schemeClr val="bg1">
                        <a:lumMod val="50000"/>
                        <a:alpha val="25000"/>
                      </a:schemeClr>
                    </a:solidFill>
                  </a:tcPr>
                </a:tc>
                <a:tc>
                  <a:txBody>
                    <a:bodyPr/>
                    <a:lstStyle/>
                    <a:p>
                      <a:pPr algn="ctr"/>
                      <a:r>
                        <a:rPr lang="en-US" sz="1600" dirty="0"/>
                        <a:t>13</a:t>
                      </a:r>
                    </a:p>
                  </a:txBody>
                  <a:tcPr marT="0" marB="0" anchor="ctr">
                    <a:solidFill>
                      <a:schemeClr val="bg1">
                        <a:lumMod val="50000"/>
                        <a:alpha val="25000"/>
                      </a:schemeClr>
                    </a:solidFill>
                  </a:tcPr>
                </a:tc>
                <a:extLst>
                  <a:ext uri="{0D108BD9-81ED-4DB2-BD59-A6C34878D82A}">
                    <a16:rowId xmlns:a16="http://schemas.microsoft.com/office/drawing/2014/main" val="10001"/>
                  </a:ext>
                </a:extLst>
              </a:tr>
              <a:tr h="265432">
                <a:tc>
                  <a:txBody>
                    <a:bodyPr/>
                    <a:lstStyle/>
                    <a:p>
                      <a:pPr algn="l"/>
                      <a:r>
                        <a:rPr lang="en-US" sz="1600" dirty="0">
                          <a:solidFill>
                            <a:schemeClr val="tx1"/>
                          </a:solidFill>
                        </a:rPr>
                        <a:t>Women</a:t>
                      </a:r>
                    </a:p>
                  </a:txBody>
                  <a:tcPr marT="0" marB="0" anchor="ctr">
                    <a:solidFill>
                      <a:schemeClr val="bg1">
                        <a:lumMod val="50000"/>
                        <a:alpha val="25000"/>
                      </a:schemeClr>
                    </a:solidFill>
                  </a:tcPr>
                </a:tc>
                <a:tc>
                  <a:txBody>
                    <a:bodyPr/>
                    <a:lstStyle/>
                    <a:p>
                      <a:pPr algn="ctr"/>
                      <a:r>
                        <a:rPr lang="en-US" sz="1600" dirty="0"/>
                        <a:t>60</a:t>
                      </a:r>
                    </a:p>
                  </a:txBody>
                  <a:tcPr marT="0" marB="0" anchor="ctr">
                    <a:solidFill>
                      <a:schemeClr val="bg1">
                        <a:lumMod val="50000"/>
                        <a:alpha val="25000"/>
                      </a:schemeClr>
                    </a:solidFill>
                  </a:tcPr>
                </a:tc>
                <a:tc>
                  <a:txBody>
                    <a:bodyPr/>
                    <a:lstStyle/>
                    <a:p>
                      <a:pPr algn="ctr"/>
                      <a:r>
                        <a:rPr lang="en-US" sz="1600" dirty="0"/>
                        <a:t>10</a:t>
                      </a:r>
                    </a:p>
                  </a:txBody>
                  <a:tcPr marT="0" marB="0" anchor="ctr">
                    <a:solidFill>
                      <a:schemeClr val="bg1">
                        <a:lumMod val="50000"/>
                        <a:alpha val="25000"/>
                      </a:schemeClr>
                    </a:solidFill>
                  </a:tcPr>
                </a:tc>
                <a:extLst>
                  <a:ext uri="{0D108BD9-81ED-4DB2-BD59-A6C34878D82A}">
                    <a16:rowId xmlns:a16="http://schemas.microsoft.com/office/drawing/2014/main" val="10002"/>
                  </a:ext>
                </a:extLst>
              </a:tr>
              <a:tr h="265432">
                <a:tc>
                  <a:txBody>
                    <a:bodyPr/>
                    <a:lstStyle/>
                    <a:p>
                      <a:pPr algn="l"/>
                      <a:r>
                        <a:rPr lang="en-US" sz="1600" dirty="0">
                          <a:solidFill>
                            <a:schemeClr val="tx1"/>
                          </a:solidFill>
                        </a:rPr>
                        <a:t>Under 50</a:t>
                      </a:r>
                    </a:p>
                  </a:txBody>
                  <a:tcPr marT="0" marB="0" anchor="ctr">
                    <a:solidFill>
                      <a:schemeClr val="bg1">
                        <a:lumMod val="50000"/>
                        <a:alpha val="50000"/>
                      </a:schemeClr>
                    </a:solidFill>
                  </a:tcPr>
                </a:tc>
                <a:tc>
                  <a:txBody>
                    <a:bodyPr/>
                    <a:lstStyle/>
                    <a:p>
                      <a:pPr algn="ctr"/>
                      <a:r>
                        <a:rPr lang="en-US" sz="1600" dirty="0"/>
                        <a:t>57</a:t>
                      </a:r>
                    </a:p>
                  </a:txBody>
                  <a:tcPr marT="0" marB="0" anchor="ctr">
                    <a:solidFill>
                      <a:schemeClr val="bg1">
                        <a:lumMod val="50000"/>
                        <a:alpha val="50000"/>
                      </a:schemeClr>
                    </a:solidFill>
                  </a:tcPr>
                </a:tc>
                <a:tc>
                  <a:txBody>
                    <a:bodyPr/>
                    <a:lstStyle/>
                    <a:p>
                      <a:pPr algn="ctr"/>
                      <a:r>
                        <a:rPr lang="en-US" sz="1600" dirty="0"/>
                        <a:t>11</a:t>
                      </a:r>
                    </a:p>
                  </a:txBody>
                  <a:tcPr marT="0" marB="0" anchor="ctr">
                    <a:solidFill>
                      <a:schemeClr val="bg1">
                        <a:lumMod val="50000"/>
                        <a:alpha val="50000"/>
                      </a:schemeClr>
                    </a:solidFill>
                  </a:tcPr>
                </a:tc>
                <a:extLst>
                  <a:ext uri="{0D108BD9-81ED-4DB2-BD59-A6C34878D82A}">
                    <a16:rowId xmlns:a16="http://schemas.microsoft.com/office/drawing/2014/main" val="10003"/>
                  </a:ext>
                </a:extLst>
              </a:tr>
              <a:tr h="265432">
                <a:tc>
                  <a:txBody>
                    <a:bodyPr/>
                    <a:lstStyle/>
                    <a:p>
                      <a:pPr algn="l"/>
                      <a:r>
                        <a:rPr lang="en-US" sz="1600" dirty="0">
                          <a:solidFill>
                            <a:schemeClr val="tx1"/>
                          </a:solidFill>
                        </a:rPr>
                        <a:t>Over 50 </a:t>
                      </a:r>
                    </a:p>
                  </a:txBody>
                  <a:tcPr marT="0" marB="0" anchor="ctr">
                    <a:solidFill>
                      <a:schemeClr val="bg1">
                        <a:lumMod val="50000"/>
                        <a:alpha val="50000"/>
                      </a:schemeClr>
                    </a:solidFill>
                  </a:tcPr>
                </a:tc>
                <a:tc>
                  <a:txBody>
                    <a:bodyPr/>
                    <a:lstStyle/>
                    <a:p>
                      <a:pPr algn="ctr"/>
                      <a:r>
                        <a:rPr lang="en-US" sz="1600" dirty="0"/>
                        <a:t>62</a:t>
                      </a:r>
                    </a:p>
                  </a:txBody>
                  <a:tcPr marT="0" marB="0" anchor="ctr">
                    <a:solidFill>
                      <a:schemeClr val="bg1">
                        <a:lumMod val="50000"/>
                        <a:alpha val="50000"/>
                      </a:schemeClr>
                    </a:solidFill>
                  </a:tcPr>
                </a:tc>
                <a:tc>
                  <a:txBody>
                    <a:bodyPr/>
                    <a:lstStyle/>
                    <a:p>
                      <a:pPr algn="ctr"/>
                      <a:r>
                        <a:rPr lang="en-US" sz="1600" dirty="0"/>
                        <a:t>11</a:t>
                      </a:r>
                    </a:p>
                  </a:txBody>
                  <a:tcPr marT="0" marB="0" anchor="ctr">
                    <a:solidFill>
                      <a:schemeClr val="bg1">
                        <a:lumMod val="50000"/>
                        <a:alpha val="50000"/>
                      </a:schemeClr>
                    </a:solidFill>
                  </a:tcPr>
                </a:tc>
                <a:extLst>
                  <a:ext uri="{0D108BD9-81ED-4DB2-BD59-A6C34878D82A}">
                    <a16:rowId xmlns:a16="http://schemas.microsoft.com/office/drawing/2014/main" val="10004"/>
                  </a:ext>
                </a:extLst>
              </a:tr>
              <a:tr h="265432">
                <a:tc>
                  <a:txBody>
                    <a:bodyPr/>
                    <a:lstStyle/>
                    <a:p>
                      <a:pPr algn="l"/>
                      <a:r>
                        <a:rPr lang="en-US" sz="1600" dirty="0">
                          <a:solidFill>
                            <a:schemeClr val="tx1"/>
                          </a:solidFill>
                        </a:rPr>
                        <a:t>Northeast</a:t>
                      </a:r>
                    </a:p>
                  </a:txBody>
                  <a:tcPr marT="0" marB="0" anchor="ctr">
                    <a:solidFill>
                      <a:srgbClr val="DFDFDF"/>
                    </a:solidFill>
                  </a:tcPr>
                </a:tc>
                <a:tc>
                  <a:txBody>
                    <a:bodyPr/>
                    <a:lstStyle/>
                    <a:p>
                      <a:pPr algn="ctr"/>
                      <a:r>
                        <a:rPr lang="en-US" sz="1600" dirty="0"/>
                        <a:t>59</a:t>
                      </a:r>
                    </a:p>
                  </a:txBody>
                  <a:tcPr marT="0" marB="0" anchor="ctr">
                    <a:solidFill>
                      <a:srgbClr val="DFDFDF"/>
                    </a:solidFill>
                  </a:tcPr>
                </a:tc>
                <a:tc>
                  <a:txBody>
                    <a:bodyPr/>
                    <a:lstStyle/>
                    <a:p>
                      <a:pPr algn="ctr"/>
                      <a:r>
                        <a:rPr lang="en-US" sz="1600" dirty="0"/>
                        <a:t>11</a:t>
                      </a:r>
                    </a:p>
                  </a:txBody>
                  <a:tcPr marT="0" marB="0" anchor="ctr">
                    <a:solidFill>
                      <a:srgbClr val="DFDFDF"/>
                    </a:solidFill>
                  </a:tcPr>
                </a:tc>
                <a:extLst>
                  <a:ext uri="{0D108BD9-81ED-4DB2-BD59-A6C34878D82A}">
                    <a16:rowId xmlns:a16="http://schemas.microsoft.com/office/drawing/2014/main" val="2509724112"/>
                  </a:ext>
                </a:extLst>
              </a:tr>
              <a:tr h="265432">
                <a:tc>
                  <a:txBody>
                    <a:bodyPr/>
                    <a:lstStyle/>
                    <a:p>
                      <a:pPr algn="l"/>
                      <a:r>
                        <a:rPr lang="en-US" sz="1600" dirty="0">
                          <a:solidFill>
                            <a:schemeClr val="tx1"/>
                          </a:solidFill>
                        </a:rPr>
                        <a:t>Midwest</a:t>
                      </a:r>
                    </a:p>
                  </a:txBody>
                  <a:tcPr marT="0" marB="0" anchor="ctr">
                    <a:solidFill>
                      <a:srgbClr val="DFDFDF"/>
                    </a:solidFill>
                  </a:tcPr>
                </a:tc>
                <a:tc>
                  <a:txBody>
                    <a:bodyPr/>
                    <a:lstStyle/>
                    <a:p>
                      <a:pPr algn="ctr"/>
                      <a:r>
                        <a:rPr lang="en-US" sz="1600" dirty="0"/>
                        <a:t>60</a:t>
                      </a:r>
                    </a:p>
                  </a:txBody>
                  <a:tcPr marT="0" marB="0" anchor="ctr">
                    <a:solidFill>
                      <a:srgbClr val="DFDFDF"/>
                    </a:solidFill>
                  </a:tcPr>
                </a:tc>
                <a:tc>
                  <a:txBody>
                    <a:bodyPr/>
                    <a:lstStyle/>
                    <a:p>
                      <a:pPr algn="ctr"/>
                      <a:r>
                        <a:rPr lang="en-US" sz="1600" b="1" dirty="0"/>
                        <a:t>11</a:t>
                      </a:r>
                    </a:p>
                  </a:txBody>
                  <a:tcPr marT="0" marB="0" anchor="ctr">
                    <a:solidFill>
                      <a:srgbClr val="DFDFDF"/>
                    </a:solidFill>
                  </a:tcPr>
                </a:tc>
                <a:extLst>
                  <a:ext uri="{0D108BD9-81ED-4DB2-BD59-A6C34878D82A}">
                    <a16:rowId xmlns:a16="http://schemas.microsoft.com/office/drawing/2014/main" val="2468814616"/>
                  </a:ext>
                </a:extLst>
              </a:tr>
              <a:tr h="265432">
                <a:tc>
                  <a:txBody>
                    <a:bodyPr/>
                    <a:lstStyle/>
                    <a:p>
                      <a:pPr algn="l"/>
                      <a:r>
                        <a:rPr lang="en-US" sz="1600" dirty="0">
                          <a:solidFill>
                            <a:schemeClr val="tx1"/>
                          </a:solidFill>
                        </a:rPr>
                        <a:t>South</a:t>
                      </a:r>
                    </a:p>
                  </a:txBody>
                  <a:tcPr marT="0" marB="0" anchor="ctr">
                    <a:solidFill>
                      <a:srgbClr val="DFDFDF"/>
                    </a:solidFill>
                  </a:tcPr>
                </a:tc>
                <a:tc>
                  <a:txBody>
                    <a:bodyPr/>
                    <a:lstStyle/>
                    <a:p>
                      <a:pPr algn="ctr"/>
                      <a:r>
                        <a:rPr lang="en-US" sz="1600" dirty="0"/>
                        <a:t>61</a:t>
                      </a:r>
                    </a:p>
                  </a:txBody>
                  <a:tcPr marT="0" marB="0" anchor="ctr">
                    <a:solidFill>
                      <a:srgbClr val="DFDFDF"/>
                    </a:solidFill>
                  </a:tcPr>
                </a:tc>
                <a:tc>
                  <a:txBody>
                    <a:bodyPr/>
                    <a:lstStyle/>
                    <a:p>
                      <a:pPr algn="ctr"/>
                      <a:r>
                        <a:rPr lang="en-US" sz="1600" dirty="0"/>
                        <a:t>11</a:t>
                      </a:r>
                    </a:p>
                  </a:txBody>
                  <a:tcPr marT="0" marB="0" anchor="ctr">
                    <a:solidFill>
                      <a:srgbClr val="DFDFDF"/>
                    </a:solidFill>
                  </a:tcPr>
                </a:tc>
                <a:extLst>
                  <a:ext uri="{0D108BD9-81ED-4DB2-BD59-A6C34878D82A}">
                    <a16:rowId xmlns:a16="http://schemas.microsoft.com/office/drawing/2014/main" val="28977811"/>
                  </a:ext>
                </a:extLst>
              </a:tr>
              <a:tr h="265432">
                <a:tc>
                  <a:txBody>
                    <a:bodyPr/>
                    <a:lstStyle/>
                    <a:p>
                      <a:pPr algn="l"/>
                      <a:r>
                        <a:rPr lang="en-US" sz="1600" dirty="0">
                          <a:solidFill>
                            <a:schemeClr val="tx1"/>
                          </a:solidFill>
                        </a:rPr>
                        <a:t>West</a:t>
                      </a:r>
                    </a:p>
                  </a:txBody>
                  <a:tcPr marT="0" marB="0" anchor="ctr">
                    <a:solidFill>
                      <a:srgbClr val="DFDFDF"/>
                    </a:solidFill>
                  </a:tcPr>
                </a:tc>
                <a:tc>
                  <a:txBody>
                    <a:bodyPr/>
                    <a:lstStyle/>
                    <a:p>
                      <a:pPr algn="ctr"/>
                      <a:r>
                        <a:rPr lang="en-US" sz="1600" dirty="0"/>
                        <a:t>57</a:t>
                      </a:r>
                    </a:p>
                  </a:txBody>
                  <a:tcPr marT="0" marB="0" anchor="ctr">
                    <a:solidFill>
                      <a:srgbClr val="DFDFDF"/>
                    </a:solidFill>
                  </a:tcPr>
                </a:tc>
                <a:tc>
                  <a:txBody>
                    <a:bodyPr/>
                    <a:lstStyle/>
                    <a:p>
                      <a:pPr algn="ctr"/>
                      <a:r>
                        <a:rPr lang="en-US" sz="1600" dirty="0"/>
                        <a:t>12</a:t>
                      </a:r>
                    </a:p>
                  </a:txBody>
                  <a:tcPr marT="0" marB="0" anchor="ctr">
                    <a:solidFill>
                      <a:srgbClr val="DFDFDF"/>
                    </a:solidFill>
                  </a:tcPr>
                </a:tc>
                <a:extLst>
                  <a:ext uri="{0D108BD9-81ED-4DB2-BD59-A6C34878D82A}">
                    <a16:rowId xmlns:a16="http://schemas.microsoft.com/office/drawing/2014/main" val="1221708626"/>
                  </a:ext>
                </a:extLst>
              </a:tr>
              <a:tr h="265432">
                <a:tc>
                  <a:txBody>
                    <a:bodyPr/>
                    <a:lstStyle/>
                    <a:p>
                      <a:pPr algn="l"/>
                      <a:r>
                        <a:rPr lang="en-US" sz="1600" dirty="0">
                          <a:solidFill>
                            <a:schemeClr val="tx1"/>
                          </a:solidFill>
                        </a:rPr>
                        <a:t>White</a:t>
                      </a:r>
                    </a:p>
                  </a:txBody>
                  <a:tcPr marT="0" marB="0" anchor="ctr">
                    <a:solidFill>
                      <a:srgbClr val="BFBFBF"/>
                    </a:solidFill>
                  </a:tcPr>
                </a:tc>
                <a:tc>
                  <a:txBody>
                    <a:bodyPr/>
                    <a:lstStyle/>
                    <a:p>
                      <a:pPr algn="ctr"/>
                      <a:r>
                        <a:rPr lang="en-US" sz="1600" dirty="0"/>
                        <a:t>59</a:t>
                      </a:r>
                    </a:p>
                  </a:txBody>
                  <a:tcPr marT="0" marB="0" anchor="ctr">
                    <a:solidFill>
                      <a:srgbClr val="BFBFBF"/>
                    </a:solidFill>
                  </a:tcPr>
                </a:tc>
                <a:tc>
                  <a:txBody>
                    <a:bodyPr/>
                    <a:lstStyle/>
                    <a:p>
                      <a:pPr algn="ctr"/>
                      <a:r>
                        <a:rPr lang="en-US" sz="1600" dirty="0"/>
                        <a:t>12</a:t>
                      </a:r>
                    </a:p>
                  </a:txBody>
                  <a:tcPr marT="0" marB="0" anchor="ctr">
                    <a:solidFill>
                      <a:srgbClr val="BFBFBF"/>
                    </a:solidFill>
                  </a:tcPr>
                </a:tc>
                <a:extLst>
                  <a:ext uri="{0D108BD9-81ED-4DB2-BD59-A6C34878D82A}">
                    <a16:rowId xmlns:a16="http://schemas.microsoft.com/office/drawing/2014/main" val="10008"/>
                  </a:ext>
                </a:extLst>
              </a:tr>
              <a:tr h="265432">
                <a:tc>
                  <a:txBody>
                    <a:bodyPr/>
                    <a:lstStyle/>
                    <a:p>
                      <a:pPr algn="l"/>
                      <a:r>
                        <a:rPr lang="en-US" sz="1600" dirty="0">
                          <a:solidFill>
                            <a:schemeClr val="tx1"/>
                          </a:solidFill>
                        </a:rPr>
                        <a:t>African American</a:t>
                      </a:r>
                    </a:p>
                  </a:txBody>
                  <a:tcPr marT="0" marB="0" anchor="ctr">
                    <a:solidFill>
                      <a:srgbClr val="BFBFBF"/>
                    </a:solidFill>
                  </a:tcPr>
                </a:tc>
                <a:tc>
                  <a:txBody>
                    <a:bodyPr/>
                    <a:lstStyle/>
                    <a:p>
                      <a:pPr algn="ctr"/>
                      <a:r>
                        <a:rPr lang="en-US" sz="1600" b="1" dirty="0"/>
                        <a:t>77</a:t>
                      </a:r>
                    </a:p>
                  </a:txBody>
                  <a:tcPr marT="0" marB="0" anchor="ctr">
                    <a:solidFill>
                      <a:srgbClr val="BFC7D7"/>
                    </a:solidFill>
                  </a:tcPr>
                </a:tc>
                <a:tc>
                  <a:txBody>
                    <a:bodyPr/>
                    <a:lstStyle/>
                    <a:p>
                      <a:pPr algn="ctr"/>
                      <a:r>
                        <a:rPr lang="en-US" sz="1600" dirty="0"/>
                        <a:t>7</a:t>
                      </a:r>
                    </a:p>
                  </a:txBody>
                  <a:tcPr marT="0" marB="0" anchor="ctr">
                    <a:solidFill>
                      <a:srgbClr val="BFBFBF"/>
                    </a:solidFill>
                  </a:tcPr>
                </a:tc>
                <a:extLst>
                  <a:ext uri="{0D108BD9-81ED-4DB2-BD59-A6C34878D82A}">
                    <a16:rowId xmlns:a16="http://schemas.microsoft.com/office/drawing/2014/main" val="10009"/>
                  </a:ext>
                </a:extLst>
              </a:tr>
              <a:tr h="265432">
                <a:tc>
                  <a:txBody>
                    <a:bodyPr/>
                    <a:lstStyle/>
                    <a:p>
                      <a:pPr algn="l"/>
                      <a:r>
                        <a:rPr lang="en-US" sz="1600" dirty="0">
                          <a:solidFill>
                            <a:schemeClr val="tx1"/>
                          </a:solidFill>
                        </a:rPr>
                        <a:t>Latino</a:t>
                      </a:r>
                    </a:p>
                  </a:txBody>
                  <a:tcPr marT="0" marB="0" anchor="ctr">
                    <a:solidFill>
                      <a:srgbClr val="BFBFBF"/>
                    </a:solidFill>
                  </a:tcPr>
                </a:tc>
                <a:tc>
                  <a:txBody>
                    <a:bodyPr/>
                    <a:lstStyle/>
                    <a:p>
                      <a:pPr algn="ctr"/>
                      <a:r>
                        <a:rPr lang="en-US" sz="1600" dirty="0"/>
                        <a:t>56</a:t>
                      </a:r>
                    </a:p>
                  </a:txBody>
                  <a:tcPr marT="0" marB="0" anchor="ctr">
                    <a:solidFill>
                      <a:srgbClr val="BFBFBF"/>
                    </a:solidFill>
                  </a:tcPr>
                </a:tc>
                <a:tc>
                  <a:txBody>
                    <a:bodyPr/>
                    <a:lstStyle/>
                    <a:p>
                      <a:pPr algn="ctr"/>
                      <a:r>
                        <a:rPr lang="en-US" sz="1600" dirty="0"/>
                        <a:t>13</a:t>
                      </a:r>
                    </a:p>
                  </a:txBody>
                  <a:tcPr marT="0" marB="0" anchor="ctr">
                    <a:solidFill>
                      <a:srgbClr val="BFBFBF"/>
                    </a:solidFill>
                  </a:tcPr>
                </a:tc>
                <a:extLst>
                  <a:ext uri="{0D108BD9-81ED-4DB2-BD59-A6C34878D82A}">
                    <a16:rowId xmlns:a16="http://schemas.microsoft.com/office/drawing/2014/main" val="10010"/>
                  </a:ext>
                </a:extLst>
              </a:tr>
              <a:tr h="265432">
                <a:tc>
                  <a:txBody>
                    <a:bodyPr/>
                    <a:lstStyle/>
                    <a:p>
                      <a:pPr algn="l"/>
                      <a:r>
                        <a:rPr lang="en-US" sz="1600" dirty="0">
                          <a:solidFill>
                            <a:schemeClr val="tx1"/>
                          </a:solidFill>
                        </a:rPr>
                        <a:t>API</a:t>
                      </a:r>
                    </a:p>
                  </a:txBody>
                  <a:tcPr marT="0" marB="0" anchor="ctr">
                    <a:solidFill>
                      <a:srgbClr val="BFBFBF"/>
                    </a:solidFill>
                  </a:tcPr>
                </a:tc>
                <a:tc>
                  <a:txBody>
                    <a:bodyPr/>
                    <a:lstStyle/>
                    <a:p>
                      <a:pPr algn="ctr"/>
                      <a:r>
                        <a:rPr lang="en-US" sz="1600" dirty="0"/>
                        <a:t>34</a:t>
                      </a:r>
                    </a:p>
                  </a:txBody>
                  <a:tcPr marT="0" marB="0" anchor="ctr">
                    <a:solidFill>
                      <a:srgbClr val="BFBFBF"/>
                    </a:solidFill>
                  </a:tcPr>
                </a:tc>
                <a:tc>
                  <a:txBody>
                    <a:bodyPr/>
                    <a:lstStyle/>
                    <a:p>
                      <a:pPr algn="ctr"/>
                      <a:r>
                        <a:rPr lang="en-US" sz="1600" dirty="0"/>
                        <a:t>17</a:t>
                      </a:r>
                    </a:p>
                  </a:txBody>
                  <a:tcPr marT="0" marB="0" anchor="ctr">
                    <a:solidFill>
                      <a:srgbClr val="BFBFBF"/>
                    </a:solidFill>
                  </a:tcPr>
                </a:tc>
                <a:extLst>
                  <a:ext uri="{0D108BD9-81ED-4DB2-BD59-A6C34878D82A}">
                    <a16:rowId xmlns:a16="http://schemas.microsoft.com/office/drawing/2014/main" val="2901520768"/>
                  </a:ext>
                </a:extLst>
              </a:tr>
              <a:tr h="265432">
                <a:tc>
                  <a:txBody>
                    <a:bodyPr/>
                    <a:lstStyle/>
                    <a:p>
                      <a:pPr algn="l"/>
                      <a:r>
                        <a:rPr lang="en-US" sz="1600" dirty="0">
                          <a:solidFill>
                            <a:schemeClr val="tx1"/>
                          </a:solidFill>
                        </a:rPr>
                        <a:t>Democrat (ID)</a:t>
                      </a:r>
                    </a:p>
                  </a:txBody>
                  <a:tcPr marT="0" marB="0" anchor="ctr">
                    <a:solidFill>
                      <a:srgbClr val="DFDFDF"/>
                    </a:solidFill>
                  </a:tcPr>
                </a:tc>
                <a:tc>
                  <a:txBody>
                    <a:bodyPr/>
                    <a:lstStyle/>
                    <a:p>
                      <a:pPr algn="ctr"/>
                      <a:r>
                        <a:rPr lang="en-US" sz="1600" b="0" dirty="0"/>
                        <a:t>68</a:t>
                      </a:r>
                    </a:p>
                  </a:txBody>
                  <a:tcPr marT="0" marB="0" anchor="ctr">
                    <a:solidFill>
                      <a:srgbClr val="DFDFDF"/>
                    </a:solidFill>
                  </a:tcPr>
                </a:tc>
                <a:tc>
                  <a:txBody>
                    <a:bodyPr/>
                    <a:lstStyle/>
                    <a:p>
                      <a:pPr algn="ctr"/>
                      <a:r>
                        <a:rPr lang="en-US" sz="1600" dirty="0"/>
                        <a:t>8</a:t>
                      </a:r>
                    </a:p>
                  </a:txBody>
                  <a:tcPr marT="0" marB="0" anchor="ctr">
                    <a:solidFill>
                      <a:srgbClr val="DFDFDF"/>
                    </a:solidFill>
                  </a:tcPr>
                </a:tc>
                <a:extLst>
                  <a:ext uri="{0D108BD9-81ED-4DB2-BD59-A6C34878D82A}">
                    <a16:rowId xmlns:a16="http://schemas.microsoft.com/office/drawing/2014/main" val="10011"/>
                  </a:ext>
                </a:extLst>
              </a:tr>
              <a:tr h="265432">
                <a:tc>
                  <a:txBody>
                    <a:bodyPr/>
                    <a:lstStyle/>
                    <a:p>
                      <a:pPr algn="l"/>
                      <a:r>
                        <a:rPr lang="en-US" sz="1600" dirty="0">
                          <a:solidFill>
                            <a:schemeClr val="tx1"/>
                          </a:solidFill>
                        </a:rPr>
                        <a:t>Independent (ID)</a:t>
                      </a:r>
                    </a:p>
                  </a:txBody>
                  <a:tcPr marT="0" marB="0" anchor="ctr">
                    <a:solidFill>
                      <a:srgbClr val="DFDFDF"/>
                    </a:solidFill>
                  </a:tcPr>
                </a:tc>
                <a:tc>
                  <a:txBody>
                    <a:bodyPr/>
                    <a:lstStyle/>
                    <a:p>
                      <a:pPr algn="ctr"/>
                      <a:r>
                        <a:rPr lang="en-US" sz="1600" dirty="0"/>
                        <a:t>59</a:t>
                      </a:r>
                    </a:p>
                  </a:txBody>
                  <a:tcPr marT="0" marB="0" anchor="ctr">
                    <a:solidFill>
                      <a:srgbClr val="DFDFDF"/>
                    </a:solidFill>
                  </a:tcPr>
                </a:tc>
                <a:tc>
                  <a:txBody>
                    <a:bodyPr/>
                    <a:lstStyle/>
                    <a:p>
                      <a:pPr algn="ctr"/>
                      <a:r>
                        <a:rPr lang="en-US" sz="1600" b="0" dirty="0"/>
                        <a:t>8</a:t>
                      </a:r>
                    </a:p>
                  </a:txBody>
                  <a:tcPr marT="0" marB="0" anchor="ctr">
                    <a:solidFill>
                      <a:srgbClr val="DFDFDF"/>
                    </a:solidFill>
                  </a:tcPr>
                </a:tc>
                <a:extLst>
                  <a:ext uri="{0D108BD9-81ED-4DB2-BD59-A6C34878D82A}">
                    <a16:rowId xmlns:a16="http://schemas.microsoft.com/office/drawing/2014/main" val="799081869"/>
                  </a:ext>
                </a:extLst>
              </a:tr>
              <a:tr h="265432">
                <a:tc>
                  <a:txBody>
                    <a:bodyPr/>
                    <a:lstStyle/>
                    <a:p>
                      <a:pPr algn="l"/>
                      <a:r>
                        <a:rPr lang="en-US" sz="1600" dirty="0">
                          <a:solidFill>
                            <a:schemeClr val="tx1"/>
                          </a:solidFill>
                        </a:rPr>
                        <a:t>Republican (ID)</a:t>
                      </a:r>
                    </a:p>
                  </a:txBody>
                  <a:tcPr marT="0" marB="0" anchor="ctr">
                    <a:solidFill>
                      <a:srgbClr val="DFDFDF"/>
                    </a:solidFill>
                  </a:tcPr>
                </a:tc>
                <a:tc>
                  <a:txBody>
                    <a:bodyPr/>
                    <a:lstStyle/>
                    <a:p>
                      <a:pPr algn="ctr"/>
                      <a:r>
                        <a:rPr lang="en-US" sz="1600" dirty="0"/>
                        <a:t>52</a:t>
                      </a:r>
                    </a:p>
                  </a:txBody>
                  <a:tcPr marT="0" marB="0" anchor="ctr">
                    <a:solidFill>
                      <a:srgbClr val="DFDFDF"/>
                    </a:solidFill>
                  </a:tcPr>
                </a:tc>
                <a:tc>
                  <a:txBody>
                    <a:bodyPr/>
                    <a:lstStyle/>
                    <a:p>
                      <a:pPr algn="ctr"/>
                      <a:r>
                        <a:rPr lang="en-US" sz="1600" dirty="0"/>
                        <a:t>17</a:t>
                      </a:r>
                    </a:p>
                  </a:txBody>
                  <a:tcPr marT="0" marB="0" anchor="ctr">
                    <a:solidFill>
                      <a:srgbClr val="DFDFDF"/>
                    </a:solidFill>
                  </a:tcPr>
                </a:tc>
                <a:extLst>
                  <a:ext uri="{0D108BD9-81ED-4DB2-BD59-A6C34878D82A}">
                    <a16:rowId xmlns:a16="http://schemas.microsoft.com/office/drawing/2014/main" val="10012"/>
                  </a:ext>
                </a:extLst>
              </a:tr>
              <a:tr h="265432">
                <a:tc>
                  <a:txBody>
                    <a:bodyPr/>
                    <a:lstStyle/>
                    <a:p>
                      <a:pPr algn="l"/>
                      <a:r>
                        <a:rPr lang="en-US" sz="1600" dirty="0">
                          <a:solidFill>
                            <a:schemeClr val="tx1"/>
                          </a:solidFill>
                        </a:rPr>
                        <a:t>Trump </a:t>
                      </a:r>
                    </a:p>
                  </a:txBody>
                  <a:tcPr marT="0" marB="0" anchor="ctr">
                    <a:solidFill>
                      <a:srgbClr val="BFBFBF"/>
                    </a:solidFill>
                  </a:tcPr>
                </a:tc>
                <a:tc>
                  <a:txBody>
                    <a:bodyPr/>
                    <a:lstStyle/>
                    <a:p>
                      <a:pPr algn="ctr"/>
                      <a:r>
                        <a:rPr lang="en-US" sz="1600" dirty="0"/>
                        <a:t>51</a:t>
                      </a:r>
                    </a:p>
                  </a:txBody>
                  <a:tcPr marT="0" marB="0" anchor="ctr">
                    <a:solidFill>
                      <a:srgbClr val="BFBFBF"/>
                    </a:solidFill>
                  </a:tcPr>
                </a:tc>
                <a:tc>
                  <a:txBody>
                    <a:bodyPr/>
                    <a:lstStyle/>
                    <a:p>
                      <a:pPr algn="ctr"/>
                      <a:r>
                        <a:rPr lang="en-US" sz="1600" dirty="0"/>
                        <a:t>15</a:t>
                      </a:r>
                    </a:p>
                  </a:txBody>
                  <a:tcPr marT="0" marB="0" anchor="ctr">
                    <a:solidFill>
                      <a:srgbClr val="BFBFBF"/>
                    </a:solidFill>
                  </a:tcPr>
                </a:tc>
                <a:extLst>
                  <a:ext uri="{0D108BD9-81ED-4DB2-BD59-A6C34878D82A}">
                    <a16:rowId xmlns:a16="http://schemas.microsoft.com/office/drawing/2014/main" val="2983189131"/>
                  </a:ext>
                </a:extLst>
              </a:tr>
              <a:tr h="265432">
                <a:tc>
                  <a:txBody>
                    <a:bodyPr/>
                    <a:lstStyle/>
                    <a:p>
                      <a:pPr algn="l"/>
                      <a:r>
                        <a:rPr lang="en-US" sz="1600" dirty="0">
                          <a:solidFill>
                            <a:schemeClr val="tx1"/>
                          </a:solidFill>
                        </a:rPr>
                        <a:t>Biden </a:t>
                      </a:r>
                    </a:p>
                  </a:txBody>
                  <a:tcPr marT="0" marB="0" anchor="ctr">
                    <a:solidFill>
                      <a:srgbClr val="BFBFBF"/>
                    </a:solidFill>
                  </a:tcPr>
                </a:tc>
                <a:tc>
                  <a:txBody>
                    <a:bodyPr/>
                    <a:lstStyle/>
                    <a:p>
                      <a:pPr algn="ctr"/>
                      <a:r>
                        <a:rPr lang="en-US" sz="1600" dirty="0"/>
                        <a:t>68</a:t>
                      </a:r>
                    </a:p>
                  </a:txBody>
                  <a:tcPr marT="0" marB="0" anchor="ctr">
                    <a:solidFill>
                      <a:srgbClr val="BFBFBF"/>
                    </a:solidFill>
                  </a:tcPr>
                </a:tc>
                <a:tc>
                  <a:txBody>
                    <a:bodyPr/>
                    <a:lstStyle/>
                    <a:p>
                      <a:pPr algn="ctr"/>
                      <a:r>
                        <a:rPr lang="en-US" sz="1600" dirty="0"/>
                        <a:t>7</a:t>
                      </a:r>
                    </a:p>
                  </a:txBody>
                  <a:tcPr marT="0" marB="0" anchor="ctr">
                    <a:solidFill>
                      <a:srgbClr val="BFBFBF"/>
                    </a:solidFill>
                  </a:tcPr>
                </a:tc>
                <a:extLst>
                  <a:ext uri="{0D108BD9-81ED-4DB2-BD59-A6C34878D82A}">
                    <a16:rowId xmlns:a16="http://schemas.microsoft.com/office/drawing/2014/main" val="251477642"/>
                  </a:ext>
                </a:extLst>
              </a:tr>
            </a:tbl>
          </a:graphicData>
        </a:graphic>
      </p:graphicFrame>
      <p:pic>
        <p:nvPicPr>
          <p:cNvPr id="7" name="image3.png">
            <a:extLst>
              <a:ext uri="{FF2B5EF4-FFF2-40B4-BE49-F238E27FC236}">
                <a16:creationId xmlns:a16="http://schemas.microsoft.com/office/drawing/2014/main" id="{26C71FDF-FA26-40CD-8588-117971822187}"/>
              </a:ext>
              <a:ext uri="{C183D7F6-B498-43B3-948B-1728B52AA6E4}">
                <adec:decorative xmlns:adec="http://schemas.microsoft.com/office/drawing/2017/decorative" val="1"/>
              </a:ext>
            </a:extLst>
          </p:cNvPr>
          <p:cNvPicPr/>
          <p:nvPr/>
        </p:nvPicPr>
        <p:blipFill>
          <a:blip r:embed="rId3"/>
          <a:srcRect/>
          <a:stretch>
            <a:fillRect/>
          </a:stretch>
        </p:blipFill>
        <p:spPr>
          <a:xfrm>
            <a:off x="8153400" y="6355080"/>
            <a:ext cx="2207812" cy="367160"/>
          </a:xfrm>
          <a:prstGeom prst="rect">
            <a:avLst/>
          </a:prstGeom>
          <a:ln/>
        </p:spPr>
      </p:pic>
    </p:spTree>
    <p:extLst>
      <p:ext uri="{BB962C8B-B14F-4D97-AF65-F5344CB8AC3E}">
        <p14:creationId xmlns:p14="http://schemas.microsoft.com/office/powerpoint/2010/main" val="2583436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33E5B-5249-4649-B761-045180C3ED48}"/>
              </a:ext>
            </a:extLst>
          </p:cNvPr>
          <p:cNvSpPr>
            <a:spLocks noGrp="1"/>
          </p:cNvSpPr>
          <p:nvPr>
            <p:ph type="ctrTitle"/>
          </p:nvPr>
        </p:nvSpPr>
        <p:spPr/>
        <p:txBody>
          <a:bodyPr>
            <a:noAutofit/>
          </a:bodyPr>
          <a:lstStyle/>
          <a:p>
            <a:r>
              <a:rPr lang="en-US" sz="2400" dirty="0">
                <a:solidFill>
                  <a:srgbClr val="005999"/>
                </a:solidFill>
              </a:rPr>
              <a:t>We see the greatest rating of importance for issues for people with disabilities among voters with disabilities, especially those in battleground states, men with disabilities, older people with disabilities, and Biden voters who heard something around disabilities during the election.</a:t>
            </a:r>
          </a:p>
        </p:txBody>
      </p:sp>
      <p:sp>
        <p:nvSpPr>
          <p:cNvPr id="5" name="Content Placeholder 4" descr="How important is it to you that congressional and presidential campaigns address issues that are important to people with disabilities? &#13;&#10;">
            <a:extLst>
              <a:ext uri="{FF2B5EF4-FFF2-40B4-BE49-F238E27FC236}">
                <a16:creationId xmlns:a16="http://schemas.microsoft.com/office/drawing/2014/main" id="{6E832251-F4AE-4C10-A153-114DC17457B4}"/>
              </a:ext>
            </a:extLst>
          </p:cNvPr>
          <p:cNvSpPr txBox="1">
            <a:spLocks/>
          </p:cNvSpPr>
          <p:nvPr/>
        </p:nvSpPr>
        <p:spPr>
          <a:xfrm>
            <a:off x="335280" y="1779075"/>
            <a:ext cx="11521440" cy="761240"/>
          </a:xfrm>
          <a:prstGeom prst="rect">
            <a:avLst/>
          </a:prstGeom>
          <a:solidFill>
            <a:schemeClr val="bg1">
              <a:lumMod val="85000"/>
            </a:schemeClr>
          </a:solidFill>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a:t>How important is it to you that congressional and presidential campaigns address issues that are important to people with disabilities? </a:t>
            </a:r>
          </a:p>
        </p:txBody>
      </p:sp>
      <p:pic>
        <p:nvPicPr>
          <p:cNvPr id="3" name="image3.png">
            <a:extLst>
              <a:ext uri="{FF2B5EF4-FFF2-40B4-BE49-F238E27FC236}">
                <a16:creationId xmlns:a16="http://schemas.microsoft.com/office/drawing/2014/main" id="{1656F615-5B75-4B3C-ACE5-4A738F262BE3}"/>
              </a:ext>
              <a:ext uri="{C183D7F6-B498-43B3-948B-1728B52AA6E4}">
                <adec:decorative xmlns:adec="http://schemas.microsoft.com/office/drawing/2017/decorative" val="1"/>
              </a:ext>
            </a:extLst>
          </p:cNvPr>
          <p:cNvPicPr/>
          <p:nvPr/>
        </p:nvPicPr>
        <p:blipFill>
          <a:blip r:embed="rId3"/>
          <a:srcRect/>
          <a:stretch>
            <a:fillRect/>
          </a:stretch>
        </p:blipFill>
        <p:spPr>
          <a:xfrm>
            <a:off x="8153400" y="6355080"/>
            <a:ext cx="2207812" cy="367160"/>
          </a:xfrm>
          <a:prstGeom prst="rect">
            <a:avLst/>
          </a:prstGeom>
          <a:ln/>
        </p:spPr>
      </p:pic>
      <p:graphicFrame>
        <p:nvGraphicFramePr>
          <p:cNvPr id="9" name="Table 8">
            <a:extLst>
              <a:ext uri="{FF2B5EF4-FFF2-40B4-BE49-F238E27FC236}">
                <a16:creationId xmlns:a16="http://schemas.microsoft.com/office/drawing/2014/main" id="{AD2DF2C1-F3DE-494C-A0AC-9E43CEEAD53D}"/>
              </a:ext>
            </a:extLst>
          </p:cNvPr>
          <p:cNvGraphicFramePr>
            <a:graphicFrameLocks noGrp="1"/>
          </p:cNvGraphicFramePr>
          <p:nvPr>
            <p:extLst>
              <p:ext uri="{D42A27DB-BD31-4B8C-83A1-F6EECF244321}">
                <p14:modId xmlns:p14="http://schemas.microsoft.com/office/powerpoint/2010/main" val="1488839079"/>
              </p:ext>
            </p:extLst>
          </p:nvPr>
        </p:nvGraphicFramePr>
        <p:xfrm>
          <a:off x="214572" y="2759380"/>
          <a:ext cx="11642143" cy="2635468"/>
        </p:xfrm>
        <a:graphic>
          <a:graphicData uri="http://schemas.openxmlformats.org/drawingml/2006/table">
            <a:tbl>
              <a:tblPr firstRow="1">
                <a:tableStyleId>{5C22544A-7EE6-4342-B048-85BDC9FD1C3A}</a:tableStyleId>
              </a:tblPr>
              <a:tblGrid>
                <a:gridCol w="3019780">
                  <a:extLst>
                    <a:ext uri="{9D8B030D-6E8A-4147-A177-3AD203B41FA5}">
                      <a16:colId xmlns:a16="http://schemas.microsoft.com/office/drawing/2014/main" val="285450607"/>
                    </a:ext>
                  </a:extLst>
                </a:gridCol>
                <a:gridCol w="580725">
                  <a:extLst>
                    <a:ext uri="{9D8B030D-6E8A-4147-A177-3AD203B41FA5}">
                      <a16:colId xmlns:a16="http://schemas.microsoft.com/office/drawing/2014/main" val="2215904522"/>
                    </a:ext>
                  </a:extLst>
                </a:gridCol>
                <a:gridCol w="580725">
                  <a:extLst>
                    <a:ext uri="{9D8B030D-6E8A-4147-A177-3AD203B41FA5}">
                      <a16:colId xmlns:a16="http://schemas.microsoft.com/office/drawing/2014/main" val="751506583"/>
                    </a:ext>
                  </a:extLst>
                </a:gridCol>
                <a:gridCol w="580725">
                  <a:extLst>
                    <a:ext uri="{9D8B030D-6E8A-4147-A177-3AD203B41FA5}">
                      <a16:colId xmlns:a16="http://schemas.microsoft.com/office/drawing/2014/main" val="1238057740"/>
                    </a:ext>
                  </a:extLst>
                </a:gridCol>
                <a:gridCol w="705141">
                  <a:extLst>
                    <a:ext uri="{9D8B030D-6E8A-4147-A177-3AD203B41FA5}">
                      <a16:colId xmlns:a16="http://schemas.microsoft.com/office/drawing/2014/main" val="3340660559"/>
                    </a:ext>
                  </a:extLst>
                </a:gridCol>
                <a:gridCol w="580725">
                  <a:extLst>
                    <a:ext uri="{9D8B030D-6E8A-4147-A177-3AD203B41FA5}">
                      <a16:colId xmlns:a16="http://schemas.microsoft.com/office/drawing/2014/main" val="3304641028"/>
                    </a:ext>
                  </a:extLst>
                </a:gridCol>
                <a:gridCol w="580725">
                  <a:extLst>
                    <a:ext uri="{9D8B030D-6E8A-4147-A177-3AD203B41FA5}">
                      <a16:colId xmlns:a16="http://schemas.microsoft.com/office/drawing/2014/main" val="2688014687"/>
                    </a:ext>
                  </a:extLst>
                </a:gridCol>
                <a:gridCol w="647928">
                  <a:extLst>
                    <a:ext uri="{9D8B030D-6E8A-4147-A177-3AD203B41FA5}">
                      <a16:colId xmlns:a16="http://schemas.microsoft.com/office/drawing/2014/main" val="1038927457"/>
                    </a:ext>
                  </a:extLst>
                </a:gridCol>
                <a:gridCol w="513522">
                  <a:extLst>
                    <a:ext uri="{9D8B030D-6E8A-4147-A177-3AD203B41FA5}">
                      <a16:colId xmlns:a16="http://schemas.microsoft.com/office/drawing/2014/main" val="572181034"/>
                    </a:ext>
                  </a:extLst>
                </a:gridCol>
                <a:gridCol w="580725">
                  <a:extLst>
                    <a:ext uri="{9D8B030D-6E8A-4147-A177-3AD203B41FA5}">
                      <a16:colId xmlns:a16="http://schemas.microsoft.com/office/drawing/2014/main" val="2800533926"/>
                    </a:ext>
                  </a:extLst>
                </a:gridCol>
                <a:gridCol w="580725">
                  <a:extLst>
                    <a:ext uri="{9D8B030D-6E8A-4147-A177-3AD203B41FA5}">
                      <a16:colId xmlns:a16="http://schemas.microsoft.com/office/drawing/2014/main" val="366167565"/>
                    </a:ext>
                  </a:extLst>
                </a:gridCol>
                <a:gridCol w="580725">
                  <a:extLst>
                    <a:ext uri="{9D8B030D-6E8A-4147-A177-3AD203B41FA5}">
                      <a16:colId xmlns:a16="http://schemas.microsoft.com/office/drawing/2014/main" val="758140424"/>
                    </a:ext>
                  </a:extLst>
                </a:gridCol>
                <a:gridCol w="580725">
                  <a:extLst>
                    <a:ext uri="{9D8B030D-6E8A-4147-A177-3AD203B41FA5}">
                      <a16:colId xmlns:a16="http://schemas.microsoft.com/office/drawing/2014/main" val="4163904376"/>
                    </a:ext>
                  </a:extLst>
                </a:gridCol>
                <a:gridCol w="580725">
                  <a:extLst>
                    <a:ext uri="{9D8B030D-6E8A-4147-A177-3AD203B41FA5}">
                      <a16:colId xmlns:a16="http://schemas.microsoft.com/office/drawing/2014/main" val="3649290903"/>
                    </a:ext>
                  </a:extLst>
                </a:gridCol>
                <a:gridCol w="474261">
                  <a:extLst>
                    <a:ext uri="{9D8B030D-6E8A-4147-A177-3AD203B41FA5}">
                      <a16:colId xmlns:a16="http://schemas.microsoft.com/office/drawing/2014/main" val="3944146824"/>
                    </a:ext>
                  </a:extLst>
                </a:gridCol>
                <a:gridCol w="474261">
                  <a:extLst>
                    <a:ext uri="{9D8B030D-6E8A-4147-A177-3AD203B41FA5}">
                      <a16:colId xmlns:a16="http://schemas.microsoft.com/office/drawing/2014/main" val="3584834613"/>
                    </a:ext>
                  </a:extLst>
                </a:gridCol>
              </a:tblGrid>
              <a:tr h="239862">
                <a:tc>
                  <a:txBody>
                    <a:bodyPr/>
                    <a:lstStyle/>
                    <a:p>
                      <a:pPr algn="ctr" fontAlgn="b"/>
                      <a:endParaRPr lang="en-US" sz="1600" b="1" i="0" u="none" strike="noStrike" dirty="0">
                        <a:solidFill>
                          <a:schemeClr val="bg1"/>
                        </a:solidFill>
                        <a:effectLst/>
                        <a:latin typeface="+mn-lt"/>
                      </a:endParaRPr>
                    </a:p>
                  </a:txBody>
                  <a:tcPr marL="8473" marR="8473" marT="8473"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bg1">
                        <a:lumMod val="50000"/>
                      </a:schemeClr>
                    </a:solidFill>
                  </a:tcPr>
                </a:tc>
                <a:tc>
                  <a:txBody>
                    <a:bodyPr/>
                    <a:lstStyle/>
                    <a:p>
                      <a:pPr algn="ctr" fontAlgn="b"/>
                      <a:r>
                        <a:rPr lang="en-US" sz="1400" b="1" i="0" u="none" strike="noStrike" dirty="0">
                          <a:solidFill>
                            <a:schemeClr val="bg1"/>
                          </a:solidFill>
                          <a:effectLst/>
                          <a:latin typeface="+mn-lt"/>
                        </a:rPr>
                        <a:t>All Voters</a:t>
                      </a:r>
                    </a:p>
                  </a:txBody>
                  <a:tcPr marL="8473" marR="8473" marT="8473"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fontAlgn="b"/>
                      <a:r>
                        <a:rPr lang="en-US" sz="1400" b="1" i="0" u="none" strike="noStrike" dirty="0">
                          <a:solidFill>
                            <a:schemeClr val="bg1"/>
                          </a:solidFill>
                          <a:effectLst/>
                          <a:latin typeface="+mn-lt"/>
                        </a:rPr>
                        <a:t>PWD</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n-US" sz="1400" b="1" i="0" u="none" strike="noStrike" dirty="0">
                          <a:solidFill>
                            <a:schemeClr val="bg1"/>
                          </a:solidFill>
                          <a:effectLst/>
                          <a:latin typeface="+mn-lt"/>
                        </a:rPr>
                        <a:t>Fam</a:t>
                      </a:r>
                    </a:p>
                  </a:txBody>
                  <a:tcPr marL="8473" marR="8473" marT="847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n-US" sz="1400" b="1" i="0" u="none" strike="noStrike" dirty="0">
                          <a:solidFill>
                            <a:schemeClr val="bg1"/>
                          </a:solidFill>
                          <a:effectLst/>
                          <a:latin typeface="+mn-lt"/>
                        </a:rPr>
                        <a:t>Friend</a:t>
                      </a:r>
                    </a:p>
                  </a:txBody>
                  <a:tcPr marL="8473" marR="8473" marT="847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n-US" sz="1400" b="1" i="0" u="none" strike="noStrike" dirty="0">
                          <a:solidFill>
                            <a:schemeClr val="bg1"/>
                          </a:solidFill>
                          <a:effectLst/>
                          <a:latin typeface="+mn-lt"/>
                        </a:rPr>
                        <a:t>PWD/Family/Friends</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n-US" sz="1400" b="1" i="0" u="none" strike="noStrike" dirty="0">
                          <a:solidFill>
                            <a:schemeClr val="bg1"/>
                          </a:solidFill>
                          <a:effectLst/>
                          <a:latin typeface="+mn-lt"/>
                        </a:rPr>
                        <a:t>PWD Men</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fontAlgn="b"/>
                      <a:r>
                        <a:rPr lang="en-US" sz="1400" b="1" i="0" u="none" strike="noStrike" dirty="0">
                          <a:solidFill>
                            <a:schemeClr val="bg1"/>
                          </a:solidFill>
                          <a:effectLst/>
                          <a:latin typeface="+mn-lt"/>
                        </a:rPr>
                        <a:t>PWD Women</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fontAlgn="b"/>
                      <a:r>
                        <a:rPr lang="en-US" sz="1400" b="1" i="0" u="none" strike="noStrike" dirty="0">
                          <a:solidFill>
                            <a:schemeClr val="tx1"/>
                          </a:solidFill>
                          <a:effectLst/>
                          <a:latin typeface="+mn-lt"/>
                        </a:rPr>
                        <a:t>PWD &lt;50</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1400" b="1" i="0" u="none" strike="noStrike" dirty="0">
                          <a:solidFill>
                            <a:schemeClr val="tx1"/>
                          </a:solidFill>
                          <a:effectLst/>
                          <a:latin typeface="+mn-lt"/>
                        </a:rPr>
                        <a:t>PWD 50+</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1400" b="1" i="0" u="none" strike="noStrike" dirty="0">
                          <a:solidFill>
                            <a:schemeClr val="bg1"/>
                          </a:solidFill>
                          <a:effectLst/>
                          <a:latin typeface="+mn-lt"/>
                        </a:rPr>
                        <a:t>Heard Issues Biden</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fontAlgn="b"/>
                      <a:r>
                        <a:rPr lang="en-US" sz="1400" b="1" i="0" u="none" strike="noStrike" dirty="0">
                          <a:solidFill>
                            <a:schemeClr val="bg1"/>
                          </a:solidFill>
                          <a:effectLst/>
                          <a:latin typeface="+mn-lt"/>
                        </a:rPr>
                        <a:t>Heard Issues Trump</a:t>
                      </a:r>
                    </a:p>
                  </a:txBody>
                  <a:tcPr marL="8473" marR="8473" marT="847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fontAlgn="b"/>
                      <a:r>
                        <a:rPr lang="en-US" sz="1400" b="1" i="0" u="none" strike="noStrike" dirty="0">
                          <a:solidFill>
                            <a:schemeClr val="bg1"/>
                          </a:solidFill>
                          <a:effectLst/>
                          <a:latin typeface="+mn-lt"/>
                        </a:rPr>
                        <a:t>Didn’t Hear Biden</a:t>
                      </a:r>
                    </a:p>
                  </a:txBody>
                  <a:tcPr marL="8473" marR="8473" marT="847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fontAlgn="b"/>
                      <a:r>
                        <a:rPr lang="en-US" sz="1400" b="1" i="0" u="none" strike="noStrike" dirty="0">
                          <a:solidFill>
                            <a:schemeClr val="bg1"/>
                          </a:solidFill>
                          <a:effectLst/>
                          <a:latin typeface="+mn-lt"/>
                        </a:rPr>
                        <a:t>Didn’t Hear Trump</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fontAlgn="b"/>
                      <a:r>
                        <a:rPr lang="en-US" sz="1400" b="1" i="0" u="none" strike="noStrike" dirty="0">
                          <a:solidFill>
                            <a:schemeClr val="bg1"/>
                          </a:solidFill>
                          <a:effectLst/>
                          <a:latin typeface="+mn-lt"/>
                        </a:rPr>
                        <a:t>PWD BG States</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6055B"/>
                    </a:solidFill>
                  </a:tcPr>
                </a:tc>
                <a:tc>
                  <a:txBody>
                    <a:bodyPr/>
                    <a:lstStyle/>
                    <a:p>
                      <a:pPr algn="ctr" fontAlgn="b"/>
                      <a:r>
                        <a:rPr lang="en-US" sz="1400" b="1" i="0" u="none" strike="noStrike" dirty="0">
                          <a:solidFill>
                            <a:schemeClr val="bg1"/>
                          </a:solidFill>
                          <a:effectLst/>
                          <a:latin typeface="+mn-lt"/>
                        </a:rPr>
                        <a:t>P/F/F BG States</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6055B"/>
                    </a:solidFill>
                  </a:tcPr>
                </a:tc>
                <a:extLst>
                  <a:ext uri="{0D108BD9-81ED-4DB2-BD59-A6C34878D82A}">
                    <a16:rowId xmlns:a16="http://schemas.microsoft.com/office/drawing/2014/main" val="1735180297"/>
                  </a:ext>
                </a:extLst>
              </a:tr>
              <a:tr h="273957">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600" b="1" i="0" u="none" strike="noStrike" dirty="0">
                          <a:solidFill>
                            <a:srgbClr val="000000"/>
                          </a:solidFill>
                          <a:effectLst/>
                          <a:latin typeface="+mn-lt"/>
                        </a:rPr>
                        <a:t>Very important</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60</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1" i="0" u="none" strike="noStrike" dirty="0">
                          <a:solidFill>
                            <a:srgbClr val="000000"/>
                          </a:solidFill>
                          <a:effectLst/>
                          <a:latin typeface="+mn-lt"/>
                        </a:rPr>
                        <a:t>81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6BADA"/>
                    </a:solidFill>
                  </a:tcPr>
                </a:tc>
                <a:tc>
                  <a:txBody>
                    <a:bodyPr/>
                    <a:lstStyle/>
                    <a:p>
                      <a:pPr algn="ctr" fontAlgn="ctr"/>
                      <a:r>
                        <a:rPr lang="en-US" sz="1800" b="0" i="0" u="none" strike="noStrike" dirty="0">
                          <a:solidFill>
                            <a:srgbClr val="000000"/>
                          </a:solidFill>
                          <a:effectLst/>
                          <a:latin typeface="+mn-lt"/>
                        </a:rPr>
                        <a:t>66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60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69</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84</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78</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76</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1" i="0" u="none" strike="noStrike" dirty="0">
                          <a:solidFill>
                            <a:srgbClr val="000000"/>
                          </a:solidFill>
                          <a:effectLst/>
                          <a:latin typeface="+mn-lt"/>
                        </a:rPr>
                        <a:t>86</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2D050">
                        <a:alpha val="50000"/>
                      </a:srgbClr>
                    </a:solidFill>
                  </a:tcPr>
                </a:tc>
                <a:tc>
                  <a:txBody>
                    <a:bodyPr/>
                    <a:lstStyle/>
                    <a:p>
                      <a:pPr algn="ctr" fontAlgn="ctr"/>
                      <a:r>
                        <a:rPr lang="en-US" sz="1800" b="1" i="0" u="none" strike="noStrike" dirty="0">
                          <a:solidFill>
                            <a:srgbClr val="000000"/>
                          </a:solidFill>
                          <a:effectLst/>
                          <a:latin typeface="+mn-lt"/>
                        </a:rPr>
                        <a:t>82</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alpha val="50000"/>
                      </a:srgbClr>
                    </a:solidFill>
                  </a:tcPr>
                </a:tc>
                <a:tc>
                  <a:txBody>
                    <a:bodyPr/>
                    <a:lstStyle/>
                    <a:p>
                      <a:pPr algn="ctr" fontAlgn="ctr"/>
                      <a:r>
                        <a:rPr lang="en-US" sz="1800" b="0" i="0" u="none" strike="noStrike" dirty="0">
                          <a:solidFill>
                            <a:srgbClr val="000000"/>
                          </a:solidFill>
                          <a:effectLst/>
                          <a:latin typeface="+mn-lt"/>
                        </a:rPr>
                        <a:t>62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62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48</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1" i="0" u="none" strike="noStrike" dirty="0">
                          <a:solidFill>
                            <a:srgbClr val="000000"/>
                          </a:solidFill>
                          <a:effectLst/>
                          <a:latin typeface="+mn-lt"/>
                        </a:rPr>
                        <a:t>79</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alpha val="50000"/>
                      </a:schemeClr>
                    </a:solidFill>
                  </a:tcPr>
                </a:tc>
                <a:tc>
                  <a:txBody>
                    <a:bodyPr/>
                    <a:lstStyle/>
                    <a:p>
                      <a:pPr algn="ctr" fontAlgn="ctr"/>
                      <a:r>
                        <a:rPr lang="en-US" sz="1800" b="0" i="0" u="none" strike="noStrike" dirty="0">
                          <a:solidFill>
                            <a:srgbClr val="000000"/>
                          </a:solidFill>
                          <a:effectLst/>
                          <a:latin typeface="+mn-lt"/>
                        </a:rPr>
                        <a:t>62</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extLst>
                  <a:ext uri="{0D108BD9-81ED-4DB2-BD59-A6C34878D82A}">
                    <a16:rowId xmlns:a16="http://schemas.microsoft.com/office/drawing/2014/main" val="4263235427"/>
                  </a:ext>
                </a:extLst>
              </a:tr>
              <a:tr h="273957">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600" b="1" i="0" u="none" strike="noStrike" dirty="0">
                          <a:solidFill>
                            <a:srgbClr val="000000"/>
                          </a:solidFill>
                          <a:effectLst/>
                          <a:latin typeface="+mn-lt"/>
                        </a:rPr>
                        <a:t>Somewhat important</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DFDFDF"/>
                    </a:solidFill>
                  </a:tcPr>
                </a:tc>
                <a:tc>
                  <a:txBody>
                    <a:bodyPr/>
                    <a:lstStyle/>
                    <a:p>
                      <a:pPr algn="ctr" fontAlgn="ctr"/>
                      <a:r>
                        <a:rPr lang="en-US" sz="1800" b="0" i="0" u="none" strike="noStrike">
                          <a:solidFill>
                            <a:srgbClr val="000000"/>
                          </a:solidFill>
                          <a:effectLst/>
                          <a:latin typeface="+mn-lt"/>
                        </a:rPr>
                        <a:t>26</a:t>
                      </a:r>
                      <a:endParaRPr lang="en-US" sz="1800" b="0"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12</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24</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30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21</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8</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16</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16</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17</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27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25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32</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25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extLst>
                  <a:ext uri="{0D108BD9-81ED-4DB2-BD59-A6C34878D82A}">
                    <a16:rowId xmlns:a16="http://schemas.microsoft.com/office/drawing/2014/main" val="3413076944"/>
                  </a:ext>
                </a:extLst>
              </a:tr>
              <a:tr h="273957">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600" b="1" i="0" u="none" strike="noStrike" dirty="0">
                          <a:solidFill>
                            <a:srgbClr val="000000"/>
                          </a:solidFill>
                          <a:effectLst/>
                          <a:latin typeface="+mn-lt"/>
                        </a:rPr>
                        <a:t>A little important</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BFBFBF"/>
                    </a:solidFill>
                  </a:tcPr>
                </a:tc>
                <a:tc>
                  <a:txBody>
                    <a:bodyPr/>
                    <a:lstStyle/>
                    <a:p>
                      <a:pPr algn="ctr" fontAlgn="ctr"/>
                      <a:r>
                        <a:rPr lang="en-US" sz="1800" b="0" i="0" u="none" strike="noStrike">
                          <a:solidFill>
                            <a:srgbClr val="000000"/>
                          </a:solidFill>
                          <a:effectLst/>
                          <a:latin typeface="+mn-lt"/>
                        </a:rPr>
                        <a:t>8</a:t>
                      </a:r>
                      <a:endParaRPr lang="en-US" sz="1800" b="0"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4</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6</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6</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3</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7</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2</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11</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6</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8</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767863769"/>
                  </a:ext>
                </a:extLst>
              </a:tr>
              <a:tr h="273957">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600" b="1" i="0" u="none" strike="noStrike" dirty="0">
                          <a:solidFill>
                            <a:srgbClr val="000000"/>
                          </a:solidFill>
                          <a:effectLst/>
                          <a:latin typeface="+mn-lt"/>
                        </a:rPr>
                        <a:t>Not important at all</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DFDFDF"/>
                    </a:solidFill>
                  </a:tcPr>
                </a:tc>
                <a:tc>
                  <a:txBody>
                    <a:bodyPr/>
                    <a:lstStyle/>
                    <a:p>
                      <a:pPr algn="ctr" fontAlgn="ctr"/>
                      <a:r>
                        <a:rPr lang="en-US" sz="1800" b="0" i="0" u="none" strike="noStrike">
                          <a:solidFill>
                            <a:srgbClr val="000000"/>
                          </a:solidFill>
                          <a:effectLst/>
                          <a:latin typeface="+mn-lt"/>
                        </a:rPr>
                        <a:t>4</a:t>
                      </a:r>
                      <a:endParaRPr lang="en-US" sz="1800" b="0"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3</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2</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 0</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6</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2</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3</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extLst>
                  <a:ext uri="{0D108BD9-81ED-4DB2-BD59-A6C34878D82A}">
                    <a16:rowId xmlns:a16="http://schemas.microsoft.com/office/drawing/2014/main" val="1131677553"/>
                  </a:ext>
                </a:extLst>
              </a:tr>
              <a:tr h="273957">
                <a:tc>
                  <a:txBody>
                    <a:bodyPr/>
                    <a:lstStyle/>
                    <a:p>
                      <a:pPr marL="0" marR="0" indent="0" algn="l" defTabSz="914400" rtl="0" eaLnBrk="1" fontAlgn="ctr" latinLnBrk="0" hangingPunct="1">
                        <a:lnSpc>
                          <a:spcPct val="100000"/>
                        </a:lnSpc>
                        <a:spcBef>
                          <a:spcPts val="0"/>
                        </a:spcBef>
                        <a:spcAft>
                          <a:spcPts val="0"/>
                        </a:spcAft>
                        <a:buClrTx/>
                        <a:buSzTx/>
                        <a:buFontTx/>
                        <a:buNone/>
                        <a:tabLst/>
                        <a:defRPr/>
                      </a:pPr>
                      <a:endParaRPr lang="en-US" sz="1600" b="1"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noFill/>
                  </a:tcPr>
                </a:tc>
                <a:tc>
                  <a:txBody>
                    <a:bodyPr/>
                    <a:lstStyle/>
                    <a:p>
                      <a:pPr algn="ctr" fontAlgn="ctr"/>
                      <a:endParaRPr lang="en-US" sz="1800" b="0"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sz="1800" b="0"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sz="1800" b="0" i="0" u="none" strike="noStrike" dirty="0">
                        <a:solidFill>
                          <a:srgbClr val="000000"/>
                        </a:solidFill>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sz="1800" b="0" i="0" u="none" strike="noStrike" dirty="0">
                        <a:solidFill>
                          <a:srgbClr val="000000"/>
                        </a:solidFill>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sz="1800" b="0" i="0" u="none" strike="noStrike" dirty="0">
                        <a:solidFill>
                          <a:srgbClr val="000000"/>
                        </a:solidFill>
                        <a:effectLst/>
                        <a:latin typeface="+mn-lt"/>
                      </a:endParaRP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sz="1800" b="0"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sz="1800" b="0" i="0" u="none" strike="noStrike" dirty="0">
                        <a:solidFill>
                          <a:srgbClr val="000000"/>
                        </a:solidFill>
                        <a:effectLst/>
                        <a:latin typeface="+mn-lt"/>
                      </a:endParaRP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sz="1800" b="0"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sz="1800" b="0" i="0" u="none" strike="noStrike" dirty="0">
                        <a:solidFill>
                          <a:srgbClr val="000000"/>
                        </a:solidFill>
                        <a:effectLst/>
                        <a:latin typeface="+mn-lt"/>
                      </a:endParaRP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sz="1800" b="0"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sz="1800" b="0" i="0" u="none" strike="noStrike" dirty="0">
                        <a:solidFill>
                          <a:srgbClr val="000000"/>
                        </a:solidFill>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sz="1800" b="0" i="0" u="none" strike="noStrike" dirty="0">
                        <a:solidFill>
                          <a:srgbClr val="000000"/>
                        </a:solidFill>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sz="1800" b="0" i="0" u="none" strike="noStrike" dirty="0">
                        <a:solidFill>
                          <a:srgbClr val="000000"/>
                        </a:solidFill>
                        <a:effectLst/>
                        <a:latin typeface="+mn-lt"/>
                      </a:endParaRP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sz="1800" b="0"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sz="1800" b="0" i="0" u="none" strike="noStrike" dirty="0">
                        <a:solidFill>
                          <a:srgbClr val="000000"/>
                        </a:solidFill>
                        <a:effectLst/>
                        <a:latin typeface="+mn-lt"/>
                      </a:endParaRP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0008071"/>
                  </a:ext>
                </a:extLst>
              </a:tr>
              <a:tr h="273957">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600" b="1" i="0" u="none" strike="noStrike" dirty="0">
                          <a:solidFill>
                            <a:srgbClr val="000000"/>
                          </a:solidFill>
                          <a:effectLst/>
                          <a:latin typeface="+mn-lt"/>
                        </a:rPr>
                        <a:t>Important</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BFBFBF"/>
                    </a:solidFill>
                  </a:tcPr>
                </a:tc>
                <a:tc>
                  <a:txBody>
                    <a:bodyPr/>
                    <a:lstStyle/>
                    <a:p>
                      <a:pPr algn="ctr" fontAlgn="ctr"/>
                      <a:r>
                        <a:rPr lang="en-US" sz="1800" b="0" i="0" u="none" strike="noStrike">
                          <a:solidFill>
                            <a:srgbClr val="000000"/>
                          </a:solidFill>
                          <a:effectLst/>
                          <a:latin typeface="+mn-lt"/>
                        </a:rPr>
                        <a:t>86</a:t>
                      </a:r>
                      <a:endParaRPr lang="en-US" sz="1800" b="0"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1" i="0" u="none" strike="noStrike" dirty="0">
                          <a:solidFill>
                            <a:srgbClr val="000000"/>
                          </a:solidFill>
                          <a:effectLst/>
                          <a:latin typeface="+mn-lt"/>
                        </a:rPr>
                        <a:t>94</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6BADA"/>
                    </a:solidFill>
                  </a:tcPr>
                </a:tc>
                <a:tc>
                  <a:txBody>
                    <a:bodyPr/>
                    <a:lstStyle/>
                    <a:p>
                      <a:pPr algn="ctr" fontAlgn="ctr"/>
                      <a:r>
                        <a:rPr lang="en-US" sz="1800" b="0" i="0" u="none" strike="noStrike" dirty="0">
                          <a:solidFill>
                            <a:srgbClr val="000000"/>
                          </a:solidFill>
                          <a:effectLst/>
                          <a:latin typeface="+mn-lt"/>
                        </a:rPr>
                        <a:t>90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90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90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93</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95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92</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95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99</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88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86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80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91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88</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1862376946"/>
                  </a:ext>
                </a:extLst>
              </a:tr>
              <a:tr h="273957">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600" b="1" i="0" u="none" strike="noStrike" dirty="0">
                          <a:solidFill>
                            <a:srgbClr val="000000"/>
                          </a:solidFill>
                          <a:effectLst/>
                          <a:latin typeface="+mn-lt"/>
                        </a:rPr>
                        <a:t>Not important</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DFDFDF"/>
                    </a:solidFill>
                  </a:tcPr>
                </a:tc>
                <a:tc>
                  <a:txBody>
                    <a:bodyPr/>
                    <a:lstStyle/>
                    <a:p>
                      <a:pPr algn="ctr" fontAlgn="ctr"/>
                      <a:r>
                        <a:rPr lang="en-US" sz="1800" b="0" i="0" u="none" strike="noStrike">
                          <a:solidFill>
                            <a:srgbClr val="000000"/>
                          </a:solidFill>
                          <a:effectLst/>
                          <a:latin typeface="+mn-lt"/>
                        </a:rPr>
                        <a:t>11</a:t>
                      </a:r>
                      <a:endParaRPr lang="en-US" sz="1800" b="0"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6</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9</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7</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4</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8</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4</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17</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8</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extLst>
                  <a:ext uri="{0D108BD9-81ED-4DB2-BD59-A6C34878D82A}">
                    <a16:rowId xmlns:a16="http://schemas.microsoft.com/office/drawing/2014/main" val="762630162"/>
                  </a:ext>
                </a:extLst>
              </a:tr>
            </a:tbl>
          </a:graphicData>
        </a:graphic>
      </p:graphicFrame>
      <p:sp>
        <p:nvSpPr>
          <p:cNvPr id="11" name="Rectangle: Rounded Corners 10">
            <a:extLst>
              <a:ext uri="{FF2B5EF4-FFF2-40B4-BE49-F238E27FC236}">
                <a16:creationId xmlns:a16="http://schemas.microsoft.com/office/drawing/2014/main" id="{FE3477FF-4555-46A1-BB89-6D4CD325A2C8}"/>
              </a:ext>
              <a:ext uri="{C183D7F6-B498-43B3-948B-1728B52AA6E4}">
                <adec:decorative xmlns:adec="http://schemas.microsoft.com/office/drawing/2017/decorative" val="1"/>
              </a:ext>
            </a:extLst>
          </p:cNvPr>
          <p:cNvSpPr/>
          <p:nvPr/>
        </p:nvSpPr>
        <p:spPr>
          <a:xfrm>
            <a:off x="8089699" y="3407278"/>
            <a:ext cx="455248" cy="255977"/>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CEF2E03C-10BA-46A5-9D5F-85397E1AAD20}"/>
              </a:ext>
              <a:ext uri="{C183D7F6-B498-43B3-948B-1728B52AA6E4}">
                <adec:decorative xmlns:adec="http://schemas.microsoft.com/office/drawing/2017/decorative" val="1"/>
              </a:ext>
            </a:extLst>
          </p:cNvPr>
          <p:cNvSpPr/>
          <p:nvPr/>
        </p:nvSpPr>
        <p:spPr>
          <a:xfrm>
            <a:off x="10940702" y="3407278"/>
            <a:ext cx="455248" cy="255977"/>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Rounded Corners 15">
            <a:extLst>
              <a:ext uri="{FF2B5EF4-FFF2-40B4-BE49-F238E27FC236}">
                <a16:creationId xmlns:a16="http://schemas.microsoft.com/office/drawing/2014/main" id="{17423F4B-8384-4E77-9975-7240F1936A19}"/>
              </a:ext>
              <a:ext uri="{C183D7F6-B498-43B3-948B-1728B52AA6E4}">
                <adec:decorative xmlns:adec="http://schemas.microsoft.com/office/drawing/2017/decorative" val="1"/>
              </a:ext>
            </a:extLst>
          </p:cNvPr>
          <p:cNvSpPr/>
          <p:nvPr/>
        </p:nvSpPr>
        <p:spPr>
          <a:xfrm>
            <a:off x="3813646" y="3407278"/>
            <a:ext cx="579968" cy="255977"/>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Rounded Corners 17">
            <a:extLst>
              <a:ext uri="{FF2B5EF4-FFF2-40B4-BE49-F238E27FC236}">
                <a16:creationId xmlns:a16="http://schemas.microsoft.com/office/drawing/2014/main" id="{3224CE4F-59B7-4547-BD69-1E6D4541A0D7}"/>
              </a:ext>
              <a:ext uri="{C183D7F6-B498-43B3-948B-1728B52AA6E4}">
                <adec:decorative xmlns:adec="http://schemas.microsoft.com/office/drawing/2017/decorative" val="1"/>
              </a:ext>
            </a:extLst>
          </p:cNvPr>
          <p:cNvSpPr/>
          <p:nvPr/>
        </p:nvSpPr>
        <p:spPr>
          <a:xfrm>
            <a:off x="8572998" y="3408238"/>
            <a:ext cx="579968" cy="255017"/>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90585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33E5B-5249-4649-B761-045180C3ED48}"/>
              </a:ext>
            </a:extLst>
          </p:cNvPr>
          <p:cNvSpPr>
            <a:spLocks noGrp="1"/>
          </p:cNvSpPr>
          <p:nvPr>
            <p:ph type="ctrTitle"/>
          </p:nvPr>
        </p:nvSpPr>
        <p:spPr/>
        <p:txBody>
          <a:bodyPr>
            <a:noAutofit/>
          </a:bodyPr>
          <a:lstStyle/>
          <a:p>
            <a:r>
              <a:rPr lang="en-US" sz="2000" dirty="0">
                <a:solidFill>
                  <a:srgbClr val="005999"/>
                </a:solidFill>
              </a:rPr>
              <a:t>At least 9 in 10 voters agree that our communities are at their best when all people, including people with disabilities, have opportunities, and that people with disabilities should be at decision making tables just like everyone else. Voters also strongly agree with statements that call for disability issues to be included in national policies and for candidates and their campaigns to include this constituency in their efforts and fight against stigmas and bias.  </a:t>
            </a:r>
          </a:p>
        </p:txBody>
      </p:sp>
      <p:sp>
        <p:nvSpPr>
          <p:cNvPr id="3" name="Content Placeholder 4" descr="Now let me read you some statements and please tell me if you agree or disagree with each statement. [TIER ONE]&#13;&#10;">
            <a:extLst>
              <a:ext uri="{FF2B5EF4-FFF2-40B4-BE49-F238E27FC236}">
                <a16:creationId xmlns:a16="http://schemas.microsoft.com/office/drawing/2014/main" id="{25334865-AD31-46F0-82C6-102879EDF7A4}"/>
              </a:ext>
            </a:extLst>
          </p:cNvPr>
          <p:cNvSpPr txBox="1">
            <a:spLocks/>
          </p:cNvSpPr>
          <p:nvPr/>
        </p:nvSpPr>
        <p:spPr>
          <a:xfrm>
            <a:off x="335280" y="1764749"/>
            <a:ext cx="11521440" cy="380086"/>
          </a:xfrm>
          <a:prstGeom prst="rect">
            <a:avLst/>
          </a:prstGeom>
          <a:solidFill>
            <a:schemeClr val="bg1">
              <a:lumMod val="85000"/>
            </a:schemeClr>
          </a:solidFill>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800" b="1" dirty="0"/>
              <a:t>Now let me read you some statements and please tell me if you agree or disagree with each statement. [TIER ONE]</a:t>
            </a:r>
          </a:p>
        </p:txBody>
      </p:sp>
      <p:pic>
        <p:nvPicPr>
          <p:cNvPr id="4" name="image3.png">
            <a:extLst>
              <a:ext uri="{FF2B5EF4-FFF2-40B4-BE49-F238E27FC236}">
                <a16:creationId xmlns:a16="http://schemas.microsoft.com/office/drawing/2014/main" id="{81E4172C-4A8C-483F-B0DE-4D1AA14F7D1F}"/>
              </a:ext>
              <a:ext uri="{C183D7F6-B498-43B3-948B-1728B52AA6E4}">
                <adec:decorative xmlns:adec="http://schemas.microsoft.com/office/drawing/2017/decorative" val="1"/>
              </a:ext>
            </a:extLst>
          </p:cNvPr>
          <p:cNvPicPr/>
          <p:nvPr/>
        </p:nvPicPr>
        <p:blipFill>
          <a:blip r:embed="rId2"/>
          <a:srcRect/>
          <a:stretch>
            <a:fillRect/>
          </a:stretch>
        </p:blipFill>
        <p:spPr>
          <a:xfrm>
            <a:off x="8153400" y="6355080"/>
            <a:ext cx="2207812" cy="367160"/>
          </a:xfrm>
          <a:prstGeom prst="rect">
            <a:avLst/>
          </a:prstGeom>
          <a:ln/>
        </p:spPr>
      </p:pic>
      <p:sp>
        <p:nvSpPr>
          <p:cNvPr id="5" name="TextBox 4">
            <a:extLst>
              <a:ext uri="{FF2B5EF4-FFF2-40B4-BE49-F238E27FC236}">
                <a16:creationId xmlns:a16="http://schemas.microsoft.com/office/drawing/2014/main" id="{8E766FA0-4497-4D3F-ACDE-B4D5C3F5A8F9}"/>
              </a:ext>
            </a:extLst>
          </p:cNvPr>
          <p:cNvSpPr txBox="1"/>
          <p:nvPr/>
        </p:nvSpPr>
        <p:spPr>
          <a:xfrm>
            <a:off x="5193827" y="2118737"/>
            <a:ext cx="1269242" cy="369332"/>
          </a:xfrm>
          <a:prstGeom prst="rect">
            <a:avLst/>
          </a:prstGeom>
          <a:noFill/>
        </p:spPr>
        <p:txBody>
          <a:bodyPr wrap="square" rtlCol="0">
            <a:spAutoFit/>
          </a:bodyPr>
          <a:lstStyle/>
          <a:p>
            <a:r>
              <a:rPr lang="en-US" b="1" dirty="0"/>
              <a:t>All Voters</a:t>
            </a:r>
          </a:p>
        </p:txBody>
      </p:sp>
      <p:graphicFrame>
        <p:nvGraphicFramePr>
          <p:cNvPr id="7" name="Content Placeholder 8" descr="Bar charts&#10;&#10;Our communities are at their best when all people, including people with disabilities, have the opportunity to get skills, jobs and succeed.&#10;Total agree - 92&#10;Strongly agree - 80&#10;&#10;People with disabilities should be at decision making tables, just like anyone else.&#10;Total agree - 90&#10;Strongly agree - 76&#10;&#10;Disability issues should be included in national policies on health care.&#10;Total agree - 88&#10;Strongly agree - 73&#10;&#10;Candidates and their campaigns should reach out to and include people with disabilities in their efforts&#10;Total agree - 87&#10;Strongly agree - 70&#10;&#10;America’s leaders should fight stigmas and bias that limit opportunities for people with disabilities.&#10;Total agree - 86&#10;Strongly agree - 70">
            <a:extLst>
              <a:ext uri="{FF2B5EF4-FFF2-40B4-BE49-F238E27FC236}">
                <a16:creationId xmlns:a16="http://schemas.microsoft.com/office/drawing/2014/main" id="{DE2984CD-AF66-4D36-9CB8-59C30ED1EC2B}"/>
              </a:ext>
            </a:extLst>
          </p:cNvPr>
          <p:cNvGraphicFramePr>
            <a:graphicFrameLocks/>
          </p:cNvGraphicFramePr>
          <p:nvPr>
            <p:extLst>
              <p:ext uri="{D42A27DB-BD31-4B8C-83A1-F6EECF244321}">
                <p14:modId xmlns:p14="http://schemas.microsoft.com/office/powerpoint/2010/main" val="729483399"/>
              </p:ext>
            </p:extLst>
          </p:nvPr>
        </p:nvGraphicFramePr>
        <p:xfrm>
          <a:off x="335280" y="2488069"/>
          <a:ext cx="11243130" cy="362713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le 7">
            <a:extLst>
              <a:ext uri="{FF2B5EF4-FFF2-40B4-BE49-F238E27FC236}">
                <a16:creationId xmlns:a16="http://schemas.microsoft.com/office/drawing/2014/main" id="{DBD9F2D0-3030-4C06-855E-E098FA7F0DAB}"/>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4057435528"/>
              </p:ext>
            </p:extLst>
          </p:nvPr>
        </p:nvGraphicFramePr>
        <p:xfrm>
          <a:off x="697221" y="6173600"/>
          <a:ext cx="1968724" cy="548640"/>
        </p:xfrm>
        <a:graphic>
          <a:graphicData uri="http://schemas.openxmlformats.org/drawingml/2006/table">
            <a:tbl>
              <a:tblPr firstRow="1" bandRow="1">
                <a:tableStyleId>{5C22544A-7EE6-4342-B048-85BDC9FD1C3A}</a:tableStyleId>
              </a:tblPr>
              <a:tblGrid>
                <a:gridCol w="274320">
                  <a:extLst>
                    <a:ext uri="{9D8B030D-6E8A-4147-A177-3AD203B41FA5}">
                      <a16:colId xmlns:a16="http://schemas.microsoft.com/office/drawing/2014/main" val="20000"/>
                    </a:ext>
                  </a:extLst>
                </a:gridCol>
                <a:gridCol w="1694404">
                  <a:extLst>
                    <a:ext uri="{9D8B030D-6E8A-4147-A177-3AD203B41FA5}">
                      <a16:colId xmlns:a16="http://schemas.microsoft.com/office/drawing/2014/main" val="20001"/>
                    </a:ext>
                  </a:extLst>
                </a:gridCol>
              </a:tblGrid>
              <a:tr h="177243">
                <a:tc>
                  <a:txBody>
                    <a:bodyPr/>
                    <a:lstStyle/>
                    <a:p>
                      <a:endParaRPr lang="en-US" sz="1200" b="1"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FB7DF"/>
                    </a:solidFill>
                  </a:tcPr>
                </a:tc>
                <a:tc>
                  <a:txBody>
                    <a:bodyPr/>
                    <a:lstStyle/>
                    <a:p>
                      <a:r>
                        <a:rPr lang="en-US" sz="1200" b="1" dirty="0">
                          <a:solidFill>
                            <a:schemeClr val="tx1"/>
                          </a:solidFill>
                        </a:rPr>
                        <a:t>Not so strongly agree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0"/>
                  </a:ext>
                </a:extLst>
              </a:tr>
              <a:tr h="182880">
                <a:tc>
                  <a:txBody>
                    <a:bodyPr/>
                    <a:lstStyle/>
                    <a:p>
                      <a:endParaRPr lang="en-US" sz="1200" b="1"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solidFill>
                  </a:tcPr>
                </a:tc>
                <a:tc>
                  <a:txBody>
                    <a:bodyPr/>
                    <a:lstStyle/>
                    <a:p>
                      <a:r>
                        <a:rPr lang="en-US" sz="1200" b="1" dirty="0">
                          <a:solidFill>
                            <a:schemeClr val="tx1"/>
                          </a:solidFill>
                        </a:rPr>
                        <a:t>Strongly agree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6" name="Circle: Hollow 5">
            <a:extLst>
              <a:ext uri="{FF2B5EF4-FFF2-40B4-BE49-F238E27FC236}">
                <a16:creationId xmlns:a16="http://schemas.microsoft.com/office/drawing/2014/main" id="{E6BB6BEE-F466-42A7-AF44-CA6F88D90481}"/>
              </a:ext>
              <a:ext uri="{C183D7F6-B498-43B3-948B-1728B52AA6E4}">
                <adec:decorative xmlns:adec="http://schemas.microsoft.com/office/drawing/2017/decorative" val="1"/>
              </a:ext>
            </a:extLst>
          </p:cNvPr>
          <p:cNvSpPr/>
          <p:nvPr/>
        </p:nvSpPr>
        <p:spPr>
          <a:xfrm>
            <a:off x="7920668" y="2740090"/>
            <a:ext cx="561715" cy="457193"/>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825721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33E5B-5249-4649-B761-045180C3ED48}"/>
              </a:ext>
            </a:extLst>
          </p:cNvPr>
          <p:cNvSpPr>
            <a:spLocks noGrp="1"/>
          </p:cNvSpPr>
          <p:nvPr>
            <p:ph type="ctrTitle"/>
          </p:nvPr>
        </p:nvSpPr>
        <p:spPr/>
        <p:txBody>
          <a:bodyPr>
            <a:noAutofit/>
          </a:bodyPr>
          <a:lstStyle/>
          <a:p>
            <a:r>
              <a:rPr lang="en-US" sz="2000" dirty="0">
                <a:solidFill>
                  <a:srgbClr val="005999"/>
                </a:solidFill>
              </a:rPr>
              <a:t>At least two-thirds of voters also strongly agree with statements that center people with disabilities and highlight their contributions to the workplace, underscore the historical biases they have faced, and talk about how voting on issues important to this community can bring about change. Statements focused on the individual around the issues and motivation to vote fall into a second tier. Voters are more likely to strongly agree that issues around disability and healthcare influence their motivation to vote rather than disability issues alone.</a:t>
            </a:r>
          </a:p>
        </p:txBody>
      </p:sp>
      <p:sp>
        <p:nvSpPr>
          <p:cNvPr id="3" name="Content Placeholder 4" descr="Now let me read you some statements and please tell me if you agree or disagree with each statement. [TIER TWO]&#13;&#10;">
            <a:extLst>
              <a:ext uri="{FF2B5EF4-FFF2-40B4-BE49-F238E27FC236}">
                <a16:creationId xmlns:a16="http://schemas.microsoft.com/office/drawing/2014/main" id="{25334865-AD31-46F0-82C6-102879EDF7A4}"/>
              </a:ext>
            </a:extLst>
          </p:cNvPr>
          <p:cNvSpPr txBox="1">
            <a:spLocks/>
          </p:cNvSpPr>
          <p:nvPr/>
        </p:nvSpPr>
        <p:spPr>
          <a:xfrm>
            <a:off x="335280" y="1764749"/>
            <a:ext cx="11521440" cy="380086"/>
          </a:xfrm>
          <a:prstGeom prst="rect">
            <a:avLst/>
          </a:prstGeom>
          <a:solidFill>
            <a:schemeClr val="bg1">
              <a:lumMod val="85000"/>
            </a:schemeClr>
          </a:solidFill>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b="1" dirty="0"/>
              <a:t>Now let me read you some statements and please tell me if you agree or disagree with each statement. [TIER TWO]</a:t>
            </a:r>
          </a:p>
        </p:txBody>
      </p:sp>
      <p:pic>
        <p:nvPicPr>
          <p:cNvPr id="6" name="image3.png">
            <a:extLst>
              <a:ext uri="{FF2B5EF4-FFF2-40B4-BE49-F238E27FC236}">
                <a16:creationId xmlns:a16="http://schemas.microsoft.com/office/drawing/2014/main" id="{F83C912F-07D2-40C0-ACDA-A5C6827BEE2F}"/>
              </a:ext>
              <a:ext uri="{C183D7F6-B498-43B3-948B-1728B52AA6E4}">
                <adec:decorative xmlns:adec="http://schemas.microsoft.com/office/drawing/2017/decorative" val="1"/>
              </a:ext>
            </a:extLst>
          </p:cNvPr>
          <p:cNvPicPr/>
          <p:nvPr/>
        </p:nvPicPr>
        <p:blipFill>
          <a:blip r:embed="rId2"/>
          <a:srcRect/>
          <a:stretch>
            <a:fillRect/>
          </a:stretch>
        </p:blipFill>
        <p:spPr>
          <a:xfrm>
            <a:off x="8153400" y="6355080"/>
            <a:ext cx="2207812" cy="367160"/>
          </a:xfrm>
          <a:prstGeom prst="rect">
            <a:avLst/>
          </a:prstGeom>
          <a:ln/>
        </p:spPr>
      </p:pic>
      <p:graphicFrame>
        <p:nvGraphicFramePr>
          <p:cNvPr id="7" name="Content Placeholder 8" descr="bar chart&#10;&#10;People with disabilities bring unique talents to the workplace that benefit employers and organizations.&#10;87 total agree&#10;69 strongly agree&#10;&#10;People with disabilities have faced deep inequality, ableism and oppression. They need to be heard.  &#10;85 total agree&#10;68 strongly agree&#10;&#10;Voting on the issues that matter to the disability community can bring about change.&#10;86 total agree&#10;66 strongly agree&#10;&#10;Issues around disability and health care influence how motivated I am to vote.*&#10;66 total agree&#10;43 strongly agree&#10;&#10;Candidates' stances on issues around disability influenced who I voted for in the election.&#10;57 total agree&#10;38 strongly agree&#10;&#10;Issues around disability influence how motivated I am to vote*&#10;59 total agree&#10;35 strongly agree">
            <a:extLst>
              <a:ext uri="{FF2B5EF4-FFF2-40B4-BE49-F238E27FC236}">
                <a16:creationId xmlns:a16="http://schemas.microsoft.com/office/drawing/2014/main" id="{DE2984CD-AF66-4D36-9CB8-59C30ED1EC2B}"/>
              </a:ext>
            </a:extLst>
          </p:cNvPr>
          <p:cNvGraphicFramePr>
            <a:graphicFrameLocks/>
          </p:cNvGraphicFramePr>
          <p:nvPr>
            <p:extLst>
              <p:ext uri="{D42A27DB-BD31-4B8C-83A1-F6EECF244321}">
                <p14:modId xmlns:p14="http://schemas.microsoft.com/office/powerpoint/2010/main" val="143300189"/>
              </p:ext>
            </p:extLst>
          </p:nvPr>
        </p:nvGraphicFramePr>
        <p:xfrm>
          <a:off x="335280" y="2498823"/>
          <a:ext cx="11243130" cy="375686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le 7">
            <a:extLst>
              <a:ext uri="{FF2B5EF4-FFF2-40B4-BE49-F238E27FC236}">
                <a16:creationId xmlns:a16="http://schemas.microsoft.com/office/drawing/2014/main" id="{DBD9F2D0-3030-4C06-855E-E098FA7F0DAB}"/>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2600971287"/>
              </p:ext>
            </p:extLst>
          </p:nvPr>
        </p:nvGraphicFramePr>
        <p:xfrm>
          <a:off x="613590" y="6188905"/>
          <a:ext cx="1968724" cy="548640"/>
        </p:xfrm>
        <a:graphic>
          <a:graphicData uri="http://schemas.openxmlformats.org/drawingml/2006/table">
            <a:tbl>
              <a:tblPr firstRow="1" bandRow="1">
                <a:tableStyleId>{5C22544A-7EE6-4342-B048-85BDC9FD1C3A}</a:tableStyleId>
              </a:tblPr>
              <a:tblGrid>
                <a:gridCol w="274320">
                  <a:extLst>
                    <a:ext uri="{9D8B030D-6E8A-4147-A177-3AD203B41FA5}">
                      <a16:colId xmlns:a16="http://schemas.microsoft.com/office/drawing/2014/main" val="20000"/>
                    </a:ext>
                  </a:extLst>
                </a:gridCol>
                <a:gridCol w="1694404">
                  <a:extLst>
                    <a:ext uri="{9D8B030D-6E8A-4147-A177-3AD203B41FA5}">
                      <a16:colId xmlns:a16="http://schemas.microsoft.com/office/drawing/2014/main" val="20001"/>
                    </a:ext>
                  </a:extLst>
                </a:gridCol>
              </a:tblGrid>
              <a:tr h="177243">
                <a:tc>
                  <a:txBody>
                    <a:bodyPr/>
                    <a:lstStyle/>
                    <a:p>
                      <a:endParaRPr lang="en-US" sz="1200" b="1"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FB7DF"/>
                    </a:solidFill>
                  </a:tcPr>
                </a:tc>
                <a:tc>
                  <a:txBody>
                    <a:bodyPr/>
                    <a:lstStyle/>
                    <a:p>
                      <a:r>
                        <a:rPr lang="en-US" sz="1200" b="1" dirty="0">
                          <a:solidFill>
                            <a:schemeClr val="tx1"/>
                          </a:solidFill>
                        </a:rPr>
                        <a:t>Not so strongly agree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0"/>
                  </a:ext>
                </a:extLst>
              </a:tr>
              <a:tr h="182880">
                <a:tc>
                  <a:txBody>
                    <a:bodyPr/>
                    <a:lstStyle/>
                    <a:p>
                      <a:endParaRPr lang="en-US" sz="1200" b="1"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solidFill>
                  </a:tcPr>
                </a:tc>
                <a:tc>
                  <a:txBody>
                    <a:bodyPr/>
                    <a:lstStyle/>
                    <a:p>
                      <a:r>
                        <a:rPr lang="en-US" sz="1200" b="1" dirty="0">
                          <a:solidFill>
                            <a:schemeClr val="tx1"/>
                          </a:solidFill>
                        </a:rPr>
                        <a:t>Strongly agree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5" name="TextBox 4">
            <a:extLst>
              <a:ext uri="{FF2B5EF4-FFF2-40B4-BE49-F238E27FC236}">
                <a16:creationId xmlns:a16="http://schemas.microsoft.com/office/drawing/2014/main" id="{8E766FA0-4497-4D3F-ACDE-B4D5C3F5A8F9}"/>
              </a:ext>
            </a:extLst>
          </p:cNvPr>
          <p:cNvSpPr txBox="1"/>
          <p:nvPr/>
        </p:nvSpPr>
        <p:spPr>
          <a:xfrm>
            <a:off x="5193827" y="2118737"/>
            <a:ext cx="1269242" cy="369332"/>
          </a:xfrm>
          <a:prstGeom prst="rect">
            <a:avLst/>
          </a:prstGeom>
          <a:noFill/>
        </p:spPr>
        <p:txBody>
          <a:bodyPr wrap="square" rtlCol="0">
            <a:spAutoFit/>
          </a:bodyPr>
          <a:lstStyle/>
          <a:p>
            <a:r>
              <a:rPr lang="en-US" b="1" dirty="0"/>
              <a:t>All Voters</a:t>
            </a:r>
          </a:p>
        </p:txBody>
      </p:sp>
      <p:sp>
        <p:nvSpPr>
          <p:cNvPr id="4" name="TextBox 3">
            <a:extLst>
              <a:ext uri="{FF2B5EF4-FFF2-40B4-BE49-F238E27FC236}">
                <a16:creationId xmlns:a16="http://schemas.microsoft.com/office/drawing/2014/main" id="{533B5439-1C25-4257-B5B4-FF244AFAD918}"/>
              </a:ext>
            </a:extLst>
          </p:cNvPr>
          <p:cNvSpPr txBox="1"/>
          <p:nvPr/>
        </p:nvSpPr>
        <p:spPr>
          <a:xfrm>
            <a:off x="4541520" y="6488668"/>
            <a:ext cx="3108959" cy="369332"/>
          </a:xfrm>
          <a:prstGeom prst="rect">
            <a:avLst/>
          </a:prstGeom>
          <a:noFill/>
        </p:spPr>
        <p:txBody>
          <a:bodyPr wrap="square" rtlCol="0">
            <a:spAutoFit/>
          </a:bodyPr>
          <a:lstStyle/>
          <a:p>
            <a:r>
              <a:rPr lang="en-US" dirty="0"/>
              <a:t>*split sampled question</a:t>
            </a:r>
          </a:p>
        </p:txBody>
      </p:sp>
    </p:spTree>
    <p:extLst>
      <p:ext uri="{BB962C8B-B14F-4D97-AF65-F5344CB8AC3E}">
        <p14:creationId xmlns:p14="http://schemas.microsoft.com/office/powerpoint/2010/main" val="582492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33E5B-5249-4649-B761-045180C3ED48}"/>
              </a:ext>
            </a:extLst>
          </p:cNvPr>
          <p:cNvSpPr>
            <a:spLocks noGrp="1"/>
          </p:cNvSpPr>
          <p:nvPr>
            <p:ph type="ctrTitle"/>
          </p:nvPr>
        </p:nvSpPr>
        <p:spPr/>
        <p:txBody>
          <a:bodyPr>
            <a:noAutofit/>
          </a:bodyPr>
          <a:lstStyle/>
          <a:p>
            <a:r>
              <a:rPr lang="en-US" sz="2400" dirty="0">
                <a:solidFill>
                  <a:srgbClr val="005999"/>
                </a:solidFill>
              </a:rPr>
              <a:t>The top tier of statements is also strong, especially among voters with disabilities. More than 9 in 10 older voters with disabilities and voters with disabilities in battleground states strongly agree our communities are at their best when all people, including people with disabilities, have the opportunity to get skills, jobs, and succeed. </a:t>
            </a:r>
          </a:p>
        </p:txBody>
      </p:sp>
      <p:sp>
        <p:nvSpPr>
          <p:cNvPr id="3" name="Content Placeholder 4" descr="Tell me if you agree or disagree with each statement. [TOP TIER] &#13;&#10;">
            <a:extLst>
              <a:ext uri="{FF2B5EF4-FFF2-40B4-BE49-F238E27FC236}">
                <a16:creationId xmlns:a16="http://schemas.microsoft.com/office/drawing/2014/main" id="{25334865-AD31-46F0-82C6-102879EDF7A4}"/>
              </a:ext>
            </a:extLst>
          </p:cNvPr>
          <p:cNvSpPr txBox="1">
            <a:spLocks/>
          </p:cNvSpPr>
          <p:nvPr/>
        </p:nvSpPr>
        <p:spPr>
          <a:xfrm>
            <a:off x="335280" y="1779075"/>
            <a:ext cx="11521440" cy="365760"/>
          </a:xfrm>
          <a:prstGeom prst="rect">
            <a:avLst/>
          </a:prstGeom>
          <a:solidFill>
            <a:schemeClr val="bg1">
              <a:lumMod val="85000"/>
            </a:schemeClr>
          </a:solidFill>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b="1" dirty="0"/>
              <a:t>Tell me if you agree or disagree with each statement. [TOP TIER] </a:t>
            </a:r>
          </a:p>
        </p:txBody>
      </p:sp>
      <p:graphicFrame>
        <p:nvGraphicFramePr>
          <p:cNvPr id="9" name="Table 8">
            <a:extLst>
              <a:ext uri="{FF2B5EF4-FFF2-40B4-BE49-F238E27FC236}">
                <a16:creationId xmlns:a16="http://schemas.microsoft.com/office/drawing/2014/main" id="{019BE37C-0476-084A-BFAB-92F5DA2A81E8}"/>
              </a:ext>
            </a:extLst>
          </p:cNvPr>
          <p:cNvGraphicFramePr>
            <a:graphicFrameLocks noGrp="1"/>
          </p:cNvGraphicFramePr>
          <p:nvPr>
            <p:extLst>
              <p:ext uri="{D42A27DB-BD31-4B8C-83A1-F6EECF244321}">
                <p14:modId xmlns:p14="http://schemas.microsoft.com/office/powerpoint/2010/main" val="1000973164"/>
              </p:ext>
            </p:extLst>
          </p:nvPr>
        </p:nvGraphicFramePr>
        <p:xfrm>
          <a:off x="214572" y="2197910"/>
          <a:ext cx="11642143" cy="3104098"/>
        </p:xfrm>
        <a:graphic>
          <a:graphicData uri="http://schemas.openxmlformats.org/drawingml/2006/table">
            <a:tbl>
              <a:tblPr firstRow="1">
                <a:tableStyleId>{5C22544A-7EE6-4342-B048-85BDC9FD1C3A}</a:tableStyleId>
              </a:tblPr>
              <a:tblGrid>
                <a:gridCol w="3019780">
                  <a:extLst>
                    <a:ext uri="{9D8B030D-6E8A-4147-A177-3AD203B41FA5}">
                      <a16:colId xmlns:a16="http://schemas.microsoft.com/office/drawing/2014/main" val="285450607"/>
                    </a:ext>
                  </a:extLst>
                </a:gridCol>
                <a:gridCol w="580725">
                  <a:extLst>
                    <a:ext uri="{9D8B030D-6E8A-4147-A177-3AD203B41FA5}">
                      <a16:colId xmlns:a16="http://schemas.microsoft.com/office/drawing/2014/main" val="2215904522"/>
                    </a:ext>
                  </a:extLst>
                </a:gridCol>
                <a:gridCol w="580725">
                  <a:extLst>
                    <a:ext uri="{9D8B030D-6E8A-4147-A177-3AD203B41FA5}">
                      <a16:colId xmlns:a16="http://schemas.microsoft.com/office/drawing/2014/main" val="751506583"/>
                    </a:ext>
                  </a:extLst>
                </a:gridCol>
                <a:gridCol w="580725">
                  <a:extLst>
                    <a:ext uri="{9D8B030D-6E8A-4147-A177-3AD203B41FA5}">
                      <a16:colId xmlns:a16="http://schemas.microsoft.com/office/drawing/2014/main" val="1238057740"/>
                    </a:ext>
                  </a:extLst>
                </a:gridCol>
                <a:gridCol w="705141">
                  <a:extLst>
                    <a:ext uri="{9D8B030D-6E8A-4147-A177-3AD203B41FA5}">
                      <a16:colId xmlns:a16="http://schemas.microsoft.com/office/drawing/2014/main" val="3340660559"/>
                    </a:ext>
                  </a:extLst>
                </a:gridCol>
                <a:gridCol w="580725">
                  <a:extLst>
                    <a:ext uri="{9D8B030D-6E8A-4147-A177-3AD203B41FA5}">
                      <a16:colId xmlns:a16="http://schemas.microsoft.com/office/drawing/2014/main" val="3304641028"/>
                    </a:ext>
                  </a:extLst>
                </a:gridCol>
                <a:gridCol w="580725">
                  <a:extLst>
                    <a:ext uri="{9D8B030D-6E8A-4147-A177-3AD203B41FA5}">
                      <a16:colId xmlns:a16="http://schemas.microsoft.com/office/drawing/2014/main" val="2688014687"/>
                    </a:ext>
                  </a:extLst>
                </a:gridCol>
                <a:gridCol w="580725">
                  <a:extLst>
                    <a:ext uri="{9D8B030D-6E8A-4147-A177-3AD203B41FA5}">
                      <a16:colId xmlns:a16="http://schemas.microsoft.com/office/drawing/2014/main" val="1038927457"/>
                    </a:ext>
                  </a:extLst>
                </a:gridCol>
                <a:gridCol w="580725">
                  <a:extLst>
                    <a:ext uri="{9D8B030D-6E8A-4147-A177-3AD203B41FA5}">
                      <a16:colId xmlns:a16="http://schemas.microsoft.com/office/drawing/2014/main" val="572181034"/>
                    </a:ext>
                  </a:extLst>
                </a:gridCol>
                <a:gridCol w="580725">
                  <a:extLst>
                    <a:ext uri="{9D8B030D-6E8A-4147-A177-3AD203B41FA5}">
                      <a16:colId xmlns:a16="http://schemas.microsoft.com/office/drawing/2014/main" val="2800533926"/>
                    </a:ext>
                  </a:extLst>
                </a:gridCol>
                <a:gridCol w="580725">
                  <a:extLst>
                    <a:ext uri="{9D8B030D-6E8A-4147-A177-3AD203B41FA5}">
                      <a16:colId xmlns:a16="http://schemas.microsoft.com/office/drawing/2014/main" val="366167565"/>
                    </a:ext>
                  </a:extLst>
                </a:gridCol>
                <a:gridCol w="580725">
                  <a:extLst>
                    <a:ext uri="{9D8B030D-6E8A-4147-A177-3AD203B41FA5}">
                      <a16:colId xmlns:a16="http://schemas.microsoft.com/office/drawing/2014/main" val="758140424"/>
                    </a:ext>
                  </a:extLst>
                </a:gridCol>
                <a:gridCol w="580725">
                  <a:extLst>
                    <a:ext uri="{9D8B030D-6E8A-4147-A177-3AD203B41FA5}">
                      <a16:colId xmlns:a16="http://schemas.microsoft.com/office/drawing/2014/main" val="4163904376"/>
                    </a:ext>
                  </a:extLst>
                </a:gridCol>
                <a:gridCol w="580725">
                  <a:extLst>
                    <a:ext uri="{9D8B030D-6E8A-4147-A177-3AD203B41FA5}">
                      <a16:colId xmlns:a16="http://schemas.microsoft.com/office/drawing/2014/main" val="3649290903"/>
                    </a:ext>
                  </a:extLst>
                </a:gridCol>
                <a:gridCol w="474261">
                  <a:extLst>
                    <a:ext uri="{9D8B030D-6E8A-4147-A177-3AD203B41FA5}">
                      <a16:colId xmlns:a16="http://schemas.microsoft.com/office/drawing/2014/main" val="3944146824"/>
                    </a:ext>
                  </a:extLst>
                </a:gridCol>
                <a:gridCol w="474261">
                  <a:extLst>
                    <a:ext uri="{9D8B030D-6E8A-4147-A177-3AD203B41FA5}">
                      <a16:colId xmlns:a16="http://schemas.microsoft.com/office/drawing/2014/main" val="3584834613"/>
                    </a:ext>
                  </a:extLst>
                </a:gridCol>
              </a:tblGrid>
              <a:tr h="239862">
                <a:tc>
                  <a:txBody>
                    <a:bodyPr/>
                    <a:lstStyle/>
                    <a:p>
                      <a:pPr algn="ctr" fontAlgn="b"/>
                      <a:r>
                        <a:rPr lang="en-US" sz="1600" b="1" i="0" u="none" strike="noStrike" dirty="0">
                          <a:solidFill>
                            <a:schemeClr val="bg1"/>
                          </a:solidFill>
                          <a:effectLst/>
                          <a:latin typeface="+mn-lt"/>
                        </a:rPr>
                        <a:t>% Strongly Agree</a:t>
                      </a:r>
                    </a:p>
                  </a:txBody>
                  <a:tcPr marL="8473" marR="8473" marT="8473"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bg1">
                        <a:lumMod val="50000"/>
                      </a:schemeClr>
                    </a:solidFill>
                  </a:tcPr>
                </a:tc>
                <a:tc>
                  <a:txBody>
                    <a:bodyPr/>
                    <a:lstStyle/>
                    <a:p>
                      <a:pPr algn="ctr" fontAlgn="b"/>
                      <a:r>
                        <a:rPr lang="en-US" sz="1400" b="1" i="0" u="none" strike="noStrike" dirty="0">
                          <a:solidFill>
                            <a:schemeClr val="bg1"/>
                          </a:solidFill>
                          <a:effectLst/>
                          <a:latin typeface="+mn-lt"/>
                        </a:rPr>
                        <a:t>All Voters</a:t>
                      </a:r>
                    </a:p>
                  </a:txBody>
                  <a:tcPr marL="8473" marR="8473" marT="8473"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fontAlgn="b"/>
                      <a:r>
                        <a:rPr lang="en-US" sz="1400" b="1" i="0" u="none" strike="noStrike" dirty="0">
                          <a:solidFill>
                            <a:schemeClr val="bg1"/>
                          </a:solidFill>
                          <a:effectLst/>
                          <a:latin typeface="+mn-lt"/>
                        </a:rPr>
                        <a:t>PWD</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n-US" sz="1400" b="1" i="0" u="none" strike="noStrike" dirty="0">
                          <a:solidFill>
                            <a:schemeClr val="bg1"/>
                          </a:solidFill>
                          <a:effectLst/>
                          <a:latin typeface="+mn-lt"/>
                        </a:rPr>
                        <a:t>Fam</a:t>
                      </a:r>
                    </a:p>
                  </a:txBody>
                  <a:tcPr marL="8473" marR="8473" marT="847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n-US" sz="1400" b="1" i="0" u="none" strike="noStrike" dirty="0">
                          <a:solidFill>
                            <a:schemeClr val="bg1"/>
                          </a:solidFill>
                          <a:effectLst/>
                          <a:latin typeface="+mn-lt"/>
                        </a:rPr>
                        <a:t>Friend</a:t>
                      </a:r>
                    </a:p>
                  </a:txBody>
                  <a:tcPr marL="8473" marR="8473" marT="847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n-US" sz="1400" b="1" i="0" u="none" strike="noStrike" dirty="0">
                          <a:solidFill>
                            <a:schemeClr val="bg1"/>
                          </a:solidFill>
                          <a:effectLst/>
                          <a:latin typeface="+mn-lt"/>
                        </a:rPr>
                        <a:t>PWD/Family/Friends</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n-US" sz="1400" b="1" i="0" u="none" strike="noStrike" dirty="0">
                          <a:solidFill>
                            <a:schemeClr val="bg1"/>
                          </a:solidFill>
                          <a:effectLst/>
                          <a:latin typeface="+mn-lt"/>
                        </a:rPr>
                        <a:t>PWD Men</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fontAlgn="b"/>
                      <a:r>
                        <a:rPr lang="en-US" sz="1400" b="1" i="0" u="none" strike="noStrike" dirty="0">
                          <a:solidFill>
                            <a:schemeClr val="bg1"/>
                          </a:solidFill>
                          <a:effectLst/>
                          <a:latin typeface="+mn-lt"/>
                        </a:rPr>
                        <a:t>PWD</a:t>
                      </a:r>
                    </a:p>
                    <a:p>
                      <a:pPr algn="ctr" fontAlgn="b"/>
                      <a:r>
                        <a:rPr lang="en-US" sz="1400" b="1" i="0" u="none" strike="noStrike" dirty="0">
                          <a:solidFill>
                            <a:schemeClr val="bg1"/>
                          </a:solidFill>
                          <a:effectLst/>
                          <a:latin typeface="+mn-lt"/>
                        </a:rPr>
                        <a:t> Women</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fontAlgn="b"/>
                      <a:r>
                        <a:rPr lang="en-US" sz="1400" b="1" i="0" u="none" strike="noStrike" dirty="0">
                          <a:solidFill>
                            <a:schemeClr val="tx1"/>
                          </a:solidFill>
                          <a:effectLst/>
                          <a:latin typeface="+mn-lt"/>
                        </a:rPr>
                        <a:t>PWD &lt;50</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1400" b="1" i="0" u="none" strike="noStrike" dirty="0">
                          <a:solidFill>
                            <a:schemeClr val="tx1"/>
                          </a:solidFill>
                          <a:effectLst/>
                          <a:latin typeface="+mn-lt"/>
                        </a:rPr>
                        <a:t>PWD 50+</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1400" b="1" i="0" u="none" strike="noStrike" dirty="0">
                          <a:solidFill>
                            <a:schemeClr val="bg1"/>
                          </a:solidFill>
                          <a:effectLst/>
                          <a:latin typeface="+mn-lt"/>
                        </a:rPr>
                        <a:t>Heard Issues Biden</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fontAlgn="b"/>
                      <a:r>
                        <a:rPr lang="en-US" sz="1400" b="1" i="0" u="none" strike="noStrike" dirty="0">
                          <a:solidFill>
                            <a:schemeClr val="bg1"/>
                          </a:solidFill>
                          <a:effectLst/>
                          <a:latin typeface="+mn-lt"/>
                        </a:rPr>
                        <a:t>Heard Issues Trump</a:t>
                      </a:r>
                    </a:p>
                  </a:txBody>
                  <a:tcPr marL="8473" marR="8473" marT="847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fontAlgn="b"/>
                      <a:r>
                        <a:rPr lang="en-US" sz="1400" b="1" i="0" u="none" strike="noStrike" dirty="0">
                          <a:solidFill>
                            <a:schemeClr val="bg1"/>
                          </a:solidFill>
                          <a:effectLst/>
                          <a:latin typeface="+mn-lt"/>
                        </a:rPr>
                        <a:t>Didn’t Hear Biden</a:t>
                      </a:r>
                    </a:p>
                  </a:txBody>
                  <a:tcPr marL="8473" marR="8473" marT="847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fontAlgn="b"/>
                      <a:r>
                        <a:rPr lang="en-US" sz="1400" b="1" i="0" u="none" strike="noStrike" dirty="0">
                          <a:solidFill>
                            <a:schemeClr val="bg1"/>
                          </a:solidFill>
                          <a:effectLst/>
                          <a:latin typeface="+mn-lt"/>
                        </a:rPr>
                        <a:t>Didn’t Hear Trump</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fontAlgn="b"/>
                      <a:r>
                        <a:rPr lang="en-US" sz="1400" b="1" i="0" u="none" strike="noStrike" dirty="0">
                          <a:solidFill>
                            <a:schemeClr val="bg1"/>
                          </a:solidFill>
                          <a:effectLst/>
                          <a:latin typeface="+mn-lt"/>
                        </a:rPr>
                        <a:t>PWD BG States</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6055B"/>
                    </a:solidFill>
                  </a:tcPr>
                </a:tc>
                <a:tc>
                  <a:txBody>
                    <a:bodyPr/>
                    <a:lstStyle/>
                    <a:p>
                      <a:pPr algn="ctr" fontAlgn="b"/>
                      <a:r>
                        <a:rPr lang="en-US" sz="1400" b="1" i="0" u="none" strike="noStrike" dirty="0">
                          <a:solidFill>
                            <a:schemeClr val="bg1"/>
                          </a:solidFill>
                          <a:effectLst/>
                          <a:latin typeface="+mn-lt"/>
                        </a:rPr>
                        <a:t>P/F/F BG States</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6055B"/>
                    </a:solidFill>
                  </a:tcPr>
                </a:tc>
                <a:extLst>
                  <a:ext uri="{0D108BD9-81ED-4DB2-BD59-A6C34878D82A}">
                    <a16:rowId xmlns:a16="http://schemas.microsoft.com/office/drawing/2014/main" val="1735180297"/>
                  </a:ext>
                </a:extLst>
              </a:tr>
              <a:tr h="273957">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200" b="1" i="0" u="none" strike="noStrike" dirty="0">
                          <a:solidFill>
                            <a:srgbClr val="000000"/>
                          </a:solidFill>
                          <a:effectLst/>
                          <a:latin typeface="+mn-lt"/>
                        </a:rPr>
                        <a:t>Our communities are at their best when all people, including people with disabilities, have the opportunity …</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80</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1" i="0" u="none" strike="noStrike" dirty="0">
                          <a:solidFill>
                            <a:srgbClr val="000000"/>
                          </a:solidFill>
                          <a:effectLst/>
                          <a:latin typeface="+mn-lt"/>
                        </a:rPr>
                        <a:t>91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6BADA"/>
                    </a:solidFill>
                  </a:tcPr>
                </a:tc>
                <a:tc>
                  <a:txBody>
                    <a:bodyPr/>
                    <a:lstStyle/>
                    <a:p>
                      <a:pPr algn="ctr" fontAlgn="ctr"/>
                      <a:r>
                        <a:rPr lang="en-US" sz="2000" b="0" i="0" u="none" strike="noStrike" dirty="0">
                          <a:solidFill>
                            <a:srgbClr val="000000"/>
                          </a:solidFill>
                          <a:effectLst/>
                          <a:latin typeface="+mn-lt"/>
                        </a:rPr>
                        <a:t>85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0" i="0" u="none" strike="noStrike" dirty="0">
                          <a:solidFill>
                            <a:srgbClr val="000000"/>
                          </a:solidFill>
                          <a:effectLst/>
                          <a:latin typeface="+mn-lt"/>
                        </a:rPr>
                        <a:t>84</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0" i="0" u="none" strike="noStrike" dirty="0">
                          <a:solidFill>
                            <a:srgbClr val="000000"/>
                          </a:solidFill>
                          <a:effectLst/>
                          <a:latin typeface="+mn-lt"/>
                        </a:rPr>
                        <a:t>87</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0" i="0" u="none" strike="noStrike" dirty="0">
                          <a:solidFill>
                            <a:srgbClr val="000000"/>
                          </a:solidFill>
                          <a:effectLst/>
                          <a:latin typeface="+mn-lt"/>
                        </a:rPr>
                        <a:t>91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0" i="0" u="none" strike="noStrike" dirty="0">
                          <a:solidFill>
                            <a:srgbClr val="000000"/>
                          </a:solidFill>
                          <a:effectLst/>
                          <a:latin typeface="+mn-lt"/>
                        </a:rPr>
                        <a:t>91</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0" i="0" u="none" strike="noStrike" dirty="0">
                          <a:solidFill>
                            <a:srgbClr val="000000"/>
                          </a:solidFill>
                          <a:effectLst/>
                          <a:latin typeface="+mn-lt"/>
                        </a:rPr>
                        <a:t>86</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0" i="0" u="none" strike="noStrike" dirty="0">
                          <a:solidFill>
                            <a:srgbClr val="000000"/>
                          </a:solidFill>
                          <a:effectLst/>
                          <a:latin typeface="+mn-lt"/>
                        </a:rPr>
                        <a:t>95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2D050">
                        <a:alpha val="50000"/>
                      </a:srgbClr>
                    </a:solidFill>
                  </a:tcPr>
                </a:tc>
                <a:tc>
                  <a:txBody>
                    <a:bodyPr/>
                    <a:lstStyle/>
                    <a:p>
                      <a:pPr algn="ctr" fontAlgn="ctr"/>
                      <a:r>
                        <a:rPr lang="en-US" sz="2000" b="0" i="0" u="none" strike="noStrike" dirty="0">
                          <a:solidFill>
                            <a:srgbClr val="000000"/>
                          </a:solidFill>
                          <a:effectLst/>
                          <a:latin typeface="+mn-lt"/>
                        </a:rPr>
                        <a:t>88</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0" i="0" u="none" strike="noStrike" dirty="0">
                          <a:solidFill>
                            <a:srgbClr val="000000"/>
                          </a:solidFill>
                          <a:effectLst/>
                          <a:latin typeface="+mn-lt"/>
                        </a:rPr>
                        <a:t>81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0" i="0" u="none" strike="noStrike" dirty="0">
                          <a:solidFill>
                            <a:srgbClr val="000000"/>
                          </a:solidFill>
                          <a:effectLst/>
                          <a:latin typeface="+mn-lt"/>
                        </a:rPr>
                        <a:t>83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0" i="0" u="none" strike="noStrike" dirty="0">
                          <a:solidFill>
                            <a:srgbClr val="000000"/>
                          </a:solidFill>
                          <a:effectLst/>
                          <a:latin typeface="+mn-lt"/>
                        </a:rPr>
                        <a:t>73</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92</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alpha val="50000"/>
                      </a:schemeClr>
                    </a:solidFill>
                  </a:tcPr>
                </a:tc>
                <a:tc>
                  <a:txBody>
                    <a:bodyPr/>
                    <a:lstStyle/>
                    <a:p>
                      <a:pPr algn="ctr" fontAlgn="ctr"/>
                      <a:r>
                        <a:rPr lang="en-US" sz="1800" b="0" i="0" u="none" strike="noStrike" dirty="0">
                          <a:solidFill>
                            <a:srgbClr val="000000"/>
                          </a:solidFill>
                          <a:effectLst/>
                          <a:latin typeface="+mn-lt"/>
                        </a:rPr>
                        <a:t>87</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extLst>
                  <a:ext uri="{0D108BD9-81ED-4DB2-BD59-A6C34878D82A}">
                    <a16:rowId xmlns:a16="http://schemas.microsoft.com/office/drawing/2014/main" val="4263235427"/>
                  </a:ext>
                </a:extLst>
              </a:tr>
              <a:tr h="273957">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200" b="1" i="0" u="none" strike="noStrike" dirty="0">
                          <a:solidFill>
                            <a:srgbClr val="000000"/>
                          </a:solidFill>
                          <a:effectLst/>
                          <a:latin typeface="+mn-lt"/>
                        </a:rPr>
                        <a:t>People with disabilities should be at decision making tables, just like anyone else</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DFDFDF"/>
                    </a:solidFill>
                  </a:tcPr>
                </a:tc>
                <a:tc>
                  <a:txBody>
                    <a:bodyPr/>
                    <a:lstStyle/>
                    <a:p>
                      <a:pPr algn="ctr" fontAlgn="ctr"/>
                      <a:r>
                        <a:rPr lang="en-US" sz="1800" b="0" i="0" u="none" strike="noStrike" dirty="0">
                          <a:solidFill>
                            <a:srgbClr val="000000"/>
                          </a:solidFill>
                          <a:effectLst/>
                          <a:latin typeface="+mn-lt"/>
                        </a:rPr>
                        <a:t>76</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1" i="0" u="none" strike="noStrike" dirty="0">
                          <a:solidFill>
                            <a:srgbClr val="000000"/>
                          </a:solidFill>
                          <a:effectLst/>
                          <a:latin typeface="+mn-lt"/>
                        </a:rPr>
                        <a:t>85</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6BADA"/>
                    </a:solidFill>
                  </a:tcPr>
                </a:tc>
                <a:tc>
                  <a:txBody>
                    <a:bodyPr/>
                    <a:lstStyle/>
                    <a:p>
                      <a:pPr algn="ctr" fontAlgn="ctr"/>
                      <a:r>
                        <a:rPr lang="en-US" sz="2000" b="0" i="0" u="none" strike="noStrike" dirty="0">
                          <a:solidFill>
                            <a:srgbClr val="000000"/>
                          </a:solidFill>
                          <a:effectLst/>
                          <a:latin typeface="+mn-lt"/>
                        </a:rPr>
                        <a:t>78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77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80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87</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83</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83</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86</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85</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69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82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70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85</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80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extLst>
                  <a:ext uri="{0D108BD9-81ED-4DB2-BD59-A6C34878D82A}">
                    <a16:rowId xmlns:a16="http://schemas.microsoft.com/office/drawing/2014/main" val="3413076944"/>
                  </a:ext>
                </a:extLst>
              </a:tr>
              <a:tr h="273957">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200" b="1" i="0" u="none" strike="noStrike" dirty="0">
                          <a:solidFill>
                            <a:srgbClr val="000000"/>
                          </a:solidFill>
                          <a:effectLst/>
                          <a:latin typeface="+mn-lt"/>
                        </a:rPr>
                        <a:t>Disability issues should be included in national policies on health care</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BFBFBF"/>
                    </a:solidFill>
                  </a:tcPr>
                </a:tc>
                <a:tc>
                  <a:txBody>
                    <a:bodyPr/>
                    <a:lstStyle/>
                    <a:p>
                      <a:pPr algn="ctr" fontAlgn="ctr"/>
                      <a:r>
                        <a:rPr lang="en-US" sz="1800" b="0" i="0" u="none" strike="noStrike" dirty="0">
                          <a:solidFill>
                            <a:srgbClr val="000000"/>
                          </a:solidFill>
                          <a:effectLst/>
                          <a:latin typeface="+mn-lt"/>
                        </a:rPr>
                        <a:t>73</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1" i="0" u="none" strike="noStrike" dirty="0">
                          <a:solidFill>
                            <a:srgbClr val="000000"/>
                          </a:solidFill>
                          <a:effectLst/>
                          <a:latin typeface="+mn-lt"/>
                        </a:rPr>
                        <a:t>84</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6BADA"/>
                    </a:solidFill>
                  </a:tcPr>
                </a:tc>
                <a:tc>
                  <a:txBody>
                    <a:bodyPr/>
                    <a:lstStyle/>
                    <a:p>
                      <a:pPr algn="ctr" fontAlgn="ctr"/>
                      <a:r>
                        <a:rPr lang="en-US" sz="2000" b="0" i="0" u="none" strike="noStrike" dirty="0">
                          <a:solidFill>
                            <a:srgbClr val="000000"/>
                          </a:solidFill>
                          <a:effectLst/>
                          <a:latin typeface="+mn-lt"/>
                        </a:rPr>
                        <a:t>80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77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81</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86</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82</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84</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84</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86</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66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83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61</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88</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84</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767863769"/>
                  </a:ext>
                </a:extLst>
              </a:tr>
              <a:tr h="273957">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200" b="1" i="0" u="none" strike="noStrike" dirty="0">
                          <a:solidFill>
                            <a:srgbClr val="000000"/>
                          </a:solidFill>
                          <a:effectLst/>
                          <a:latin typeface="+mn-lt"/>
                        </a:rPr>
                        <a:t>Candidates and their campaigns should reach out to and include people with disabilities …</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DFDFDF"/>
                    </a:solidFill>
                  </a:tcPr>
                </a:tc>
                <a:tc>
                  <a:txBody>
                    <a:bodyPr/>
                    <a:lstStyle/>
                    <a:p>
                      <a:pPr algn="ctr" fontAlgn="ctr"/>
                      <a:r>
                        <a:rPr lang="en-US" sz="1800" b="0" i="0" u="none" strike="noStrike" dirty="0">
                          <a:solidFill>
                            <a:srgbClr val="000000"/>
                          </a:solidFill>
                          <a:effectLst/>
                          <a:latin typeface="+mn-lt"/>
                        </a:rPr>
                        <a:t>70</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1" i="0" u="none" strike="noStrike" dirty="0">
                          <a:solidFill>
                            <a:srgbClr val="000000"/>
                          </a:solidFill>
                          <a:effectLst/>
                          <a:latin typeface="+mn-lt"/>
                        </a:rPr>
                        <a:t>81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6BADA"/>
                    </a:solidFill>
                  </a:tcPr>
                </a:tc>
                <a:tc>
                  <a:txBody>
                    <a:bodyPr/>
                    <a:lstStyle/>
                    <a:p>
                      <a:pPr algn="ctr" fontAlgn="ctr"/>
                      <a:r>
                        <a:rPr lang="en-US" sz="2000" b="0" i="0" u="none" strike="noStrike" dirty="0">
                          <a:solidFill>
                            <a:srgbClr val="000000"/>
                          </a:solidFill>
                          <a:effectLst/>
                          <a:latin typeface="+mn-lt"/>
                        </a:rPr>
                        <a:t>77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63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76</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83</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79</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76</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85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83</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66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77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61</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79</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75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extLst>
                  <a:ext uri="{0D108BD9-81ED-4DB2-BD59-A6C34878D82A}">
                    <a16:rowId xmlns:a16="http://schemas.microsoft.com/office/drawing/2014/main" val="1131677553"/>
                  </a:ext>
                </a:extLst>
              </a:tr>
              <a:tr h="273957">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200" b="1" i="0" u="none" strike="noStrike" dirty="0">
                          <a:solidFill>
                            <a:srgbClr val="000000"/>
                          </a:solidFill>
                          <a:effectLst/>
                          <a:latin typeface="+mn-lt"/>
                        </a:rPr>
                        <a:t>America's leaders should fight stigmas and bias that limit opportunities for people with disabilities</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BFBFBF"/>
                    </a:solidFill>
                  </a:tcPr>
                </a:tc>
                <a:tc>
                  <a:txBody>
                    <a:bodyPr/>
                    <a:lstStyle/>
                    <a:p>
                      <a:pPr algn="ctr" fontAlgn="ctr"/>
                      <a:r>
                        <a:rPr lang="en-US" sz="1800" b="0" i="0" u="none" strike="noStrike" dirty="0">
                          <a:solidFill>
                            <a:srgbClr val="000000"/>
                          </a:solidFill>
                          <a:effectLst/>
                          <a:latin typeface="+mn-lt"/>
                        </a:rPr>
                        <a:t>70</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1" i="0" u="none" strike="noStrike" dirty="0">
                          <a:solidFill>
                            <a:srgbClr val="000000"/>
                          </a:solidFill>
                          <a:effectLst/>
                          <a:latin typeface="+mn-lt"/>
                        </a:rPr>
                        <a:t>79</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6BADA"/>
                    </a:solidFill>
                  </a:tcPr>
                </a:tc>
                <a:tc>
                  <a:txBody>
                    <a:bodyPr/>
                    <a:lstStyle/>
                    <a:p>
                      <a:pPr algn="ctr" fontAlgn="ctr"/>
                      <a:r>
                        <a:rPr lang="en-US" sz="2000" b="0" i="0" u="none" strike="noStrike" dirty="0">
                          <a:solidFill>
                            <a:srgbClr val="000000"/>
                          </a:solidFill>
                          <a:effectLst/>
                          <a:latin typeface="+mn-lt"/>
                        </a:rPr>
                        <a:t>75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68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75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79</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78</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78</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80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82</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70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77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57</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80</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75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350008071"/>
                  </a:ext>
                </a:extLst>
              </a:tr>
            </a:tbl>
          </a:graphicData>
        </a:graphic>
      </p:graphicFrame>
      <p:pic>
        <p:nvPicPr>
          <p:cNvPr id="7" name="image3.png">
            <a:extLst>
              <a:ext uri="{FF2B5EF4-FFF2-40B4-BE49-F238E27FC236}">
                <a16:creationId xmlns:a16="http://schemas.microsoft.com/office/drawing/2014/main" id="{5A091953-AC89-48BE-9793-59FFD9CE1A9F}"/>
              </a:ext>
              <a:ext uri="{C183D7F6-B498-43B3-948B-1728B52AA6E4}">
                <adec:decorative xmlns:adec="http://schemas.microsoft.com/office/drawing/2017/decorative" val="1"/>
              </a:ext>
            </a:extLst>
          </p:cNvPr>
          <p:cNvPicPr/>
          <p:nvPr/>
        </p:nvPicPr>
        <p:blipFill>
          <a:blip r:embed="rId2"/>
          <a:srcRect/>
          <a:stretch>
            <a:fillRect/>
          </a:stretch>
        </p:blipFill>
        <p:spPr>
          <a:xfrm>
            <a:off x="8153400" y="6355080"/>
            <a:ext cx="2207812" cy="367160"/>
          </a:xfrm>
          <a:prstGeom prst="rect">
            <a:avLst/>
          </a:prstGeom>
          <a:ln/>
        </p:spPr>
      </p:pic>
      <p:sp>
        <p:nvSpPr>
          <p:cNvPr id="4" name="Rectangle: Rounded Corners 3">
            <a:extLst>
              <a:ext uri="{FF2B5EF4-FFF2-40B4-BE49-F238E27FC236}">
                <a16:creationId xmlns:a16="http://schemas.microsoft.com/office/drawing/2014/main" id="{68390E6B-7F3C-472E-AE8B-8967B900C097}"/>
              </a:ext>
              <a:ext uri="{C183D7F6-B498-43B3-948B-1728B52AA6E4}">
                <adec:decorative xmlns:adec="http://schemas.microsoft.com/office/drawing/2017/decorative" val="1"/>
              </a:ext>
            </a:extLst>
          </p:cNvPr>
          <p:cNvSpPr/>
          <p:nvPr/>
        </p:nvSpPr>
        <p:spPr>
          <a:xfrm>
            <a:off x="3840480" y="3069771"/>
            <a:ext cx="535577" cy="2210230"/>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a:extLst>
              <a:ext uri="{FF2B5EF4-FFF2-40B4-BE49-F238E27FC236}">
                <a16:creationId xmlns:a16="http://schemas.microsoft.com/office/drawing/2014/main" id="{685A492C-80F8-44B5-A839-3F9AEFE64FED}"/>
              </a:ext>
              <a:ext uri="{C183D7F6-B498-43B3-948B-1728B52AA6E4}">
                <adec:decorative xmlns:adec="http://schemas.microsoft.com/office/drawing/2017/decorative" val="1"/>
              </a:ext>
            </a:extLst>
          </p:cNvPr>
          <p:cNvSpPr/>
          <p:nvPr/>
        </p:nvSpPr>
        <p:spPr>
          <a:xfrm>
            <a:off x="10928045" y="3069771"/>
            <a:ext cx="436641" cy="522515"/>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70CBE79C-A3D3-4C19-80AF-581E05036556}"/>
              </a:ext>
              <a:ext uri="{C183D7F6-B498-43B3-948B-1728B52AA6E4}">
                <adec:decorative xmlns:adec="http://schemas.microsoft.com/office/drawing/2017/decorative" val="1"/>
              </a:ext>
            </a:extLst>
          </p:cNvPr>
          <p:cNvSpPr/>
          <p:nvPr/>
        </p:nvSpPr>
        <p:spPr>
          <a:xfrm>
            <a:off x="8001965" y="3069771"/>
            <a:ext cx="535577" cy="522515"/>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109538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33E5B-5249-4649-B761-045180C3ED48}"/>
              </a:ext>
            </a:extLst>
          </p:cNvPr>
          <p:cNvSpPr>
            <a:spLocks noGrp="1"/>
          </p:cNvSpPr>
          <p:nvPr>
            <p:ph type="ctrTitle"/>
          </p:nvPr>
        </p:nvSpPr>
        <p:spPr/>
        <p:txBody>
          <a:bodyPr>
            <a:noAutofit/>
          </a:bodyPr>
          <a:lstStyle/>
          <a:p>
            <a:r>
              <a:rPr lang="en-US" sz="2000" dirty="0">
                <a:solidFill>
                  <a:srgbClr val="005999"/>
                </a:solidFill>
              </a:rPr>
              <a:t>Voters with disabilities strongly agree with all statements at higher rates than overall voters with disabilities/family/friends overall, as do Biden voters who heard about issues around disabilities from campaigns. Younger voters with disabilities are more likely than older voters with disabilities to strongly agree that candidates’ stances on issues around disability influence who they voted for and how motivated they were to vote this election. </a:t>
            </a:r>
          </a:p>
        </p:txBody>
      </p:sp>
      <p:sp>
        <p:nvSpPr>
          <p:cNvPr id="3" name="Content Placeholder 4" descr="Tell me if you agree or disagree with each statement. [SECOND TIER] &#13;&#10;">
            <a:extLst>
              <a:ext uri="{FF2B5EF4-FFF2-40B4-BE49-F238E27FC236}">
                <a16:creationId xmlns:a16="http://schemas.microsoft.com/office/drawing/2014/main" id="{25334865-AD31-46F0-82C6-102879EDF7A4}"/>
              </a:ext>
            </a:extLst>
          </p:cNvPr>
          <p:cNvSpPr txBox="1">
            <a:spLocks/>
          </p:cNvSpPr>
          <p:nvPr/>
        </p:nvSpPr>
        <p:spPr>
          <a:xfrm>
            <a:off x="335280" y="1779075"/>
            <a:ext cx="11521440" cy="365760"/>
          </a:xfrm>
          <a:prstGeom prst="rect">
            <a:avLst/>
          </a:prstGeom>
          <a:solidFill>
            <a:schemeClr val="bg1">
              <a:lumMod val="85000"/>
            </a:schemeClr>
          </a:solidFill>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b="1" dirty="0"/>
              <a:t>Tell me if you agree or disagree with each statement. [SECOND TIER] </a:t>
            </a:r>
          </a:p>
        </p:txBody>
      </p:sp>
      <p:pic>
        <p:nvPicPr>
          <p:cNvPr id="10" name="image3.png">
            <a:extLst>
              <a:ext uri="{FF2B5EF4-FFF2-40B4-BE49-F238E27FC236}">
                <a16:creationId xmlns:a16="http://schemas.microsoft.com/office/drawing/2014/main" id="{66BEAFE5-9AE9-401F-A77A-D210890C20D5}"/>
              </a:ext>
              <a:ext uri="{C183D7F6-B498-43B3-948B-1728B52AA6E4}">
                <adec:decorative xmlns:adec="http://schemas.microsoft.com/office/drawing/2017/decorative" val="1"/>
              </a:ext>
            </a:extLst>
          </p:cNvPr>
          <p:cNvPicPr/>
          <p:nvPr/>
        </p:nvPicPr>
        <p:blipFill>
          <a:blip r:embed="rId2"/>
          <a:srcRect/>
          <a:stretch>
            <a:fillRect/>
          </a:stretch>
        </p:blipFill>
        <p:spPr>
          <a:xfrm>
            <a:off x="8153400" y="6355080"/>
            <a:ext cx="2207812" cy="367160"/>
          </a:xfrm>
          <a:prstGeom prst="rect">
            <a:avLst/>
          </a:prstGeom>
          <a:ln/>
        </p:spPr>
      </p:pic>
      <p:graphicFrame>
        <p:nvGraphicFramePr>
          <p:cNvPr id="5" name="Table 4">
            <a:extLst>
              <a:ext uri="{FF2B5EF4-FFF2-40B4-BE49-F238E27FC236}">
                <a16:creationId xmlns:a16="http://schemas.microsoft.com/office/drawing/2014/main" id="{D89A0F63-DD07-4562-8323-2ACF75B60BFB}"/>
              </a:ext>
            </a:extLst>
          </p:cNvPr>
          <p:cNvGraphicFramePr>
            <a:graphicFrameLocks noGrp="1"/>
          </p:cNvGraphicFramePr>
          <p:nvPr>
            <p:extLst>
              <p:ext uri="{D42A27DB-BD31-4B8C-83A1-F6EECF244321}">
                <p14:modId xmlns:p14="http://schemas.microsoft.com/office/powerpoint/2010/main" val="935752803"/>
              </p:ext>
            </p:extLst>
          </p:nvPr>
        </p:nvGraphicFramePr>
        <p:xfrm>
          <a:off x="215165" y="2279878"/>
          <a:ext cx="11641554" cy="3266023"/>
        </p:xfrm>
        <a:graphic>
          <a:graphicData uri="http://schemas.openxmlformats.org/drawingml/2006/table">
            <a:tbl>
              <a:tblPr firstRow="1">
                <a:tableStyleId>{5C22544A-7EE6-4342-B048-85BDC9FD1C3A}</a:tableStyleId>
              </a:tblPr>
              <a:tblGrid>
                <a:gridCol w="2995323">
                  <a:extLst>
                    <a:ext uri="{9D8B030D-6E8A-4147-A177-3AD203B41FA5}">
                      <a16:colId xmlns:a16="http://schemas.microsoft.com/office/drawing/2014/main" val="285450607"/>
                    </a:ext>
                  </a:extLst>
                </a:gridCol>
                <a:gridCol w="576022">
                  <a:extLst>
                    <a:ext uri="{9D8B030D-6E8A-4147-A177-3AD203B41FA5}">
                      <a16:colId xmlns:a16="http://schemas.microsoft.com/office/drawing/2014/main" val="2215904522"/>
                    </a:ext>
                  </a:extLst>
                </a:gridCol>
                <a:gridCol w="576022">
                  <a:extLst>
                    <a:ext uri="{9D8B030D-6E8A-4147-A177-3AD203B41FA5}">
                      <a16:colId xmlns:a16="http://schemas.microsoft.com/office/drawing/2014/main" val="751506583"/>
                    </a:ext>
                  </a:extLst>
                </a:gridCol>
                <a:gridCol w="576022">
                  <a:extLst>
                    <a:ext uri="{9D8B030D-6E8A-4147-A177-3AD203B41FA5}">
                      <a16:colId xmlns:a16="http://schemas.microsoft.com/office/drawing/2014/main" val="1238057740"/>
                    </a:ext>
                  </a:extLst>
                </a:gridCol>
                <a:gridCol w="699430">
                  <a:extLst>
                    <a:ext uri="{9D8B030D-6E8A-4147-A177-3AD203B41FA5}">
                      <a16:colId xmlns:a16="http://schemas.microsoft.com/office/drawing/2014/main" val="3340660559"/>
                    </a:ext>
                  </a:extLst>
                </a:gridCol>
                <a:gridCol w="576022">
                  <a:extLst>
                    <a:ext uri="{9D8B030D-6E8A-4147-A177-3AD203B41FA5}">
                      <a16:colId xmlns:a16="http://schemas.microsoft.com/office/drawing/2014/main" val="3304641028"/>
                    </a:ext>
                  </a:extLst>
                </a:gridCol>
                <a:gridCol w="576022">
                  <a:extLst>
                    <a:ext uri="{9D8B030D-6E8A-4147-A177-3AD203B41FA5}">
                      <a16:colId xmlns:a16="http://schemas.microsoft.com/office/drawing/2014/main" val="2688014687"/>
                    </a:ext>
                  </a:extLst>
                </a:gridCol>
                <a:gridCol w="669719">
                  <a:extLst>
                    <a:ext uri="{9D8B030D-6E8A-4147-A177-3AD203B41FA5}">
                      <a16:colId xmlns:a16="http://schemas.microsoft.com/office/drawing/2014/main" val="1038927457"/>
                    </a:ext>
                  </a:extLst>
                </a:gridCol>
                <a:gridCol w="576022">
                  <a:extLst>
                    <a:ext uri="{9D8B030D-6E8A-4147-A177-3AD203B41FA5}">
                      <a16:colId xmlns:a16="http://schemas.microsoft.com/office/drawing/2014/main" val="572181034"/>
                    </a:ext>
                  </a:extLst>
                </a:gridCol>
                <a:gridCol w="576022">
                  <a:extLst>
                    <a:ext uri="{9D8B030D-6E8A-4147-A177-3AD203B41FA5}">
                      <a16:colId xmlns:a16="http://schemas.microsoft.com/office/drawing/2014/main" val="2800533926"/>
                    </a:ext>
                  </a:extLst>
                </a:gridCol>
                <a:gridCol w="576022">
                  <a:extLst>
                    <a:ext uri="{9D8B030D-6E8A-4147-A177-3AD203B41FA5}">
                      <a16:colId xmlns:a16="http://schemas.microsoft.com/office/drawing/2014/main" val="366167565"/>
                    </a:ext>
                  </a:extLst>
                </a:gridCol>
                <a:gridCol w="576022">
                  <a:extLst>
                    <a:ext uri="{9D8B030D-6E8A-4147-A177-3AD203B41FA5}">
                      <a16:colId xmlns:a16="http://schemas.microsoft.com/office/drawing/2014/main" val="758140424"/>
                    </a:ext>
                  </a:extLst>
                </a:gridCol>
                <a:gridCol w="576022">
                  <a:extLst>
                    <a:ext uri="{9D8B030D-6E8A-4147-A177-3AD203B41FA5}">
                      <a16:colId xmlns:a16="http://schemas.microsoft.com/office/drawing/2014/main" val="4163904376"/>
                    </a:ext>
                  </a:extLst>
                </a:gridCol>
                <a:gridCol w="576022">
                  <a:extLst>
                    <a:ext uri="{9D8B030D-6E8A-4147-A177-3AD203B41FA5}">
                      <a16:colId xmlns:a16="http://schemas.microsoft.com/office/drawing/2014/main" val="3649290903"/>
                    </a:ext>
                  </a:extLst>
                </a:gridCol>
                <a:gridCol w="470420">
                  <a:extLst>
                    <a:ext uri="{9D8B030D-6E8A-4147-A177-3AD203B41FA5}">
                      <a16:colId xmlns:a16="http://schemas.microsoft.com/office/drawing/2014/main" val="3944146824"/>
                    </a:ext>
                  </a:extLst>
                </a:gridCol>
                <a:gridCol w="470420">
                  <a:extLst>
                    <a:ext uri="{9D8B030D-6E8A-4147-A177-3AD203B41FA5}">
                      <a16:colId xmlns:a16="http://schemas.microsoft.com/office/drawing/2014/main" val="3584834613"/>
                    </a:ext>
                  </a:extLst>
                </a:gridCol>
              </a:tblGrid>
              <a:tr h="239862">
                <a:tc>
                  <a:txBody>
                    <a:bodyPr/>
                    <a:lstStyle/>
                    <a:p>
                      <a:pPr algn="ctr" fontAlgn="b"/>
                      <a:r>
                        <a:rPr lang="en-US" sz="1600" b="1" i="0" u="none" strike="noStrike" dirty="0">
                          <a:solidFill>
                            <a:schemeClr val="bg1"/>
                          </a:solidFill>
                          <a:effectLst/>
                          <a:latin typeface="+mn-lt"/>
                        </a:rPr>
                        <a:t>% Strongly Agree</a:t>
                      </a:r>
                    </a:p>
                  </a:txBody>
                  <a:tcPr marL="8473" marR="8473" marT="8473"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bg1">
                        <a:lumMod val="50000"/>
                      </a:schemeClr>
                    </a:solidFill>
                  </a:tcPr>
                </a:tc>
                <a:tc>
                  <a:txBody>
                    <a:bodyPr/>
                    <a:lstStyle/>
                    <a:p>
                      <a:pPr algn="ctr" fontAlgn="b"/>
                      <a:r>
                        <a:rPr lang="en-US" sz="1400" b="1" i="0" u="none" strike="noStrike" dirty="0">
                          <a:solidFill>
                            <a:schemeClr val="bg1"/>
                          </a:solidFill>
                          <a:effectLst/>
                          <a:latin typeface="+mn-lt"/>
                        </a:rPr>
                        <a:t>All Voters</a:t>
                      </a:r>
                    </a:p>
                  </a:txBody>
                  <a:tcPr marL="8473" marR="8473" marT="8473"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fontAlgn="b"/>
                      <a:r>
                        <a:rPr lang="en-US" sz="1400" b="1" i="0" u="none" strike="noStrike" dirty="0">
                          <a:solidFill>
                            <a:schemeClr val="bg1"/>
                          </a:solidFill>
                          <a:effectLst/>
                          <a:latin typeface="+mn-lt"/>
                        </a:rPr>
                        <a:t>PWD</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n-US" sz="1400" b="1" i="0" u="none" strike="noStrike" dirty="0">
                          <a:solidFill>
                            <a:schemeClr val="bg1"/>
                          </a:solidFill>
                          <a:effectLst/>
                          <a:latin typeface="+mn-lt"/>
                        </a:rPr>
                        <a:t>Fam</a:t>
                      </a:r>
                    </a:p>
                  </a:txBody>
                  <a:tcPr marL="8473" marR="8473" marT="847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n-US" sz="1400" b="1" i="0" u="none" strike="noStrike" dirty="0">
                          <a:solidFill>
                            <a:schemeClr val="bg1"/>
                          </a:solidFill>
                          <a:effectLst/>
                          <a:latin typeface="+mn-lt"/>
                        </a:rPr>
                        <a:t>Friend</a:t>
                      </a:r>
                    </a:p>
                  </a:txBody>
                  <a:tcPr marL="8473" marR="8473" marT="847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n-US" sz="1400" b="1" i="0" u="none" strike="noStrike" dirty="0">
                          <a:solidFill>
                            <a:schemeClr val="bg1"/>
                          </a:solidFill>
                          <a:effectLst/>
                          <a:latin typeface="+mn-lt"/>
                        </a:rPr>
                        <a:t>PWD/Family/Friends</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n-US" sz="1400" b="1" i="0" u="none" strike="noStrike" dirty="0">
                          <a:solidFill>
                            <a:schemeClr val="bg1"/>
                          </a:solidFill>
                          <a:effectLst/>
                          <a:latin typeface="+mn-lt"/>
                        </a:rPr>
                        <a:t>PWD Men</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fontAlgn="b"/>
                      <a:r>
                        <a:rPr lang="en-US" sz="1400" b="1" i="0" u="none" strike="noStrike" dirty="0">
                          <a:solidFill>
                            <a:schemeClr val="bg1"/>
                          </a:solidFill>
                          <a:effectLst/>
                          <a:latin typeface="+mn-lt"/>
                        </a:rPr>
                        <a:t>PWD</a:t>
                      </a:r>
                    </a:p>
                    <a:p>
                      <a:pPr algn="ctr" fontAlgn="b"/>
                      <a:r>
                        <a:rPr lang="en-US" sz="1400" b="1" i="0" u="none" strike="noStrike" dirty="0">
                          <a:solidFill>
                            <a:schemeClr val="bg1"/>
                          </a:solidFill>
                          <a:effectLst/>
                          <a:latin typeface="+mn-lt"/>
                        </a:rPr>
                        <a:t> Women</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fontAlgn="b"/>
                      <a:r>
                        <a:rPr lang="en-US" sz="1400" b="1" i="0" u="none" strike="noStrike" dirty="0">
                          <a:solidFill>
                            <a:schemeClr val="tx1"/>
                          </a:solidFill>
                          <a:effectLst/>
                          <a:latin typeface="+mn-lt"/>
                        </a:rPr>
                        <a:t>PWD &lt;50</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1400" b="1" i="0" u="none" strike="noStrike" dirty="0">
                          <a:solidFill>
                            <a:schemeClr val="tx1"/>
                          </a:solidFill>
                          <a:effectLst/>
                          <a:latin typeface="+mn-lt"/>
                        </a:rPr>
                        <a:t>PWD 50+</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1400" b="1" i="0" u="none" strike="noStrike" dirty="0">
                          <a:solidFill>
                            <a:schemeClr val="bg1"/>
                          </a:solidFill>
                          <a:effectLst/>
                          <a:latin typeface="+mn-lt"/>
                        </a:rPr>
                        <a:t>Heard Issues Biden</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fontAlgn="b"/>
                      <a:r>
                        <a:rPr lang="en-US" sz="1400" b="1" i="0" u="none" strike="noStrike" dirty="0">
                          <a:solidFill>
                            <a:schemeClr val="bg1"/>
                          </a:solidFill>
                          <a:effectLst/>
                          <a:latin typeface="+mn-lt"/>
                        </a:rPr>
                        <a:t>Heard Issues Trump</a:t>
                      </a:r>
                    </a:p>
                  </a:txBody>
                  <a:tcPr marL="8473" marR="8473" marT="847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fontAlgn="b"/>
                      <a:r>
                        <a:rPr lang="en-US" sz="1400" b="1" i="0" u="none" strike="noStrike" dirty="0">
                          <a:solidFill>
                            <a:schemeClr val="bg1"/>
                          </a:solidFill>
                          <a:effectLst/>
                          <a:latin typeface="+mn-lt"/>
                        </a:rPr>
                        <a:t>Didn’t Hear Biden</a:t>
                      </a:r>
                    </a:p>
                  </a:txBody>
                  <a:tcPr marL="8473" marR="8473" marT="847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fontAlgn="b"/>
                      <a:r>
                        <a:rPr lang="en-US" sz="1400" b="1" i="0" u="none" strike="noStrike" dirty="0">
                          <a:solidFill>
                            <a:schemeClr val="bg1"/>
                          </a:solidFill>
                          <a:effectLst/>
                          <a:latin typeface="+mn-lt"/>
                        </a:rPr>
                        <a:t>Didn’t Hear Trump</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fontAlgn="b"/>
                      <a:r>
                        <a:rPr lang="en-US" sz="1400" b="1" i="0" u="none" strike="noStrike" dirty="0">
                          <a:solidFill>
                            <a:schemeClr val="bg1"/>
                          </a:solidFill>
                          <a:effectLst/>
                          <a:latin typeface="+mn-lt"/>
                        </a:rPr>
                        <a:t>PWD BG States</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6055B"/>
                    </a:solidFill>
                  </a:tcPr>
                </a:tc>
                <a:tc>
                  <a:txBody>
                    <a:bodyPr/>
                    <a:lstStyle/>
                    <a:p>
                      <a:pPr algn="ctr" fontAlgn="b"/>
                      <a:r>
                        <a:rPr lang="en-US" sz="1400" b="1" i="0" u="none" strike="noStrike" dirty="0">
                          <a:solidFill>
                            <a:schemeClr val="bg1"/>
                          </a:solidFill>
                          <a:effectLst/>
                          <a:latin typeface="+mn-lt"/>
                        </a:rPr>
                        <a:t>P/F/FBG States</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6055B"/>
                    </a:solidFill>
                  </a:tcPr>
                </a:tc>
                <a:extLst>
                  <a:ext uri="{0D108BD9-81ED-4DB2-BD59-A6C34878D82A}">
                    <a16:rowId xmlns:a16="http://schemas.microsoft.com/office/drawing/2014/main" val="1735180297"/>
                  </a:ext>
                </a:extLst>
              </a:tr>
              <a:tr h="273957">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200" b="1" i="0" u="none" strike="noStrike" dirty="0">
                          <a:solidFill>
                            <a:srgbClr val="000000"/>
                          </a:solidFill>
                          <a:effectLst/>
                          <a:latin typeface="+mn-lt"/>
                        </a:rPr>
                        <a:t>People with disabilities bring unique talents to the workplace that benefit employers and organizations</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bg1">
                        <a:lumMod val="50000"/>
                        <a:alpha val="50000"/>
                      </a:schemeClr>
                    </a:solidFill>
                  </a:tcPr>
                </a:tc>
                <a:tc>
                  <a:txBody>
                    <a:bodyPr/>
                    <a:lstStyle/>
                    <a:p>
                      <a:pPr algn="ctr" fontAlgn="ctr"/>
                      <a:r>
                        <a:rPr lang="en-US" sz="2000" b="0" i="0" u="none" strike="noStrike" dirty="0">
                          <a:solidFill>
                            <a:srgbClr val="000000"/>
                          </a:solidFill>
                          <a:effectLst/>
                          <a:latin typeface="+mn-lt"/>
                        </a:rPr>
                        <a:t>69</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1" i="0" u="none" strike="noStrike" dirty="0">
                          <a:solidFill>
                            <a:srgbClr val="000000"/>
                          </a:solidFill>
                          <a:effectLst/>
                          <a:latin typeface="+mn-lt"/>
                        </a:rPr>
                        <a:t>83</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6BADA"/>
                    </a:solidFill>
                  </a:tcPr>
                </a:tc>
                <a:tc>
                  <a:txBody>
                    <a:bodyPr/>
                    <a:lstStyle/>
                    <a:p>
                      <a:pPr algn="ctr" fontAlgn="ctr"/>
                      <a:r>
                        <a:rPr lang="en-US" sz="2000" b="0" i="0" u="none" strike="noStrike" dirty="0">
                          <a:solidFill>
                            <a:srgbClr val="000000"/>
                          </a:solidFill>
                          <a:effectLst/>
                          <a:latin typeface="+mn-lt"/>
                        </a:rPr>
                        <a:t>75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0" i="0" u="none" strike="noStrike" dirty="0">
                          <a:solidFill>
                            <a:srgbClr val="000000"/>
                          </a:solidFill>
                          <a:effectLst/>
                          <a:latin typeface="+mn-lt"/>
                        </a:rPr>
                        <a:t>60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0" i="0" u="none" strike="noStrike" dirty="0">
                          <a:solidFill>
                            <a:srgbClr val="000000"/>
                          </a:solidFill>
                          <a:effectLst/>
                          <a:latin typeface="+mn-lt"/>
                        </a:rPr>
                        <a:t>76</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0" i="0" u="none" strike="noStrike" dirty="0">
                          <a:solidFill>
                            <a:srgbClr val="000000"/>
                          </a:solidFill>
                          <a:effectLst/>
                          <a:latin typeface="+mn-lt"/>
                        </a:rPr>
                        <a:t>81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85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78</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0" i="0" u="none" strike="noStrike" dirty="0">
                          <a:solidFill>
                            <a:srgbClr val="000000"/>
                          </a:solidFill>
                          <a:effectLst/>
                          <a:latin typeface="+mn-lt"/>
                        </a:rPr>
                        <a:t>87</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1" i="0" u="none" strike="noStrike" dirty="0">
                          <a:solidFill>
                            <a:srgbClr val="000000"/>
                          </a:solidFill>
                          <a:effectLst/>
                          <a:latin typeface="+mn-lt"/>
                        </a:rPr>
                        <a:t>80</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BB2FB"/>
                    </a:solidFill>
                  </a:tcPr>
                </a:tc>
                <a:tc>
                  <a:txBody>
                    <a:bodyPr/>
                    <a:lstStyle/>
                    <a:p>
                      <a:pPr algn="ctr" fontAlgn="ctr"/>
                      <a:r>
                        <a:rPr lang="en-US" sz="2000" b="0" i="0" u="none" strike="noStrike" dirty="0">
                          <a:solidFill>
                            <a:srgbClr val="000000"/>
                          </a:solidFill>
                          <a:effectLst/>
                          <a:latin typeface="+mn-lt"/>
                        </a:rPr>
                        <a:t>66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0" i="0" u="none" strike="noStrike" dirty="0">
                          <a:solidFill>
                            <a:srgbClr val="000000"/>
                          </a:solidFill>
                          <a:effectLst/>
                          <a:latin typeface="+mn-lt"/>
                        </a:rPr>
                        <a:t>72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0" i="0" u="none" strike="noStrike" dirty="0">
                          <a:solidFill>
                            <a:srgbClr val="000000"/>
                          </a:solidFill>
                          <a:effectLst/>
                          <a:latin typeface="+mn-lt"/>
                        </a:rPr>
                        <a:t>62</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82</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75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extLst>
                  <a:ext uri="{0D108BD9-81ED-4DB2-BD59-A6C34878D82A}">
                    <a16:rowId xmlns:a16="http://schemas.microsoft.com/office/drawing/2014/main" val="4263235427"/>
                  </a:ext>
                </a:extLst>
              </a:tr>
              <a:tr h="273957">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200" b="1" i="0" u="none" strike="noStrike" dirty="0">
                          <a:solidFill>
                            <a:srgbClr val="000000"/>
                          </a:solidFill>
                          <a:effectLst/>
                          <a:latin typeface="+mn-lt"/>
                        </a:rPr>
                        <a:t>People with disabilities have faced deep inequality, ableism and oppression. They need to be heard</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DFDFDF"/>
                    </a:solidFill>
                  </a:tcPr>
                </a:tc>
                <a:tc>
                  <a:txBody>
                    <a:bodyPr/>
                    <a:lstStyle/>
                    <a:p>
                      <a:pPr algn="ctr" fontAlgn="ctr"/>
                      <a:r>
                        <a:rPr lang="en-US" sz="2000" b="0" i="0" u="none" strike="noStrike" dirty="0">
                          <a:solidFill>
                            <a:srgbClr val="000000"/>
                          </a:solidFill>
                          <a:effectLst/>
                          <a:latin typeface="+mn-lt"/>
                        </a:rPr>
                        <a:t>68</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1" i="0" u="none" strike="noStrike" dirty="0">
                          <a:solidFill>
                            <a:srgbClr val="000000"/>
                          </a:solidFill>
                          <a:effectLst/>
                          <a:latin typeface="+mn-lt"/>
                        </a:rPr>
                        <a:t>84</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6BADA"/>
                    </a:solidFill>
                  </a:tcPr>
                </a:tc>
                <a:tc>
                  <a:txBody>
                    <a:bodyPr/>
                    <a:lstStyle/>
                    <a:p>
                      <a:pPr algn="ctr" fontAlgn="ctr"/>
                      <a:r>
                        <a:rPr lang="en-US" sz="2000" b="0" i="0" u="none" strike="noStrike" dirty="0">
                          <a:solidFill>
                            <a:srgbClr val="000000"/>
                          </a:solidFill>
                          <a:effectLst/>
                          <a:latin typeface="+mn-lt"/>
                        </a:rPr>
                        <a:t>70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65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73</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81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86</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83</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85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1" i="0" u="none" strike="noStrike" dirty="0">
                          <a:solidFill>
                            <a:srgbClr val="000000"/>
                          </a:solidFill>
                          <a:effectLst/>
                          <a:latin typeface="+mn-lt"/>
                        </a:rPr>
                        <a:t>84</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BB2FB"/>
                    </a:solidFill>
                  </a:tcPr>
                </a:tc>
                <a:tc>
                  <a:txBody>
                    <a:bodyPr/>
                    <a:lstStyle/>
                    <a:p>
                      <a:pPr algn="ctr" fontAlgn="ctr"/>
                      <a:r>
                        <a:rPr lang="en-US" sz="2000" b="0" i="0" u="none" strike="noStrike" dirty="0">
                          <a:solidFill>
                            <a:srgbClr val="000000"/>
                          </a:solidFill>
                          <a:effectLst/>
                          <a:latin typeface="+mn-lt"/>
                        </a:rPr>
                        <a:t>54</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77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59</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84</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72</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extLst>
                  <a:ext uri="{0D108BD9-81ED-4DB2-BD59-A6C34878D82A}">
                    <a16:rowId xmlns:a16="http://schemas.microsoft.com/office/drawing/2014/main" val="3413076944"/>
                  </a:ext>
                </a:extLst>
              </a:tr>
              <a:tr h="273957">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200" b="1" i="0" u="none" strike="noStrike" dirty="0">
                          <a:solidFill>
                            <a:srgbClr val="000000"/>
                          </a:solidFill>
                          <a:effectLst/>
                          <a:latin typeface="+mn-lt"/>
                        </a:rPr>
                        <a:t>Voting on the issues that matter to the disability community can bring about change</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BFBFBF"/>
                    </a:solidFill>
                  </a:tcPr>
                </a:tc>
                <a:tc>
                  <a:txBody>
                    <a:bodyPr/>
                    <a:lstStyle/>
                    <a:p>
                      <a:pPr algn="ctr" fontAlgn="ctr"/>
                      <a:r>
                        <a:rPr lang="en-US" sz="2000" b="0" i="0" u="none" strike="noStrike" dirty="0">
                          <a:solidFill>
                            <a:srgbClr val="000000"/>
                          </a:solidFill>
                          <a:effectLst/>
                          <a:latin typeface="+mn-lt"/>
                        </a:rPr>
                        <a:t>66</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1" i="0" u="none" strike="noStrike" dirty="0">
                          <a:solidFill>
                            <a:srgbClr val="000000"/>
                          </a:solidFill>
                          <a:effectLst/>
                          <a:latin typeface="+mn-lt"/>
                        </a:rPr>
                        <a:t>79</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6BADA"/>
                    </a:solidFill>
                  </a:tcPr>
                </a:tc>
                <a:tc>
                  <a:txBody>
                    <a:bodyPr/>
                    <a:lstStyle/>
                    <a:p>
                      <a:pPr algn="ctr" fontAlgn="ctr"/>
                      <a:r>
                        <a:rPr lang="en-US" sz="2000" b="0" i="0" u="none" strike="noStrike" dirty="0">
                          <a:solidFill>
                            <a:srgbClr val="000000"/>
                          </a:solidFill>
                          <a:effectLst/>
                          <a:latin typeface="+mn-lt"/>
                        </a:rPr>
                        <a:t>71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59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72</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81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77</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78</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80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1" i="0" u="none" strike="noStrike" dirty="0">
                          <a:solidFill>
                            <a:srgbClr val="000000"/>
                          </a:solidFill>
                          <a:effectLst/>
                          <a:latin typeface="+mn-lt"/>
                        </a:rPr>
                        <a:t>81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BB2FB"/>
                    </a:solidFill>
                  </a:tcPr>
                </a:tc>
                <a:tc>
                  <a:txBody>
                    <a:bodyPr/>
                    <a:lstStyle/>
                    <a:p>
                      <a:pPr algn="ctr" fontAlgn="ctr"/>
                      <a:r>
                        <a:rPr lang="en-US" sz="2000" b="0" i="0" u="none" strike="noStrike" dirty="0">
                          <a:solidFill>
                            <a:srgbClr val="000000"/>
                          </a:solidFill>
                          <a:effectLst/>
                          <a:latin typeface="+mn-lt"/>
                        </a:rPr>
                        <a:t>61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72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59</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79</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69</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767863769"/>
                  </a:ext>
                </a:extLst>
              </a:tr>
              <a:tr h="273957">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200" b="1" i="0" u="none" strike="noStrike" dirty="0">
                          <a:solidFill>
                            <a:srgbClr val="000000"/>
                          </a:solidFill>
                          <a:effectLst/>
                          <a:latin typeface="+mn-lt"/>
                        </a:rPr>
                        <a:t>Issues around disability and health care influence how motivated I am to vote*</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DFDFDF"/>
                    </a:solidFill>
                  </a:tcPr>
                </a:tc>
                <a:tc>
                  <a:txBody>
                    <a:bodyPr/>
                    <a:lstStyle/>
                    <a:p>
                      <a:pPr algn="ctr" fontAlgn="ctr"/>
                      <a:r>
                        <a:rPr lang="en-US" sz="2000" b="0" i="0" u="none" strike="noStrike" dirty="0">
                          <a:solidFill>
                            <a:srgbClr val="000000"/>
                          </a:solidFill>
                          <a:effectLst/>
                          <a:latin typeface="+mn-lt"/>
                        </a:rPr>
                        <a:t>43</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1" i="0" u="none" strike="noStrike" dirty="0">
                          <a:solidFill>
                            <a:srgbClr val="000000"/>
                          </a:solidFill>
                          <a:effectLst/>
                          <a:latin typeface="+mn-lt"/>
                        </a:rPr>
                        <a:t>53</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6BADA"/>
                    </a:solidFill>
                  </a:tcPr>
                </a:tc>
                <a:tc>
                  <a:txBody>
                    <a:bodyPr/>
                    <a:lstStyle/>
                    <a:p>
                      <a:pPr algn="ctr" fontAlgn="ctr"/>
                      <a:r>
                        <a:rPr lang="en-US" sz="2000" b="0" i="0" u="none" strike="noStrike" dirty="0">
                          <a:solidFill>
                            <a:srgbClr val="000000"/>
                          </a:solidFill>
                          <a:effectLst/>
                          <a:latin typeface="+mn-lt"/>
                        </a:rPr>
                        <a:t>49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42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50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51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55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50</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55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1" i="0" u="none" strike="noStrike" dirty="0">
                          <a:solidFill>
                            <a:srgbClr val="000000"/>
                          </a:solidFill>
                          <a:effectLst/>
                          <a:latin typeface="+mn-lt"/>
                        </a:rPr>
                        <a:t>65</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BB2FB"/>
                    </a:solidFill>
                  </a:tcPr>
                </a:tc>
                <a:tc>
                  <a:txBody>
                    <a:bodyPr/>
                    <a:lstStyle/>
                    <a:p>
                      <a:pPr algn="ctr" fontAlgn="ctr"/>
                      <a:r>
                        <a:rPr lang="en-US" sz="2000" b="0" i="0" u="none" strike="noStrike" dirty="0">
                          <a:solidFill>
                            <a:srgbClr val="000000"/>
                          </a:solidFill>
                          <a:effectLst/>
                          <a:latin typeface="+mn-lt"/>
                        </a:rPr>
                        <a:t>40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47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31</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49</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48</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extLst>
                  <a:ext uri="{0D108BD9-81ED-4DB2-BD59-A6C34878D82A}">
                    <a16:rowId xmlns:a16="http://schemas.microsoft.com/office/drawing/2014/main" val="1131677553"/>
                  </a:ext>
                </a:extLst>
              </a:tr>
              <a:tr h="273957">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200" b="1" i="0" u="none" strike="noStrike" dirty="0">
                          <a:solidFill>
                            <a:srgbClr val="000000"/>
                          </a:solidFill>
                          <a:effectLst/>
                          <a:latin typeface="+mn-lt"/>
                        </a:rPr>
                        <a:t>Candidates' stances on issues around disability influenced who I voted for in the election</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BFBFBF"/>
                    </a:solidFill>
                  </a:tcPr>
                </a:tc>
                <a:tc>
                  <a:txBody>
                    <a:bodyPr/>
                    <a:lstStyle/>
                    <a:p>
                      <a:pPr algn="ctr" fontAlgn="ctr"/>
                      <a:r>
                        <a:rPr lang="en-US" sz="2000" b="0" i="0" u="none" strike="noStrike" dirty="0">
                          <a:solidFill>
                            <a:srgbClr val="000000"/>
                          </a:solidFill>
                          <a:effectLst/>
                          <a:latin typeface="+mn-lt"/>
                        </a:rPr>
                        <a:t>38</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1" i="0" u="none" strike="noStrike" dirty="0">
                          <a:solidFill>
                            <a:srgbClr val="000000"/>
                          </a:solidFill>
                          <a:effectLst/>
                          <a:latin typeface="+mn-lt"/>
                        </a:rPr>
                        <a:t>54</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6BADA"/>
                    </a:solidFill>
                  </a:tcPr>
                </a:tc>
                <a:tc>
                  <a:txBody>
                    <a:bodyPr/>
                    <a:lstStyle/>
                    <a:p>
                      <a:pPr algn="ctr" fontAlgn="ctr"/>
                      <a:r>
                        <a:rPr lang="en-US" sz="2000" b="0" i="0" u="none" strike="noStrike" dirty="0">
                          <a:solidFill>
                            <a:srgbClr val="000000"/>
                          </a:solidFill>
                          <a:effectLst/>
                          <a:latin typeface="+mn-lt"/>
                        </a:rPr>
                        <a:t>40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36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43</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57</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51</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1" i="0" u="none" strike="noStrike" dirty="0">
                          <a:solidFill>
                            <a:srgbClr val="000000"/>
                          </a:solidFill>
                          <a:effectLst/>
                          <a:latin typeface="+mn-lt"/>
                        </a:rPr>
                        <a:t>57</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sz="2000" b="0" i="0" u="none" strike="noStrike" dirty="0">
                          <a:solidFill>
                            <a:srgbClr val="000000"/>
                          </a:solidFill>
                          <a:effectLst/>
                          <a:latin typeface="+mn-lt"/>
                        </a:rPr>
                        <a:t>52</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1" i="0" u="none" strike="noStrike" dirty="0">
                          <a:solidFill>
                            <a:srgbClr val="000000"/>
                          </a:solidFill>
                          <a:effectLst/>
                          <a:latin typeface="+mn-lt"/>
                        </a:rPr>
                        <a:t>59</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BB2FB"/>
                    </a:solidFill>
                  </a:tcPr>
                </a:tc>
                <a:tc>
                  <a:txBody>
                    <a:bodyPr/>
                    <a:lstStyle/>
                    <a:p>
                      <a:pPr algn="ctr" fontAlgn="ctr"/>
                      <a:r>
                        <a:rPr lang="en-US" sz="2000" b="0" i="0" u="none" strike="noStrike" dirty="0">
                          <a:solidFill>
                            <a:srgbClr val="000000"/>
                          </a:solidFill>
                          <a:effectLst/>
                          <a:latin typeface="+mn-lt"/>
                        </a:rPr>
                        <a:t>39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42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25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56</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47</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350008071"/>
                  </a:ext>
                </a:extLst>
              </a:tr>
              <a:tr h="273957">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200" b="1" i="0" u="none" strike="noStrike" dirty="0">
                          <a:solidFill>
                            <a:srgbClr val="000000"/>
                          </a:solidFill>
                          <a:effectLst/>
                          <a:latin typeface="+mn-lt"/>
                        </a:rPr>
                        <a:t>Issues around disability influence how motivated I am to vote*</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DFDFDF"/>
                    </a:solidFill>
                  </a:tcPr>
                </a:tc>
                <a:tc>
                  <a:txBody>
                    <a:bodyPr/>
                    <a:lstStyle/>
                    <a:p>
                      <a:pPr algn="ctr" fontAlgn="ctr"/>
                      <a:r>
                        <a:rPr lang="en-US" sz="1800" b="0" i="0" u="none" strike="noStrike" dirty="0">
                          <a:solidFill>
                            <a:srgbClr val="000000"/>
                          </a:solidFill>
                          <a:effectLst/>
                          <a:latin typeface="+mn-lt"/>
                        </a:rPr>
                        <a:t>35</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1" i="0" u="none" strike="noStrike" dirty="0">
                          <a:solidFill>
                            <a:srgbClr val="000000"/>
                          </a:solidFill>
                          <a:effectLst/>
                          <a:latin typeface="+mn-lt"/>
                        </a:rPr>
                        <a:t>50</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6BADA"/>
                    </a:solidFill>
                  </a:tcPr>
                </a:tc>
                <a:tc>
                  <a:txBody>
                    <a:bodyPr/>
                    <a:lstStyle/>
                    <a:p>
                      <a:pPr algn="ctr" fontAlgn="ctr"/>
                      <a:r>
                        <a:rPr lang="en-US" sz="2000" b="0" i="0" u="none" strike="noStrike" dirty="0">
                          <a:solidFill>
                            <a:srgbClr val="000000"/>
                          </a:solidFill>
                          <a:effectLst/>
                          <a:latin typeface="+mn-lt"/>
                        </a:rPr>
                        <a:t>35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49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41</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52</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47</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1" i="0" u="none" strike="noStrike" dirty="0">
                          <a:solidFill>
                            <a:srgbClr val="000000"/>
                          </a:solidFill>
                          <a:effectLst/>
                          <a:latin typeface="+mn-lt"/>
                        </a:rPr>
                        <a:t>57</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sz="2000" b="0" i="0" u="none" strike="noStrike" dirty="0">
                          <a:solidFill>
                            <a:srgbClr val="000000"/>
                          </a:solidFill>
                          <a:effectLst/>
                          <a:latin typeface="+mn-lt"/>
                        </a:rPr>
                        <a:t>44</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1" i="0" u="none" strike="noStrike" dirty="0">
                          <a:solidFill>
                            <a:srgbClr val="000000"/>
                          </a:solidFill>
                          <a:effectLst/>
                          <a:latin typeface="+mn-lt"/>
                        </a:rPr>
                        <a:t>49</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BB2FB"/>
                    </a:solidFill>
                  </a:tcPr>
                </a:tc>
                <a:tc>
                  <a:txBody>
                    <a:bodyPr/>
                    <a:lstStyle/>
                    <a:p>
                      <a:pPr algn="ctr" fontAlgn="ctr"/>
                      <a:r>
                        <a:rPr lang="en-US" sz="2000" b="0" i="0" u="none" strike="noStrike" dirty="0">
                          <a:solidFill>
                            <a:srgbClr val="000000"/>
                          </a:solidFill>
                          <a:effectLst/>
                          <a:latin typeface="+mn-lt"/>
                        </a:rPr>
                        <a:t>26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42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24</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48</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40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extLst>
                  <a:ext uri="{0D108BD9-81ED-4DB2-BD59-A6C34878D82A}">
                    <a16:rowId xmlns:a16="http://schemas.microsoft.com/office/drawing/2014/main" val="1239519539"/>
                  </a:ext>
                </a:extLst>
              </a:tr>
            </a:tbl>
          </a:graphicData>
        </a:graphic>
      </p:graphicFrame>
      <p:sp>
        <p:nvSpPr>
          <p:cNvPr id="4" name="Rectangle: Rounded Corners 3">
            <a:extLst>
              <a:ext uri="{FF2B5EF4-FFF2-40B4-BE49-F238E27FC236}">
                <a16:creationId xmlns:a16="http://schemas.microsoft.com/office/drawing/2014/main" id="{EFDBCC15-56B9-4E2B-BB5A-A54AFAED5D5A}"/>
              </a:ext>
              <a:ext uri="{C183D7F6-B498-43B3-948B-1728B52AA6E4}">
                <adec:decorative xmlns:adec="http://schemas.microsoft.com/office/drawing/2017/decorative" val="1"/>
              </a:ext>
            </a:extLst>
          </p:cNvPr>
          <p:cNvSpPr/>
          <p:nvPr/>
        </p:nvSpPr>
        <p:spPr>
          <a:xfrm>
            <a:off x="3853840" y="2941493"/>
            <a:ext cx="548640" cy="2652899"/>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a:extLst>
              <a:ext uri="{FF2B5EF4-FFF2-40B4-BE49-F238E27FC236}">
                <a16:creationId xmlns:a16="http://schemas.microsoft.com/office/drawing/2014/main" id="{D940BD7C-F591-40F0-B5EF-28B7F36421D3}"/>
              </a:ext>
              <a:ext uri="{C183D7F6-B498-43B3-948B-1728B52AA6E4}">
                <adec:decorative xmlns:adec="http://schemas.microsoft.com/office/drawing/2017/decorative" val="1"/>
              </a:ext>
            </a:extLst>
          </p:cNvPr>
          <p:cNvSpPr/>
          <p:nvPr/>
        </p:nvSpPr>
        <p:spPr>
          <a:xfrm>
            <a:off x="8589794" y="2954014"/>
            <a:ext cx="548640" cy="2585515"/>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DF0349A1-3B2E-49A9-BD35-93233B500657}"/>
              </a:ext>
              <a:ext uri="{C183D7F6-B498-43B3-948B-1728B52AA6E4}">
                <adec:decorative xmlns:adec="http://schemas.microsoft.com/office/drawing/2017/decorative" val="1"/>
              </a:ext>
            </a:extLst>
          </p:cNvPr>
          <p:cNvSpPr/>
          <p:nvPr/>
        </p:nvSpPr>
        <p:spPr>
          <a:xfrm>
            <a:off x="7492515" y="4815314"/>
            <a:ext cx="548640" cy="730587"/>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1F9E1E5A-C2D9-4524-9267-0BC4DBFE2D40}"/>
              </a:ext>
              <a:ext uri="{C183D7F6-B498-43B3-948B-1728B52AA6E4}">
                <adec:decorative xmlns:adec="http://schemas.microsoft.com/office/drawing/2017/decorative" val="1"/>
              </a:ext>
            </a:extLst>
          </p:cNvPr>
          <p:cNvSpPr txBox="1"/>
          <p:nvPr/>
        </p:nvSpPr>
        <p:spPr>
          <a:xfrm>
            <a:off x="5480835" y="6475605"/>
            <a:ext cx="3108959" cy="369332"/>
          </a:xfrm>
          <a:prstGeom prst="rect">
            <a:avLst/>
          </a:prstGeom>
          <a:noFill/>
        </p:spPr>
        <p:txBody>
          <a:bodyPr wrap="square" rtlCol="0">
            <a:spAutoFit/>
          </a:bodyPr>
          <a:lstStyle/>
          <a:p>
            <a:r>
              <a:rPr lang="en-US" dirty="0"/>
              <a:t>*split sampled question</a:t>
            </a:r>
          </a:p>
        </p:txBody>
      </p:sp>
    </p:spTree>
    <p:extLst>
      <p:ext uri="{BB962C8B-B14F-4D97-AF65-F5344CB8AC3E}">
        <p14:creationId xmlns:p14="http://schemas.microsoft.com/office/powerpoint/2010/main" val="3752912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33E5B-5249-4649-B761-045180C3ED48}"/>
              </a:ext>
            </a:extLst>
          </p:cNvPr>
          <p:cNvSpPr>
            <a:spLocks noGrp="1"/>
          </p:cNvSpPr>
          <p:nvPr>
            <p:ph type="ctrTitle"/>
          </p:nvPr>
        </p:nvSpPr>
        <p:spPr>
          <a:xfrm>
            <a:off x="335280" y="211161"/>
            <a:ext cx="11521440" cy="1312724"/>
          </a:xfrm>
        </p:spPr>
        <p:txBody>
          <a:bodyPr>
            <a:noAutofit/>
          </a:bodyPr>
          <a:lstStyle/>
          <a:p>
            <a:r>
              <a:rPr lang="en-US" sz="2400" dirty="0">
                <a:solidFill>
                  <a:srgbClr val="005999"/>
                </a:solidFill>
              </a:rPr>
              <a:t>There has been a 10-point increase in intensity among people with disabilities and a 5-point increase among the voters with disabilities/family/friends strongly agreeing that issues around disability influence how motivated they are to vote. </a:t>
            </a:r>
          </a:p>
        </p:txBody>
      </p:sp>
      <p:sp>
        <p:nvSpPr>
          <p:cNvPr id="3" name="Content Placeholder 4" descr="Issues around disability influence how motivated I am to vote*&#13;&#10;">
            <a:extLst>
              <a:ext uri="{FF2B5EF4-FFF2-40B4-BE49-F238E27FC236}">
                <a16:creationId xmlns:a16="http://schemas.microsoft.com/office/drawing/2014/main" id="{25334865-AD31-46F0-82C6-102879EDF7A4}"/>
              </a:ext>
            </a:extLst>
          </p:cNvPr>
          <p:cNvSpPr txBox="1">
            <a:spLocks/>
          </p:cNvSpPr>
          <p:nvPr/>
        </p:nvSpPr>
        <p:spPr>
          <a:xfrm>
            <a:off x="335280" y="1544671"/>
            <a:ext cx="11521440" cy="600164"/>
          </a:xfrm>
          <a:prstGeom prst="rect">
            <a:avLst/>
          </a:prstGeom>
          <a:solidFill>
            <a:schemeClr val="bg1">
              <a:lumMod val="85000"/>
            </a:schemeClr>
          </a:solidFill>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b="1" dirty="0"/>
              <a:t>Issues around disability influence how motivated I am to vote*</a:t>
            </a:r>
          </a:p>
        </p:txBody>
      </p:sp>
      <p:pic>
        <p:nvPicPr>
          <p:cNvPr id="5" name="image3.png">
            <a:extLst>
              <a:ext uri="{FF2B5EF4-FFF2-40B4-BE49-F238E27FC236}">
                <a16:creationId xmlns:a16="http://schemas.microsoft.com/office/drawing/2014/main" id="{84AEBD60-A033-4C60-8300-EB9000BDF9C8}"/>
              </a:ext>
              <a:ext uri="{C183D7F6-B498-43B3-948B-1728B52AA6E4}">
                <adec:decorative xmlns:adec="http://schemas.microsoft.com/office/drawing/2017/decorative" val="1"/>
              </a:ext>
            </a:extLst>
          </p:cNvPr>
          <p:cNvPicPr/>
          <p:nvPr/>
        </p:nvPicPr>
        <p:blipFill>
          <a:blip r:embed="rId2"/>
          <a:srcRect/>
          <a:stretch>
            <a:fillRect/>
          </a:stretch>
        </p:blipFill>
        <p:spPr>
          <a:xfrm>
            <a:off x="8153400" y="6355080"/>
            <a:ext cx="2207812" cy="367160"/>
          </a:xfrm>
          <a:prstGeom prst="rect">
            <a:avLst/>
          </a:prstGeom>
          <a:ln/>
        </p:spPr>
      </p:pic>
      <p:sp>
        <p:nvSpPr>
          <p:cNvPr id="13" name="TextBox 12">
            <a:extLst>
              <a:ext uri="{FF2B5EF4-FFF2-40B4-BE49-F238E27FC236}">
                <a16:creationId xmlns:a16="http://schemas.microsoft.com/office/drawing/2014/main" id="{5C5425E6-D1C4-4ED7-A619-47B3D2375D5B}"/>
              </a:ext>
            </a:extLst>
          </p:cNvPr>
          <p:cNvSpPr txBox="1"/>
          <p:nvPr/>
        </p:nvSpPr>
        <p:spPr>
          <a:xfrm>
            <a:off x="1431784" y="2347597"/>
            <a:ext cx="3108959" cy="400110"/>
          </a:xfrm>
          <a:prstGeom prst="rect">
            <a:avLst/>
          </a:prstGeom>
          <a:solidFill>
            <a:schemeClr val="accent5">
              <a:lumMod val="20000"/>
              <a:lumOff val="80000"/>
            </a:schemeClr>
          </a:solidFill>
        </p:spPr>
        <p:txBody>
          <a:bodyPr wrap="square" rtlCol="0">
            <a:spAutoFit/>
          </a:bodyPr>
          <a:lstStyle/>
          <a:p>
            <a:pPr algn="ctr"/>
            <a:r>
              <a:rPr lang="en-US" sz="2000" b="1" dirty="0"/>
              <a:t>PWD</a:t>
            </a:r>
          </a:p>
        </p:txBody>
      </p:sp>
      <p:graphicFrame>
        <p:nvGraphicFramePr>
          <p:cNvPr id="7" name="Content Placeholder 8" descr="bar chart&#10;&#10;PWD 2020: 50 strongly agree, 70 total agree&#10;PWD 2019: 40 strongly agree, 64 total agree">
            <a:extLst>
              <a:ext uri="{FF2B5EF4-FFF2-40B4-BE49-F238E27FC236}">
                <a16:creationId xmlns:a16="http://schemas.microsoft.com/office/drawing/2014/main" id="{DE2984CD-AF66-4D36-9CB8-59C30ED1EC2B}"/>
              </a:ext>
            </a:extLst>
          </p:cNvPr>
          <p:cNvGraphicFramePr>
            <a:graphicFrameLocks/>
          </p:cNvGraphicFramePr>
          <p:nvPr>
            <p:extLst>
              <p:ext uri="{D42A27DB-BD31-4B8C-83A1-F6EECF244321}">
                <p14:modId xmlns:p14="http://schemas.microsoft.com/office/powerpoint/2010/main" val="3527639957"/>
              </p:ext>
            </p:extLst>
          </p:nvPr>
        </p:nvGraphicFramePr>
        <p:xfrm>
          <a:off x="544285" y="2928679"/>
          <a:ext cx="5817325" cy="267261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le 7">
            <a:extLst>
              <a:ext uri="{FF2B5EF4-FFF2-40B4-BE49-F238E27FC236}">
                <a16:creationId xmlns:a16="http://schemas.microsoft.com/office/drawing/2014/main" id="{DBD9F2D0-3030-4C06-855E-E098FA7F0DAB}"/>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462160260"/>
              </p:ext>
            </p:extLst>
          </p:nvPr>
        </p:nvGraphicFramePr>
        <p:xfrm>
          <a:off x="55537" y="6255685"/>
          <a:ext cx="1968724" cy="548640"/>
        </p:xfrm>
        <a:graphic>
          <a:graphicData uri="http://schemas.openxmlformats.org/drawingml/2006/table">
            <a:tbl>
              <a:tblPr firstRow="1" bandRow="1">
                <a:tableStyleId>{5C22544A-7EE6-4342-B048-85BDC9FD1C3A}</a:tableStyleId>
              </a:tblPr>
              <a:tblGrid>
                <a:gridCol w="274320">
                  <a:extLst>
                    <a:ext uri="{9D8B030D-6E8A-4147-A177-3AD203B41FA5}">
                      <a16:colId xmlns:a16="http://schemas.microsoft.com/office/drawing/2014/main" val="20000"/>
                    </a:ext>
                  </a:extLst>
                </a:gridCol>
                <a:gridCol w="1694404">
                  <a:extLst>
                    <a:ext uri="{9D8B030D-6E8A-4147-A177-3AD203B41FA5}">
                      <a16:colId xmlns:a16="http://schemas.microsoft.com/office/drawing/2014/main" val="20001"/>
                    </a:ext>
                  </a:extLst>
                </a:gridCol>
              </a:tblGrid>
              <a:tr h="177243">
                <a:tc>
                  <a:txBody>
                    <a:bodyPr/>
                    <a:lstStyle/>
                    <a:p>
                      <a:endParaRPr lang="en-US" sz="1200" b="1"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FB7DF"/>
                    </a:solidFill>
                  </a:tcPr>
                </a:tc>
                <a:tc>
                  <a:txBody>
                    <a:bodyPr/>
                    <a:lstStyle/>
                    <a:p>
                      <a:r>
                        <a:rPr lang="en-US" sz="1200" b="1" dirty="0">
                          <a:solidFill>
                            <a:schemeClr val="tx1"/>
                          </a:solidFill>
                        </a:rPr>
                        <a:t>Not so strongly agree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0"/>
                  </a:ext>
                </a:extLst>
              </a:tr>
              <a:tr h="182880">
                <a:tc>
                  <a:txBody>
                    <a:bodyPr/>
                    <a:lstStyle/>
                    <a:p>
                      <a:endParaRPr lang="en-US" sz="1200" b="1"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solidFill>
                  </a:tcPr>
                </a:tc>
                <a:tc>
                  <a:txBody>
                    <a:bodyPr/>
                    <a:lstStyle/>
                    <a:p>
                      <a:r>
                        <a:rPr lang="en-US" sz="1200" b="1" dirty="0">
                          <a:solidFill>
                            <a:schemeClr val="tx1"/>
                          </a:solidFill>
                        </a:rPr>
                        <a:t>Strongly agree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4" name="TextBox 3">
            <a:extLst>
              <a:ext uri="{FF2B5EF4-FFF2-40B4-BE49-F238E27FC236}">
                <a16:creationId xmlns:a16="http://schemas.microsoft.com/office/drawing/2014/main" id="{533B5439-1C25-4257-B5B4-FF244AFAD918}"/>
              </a:ext>
              <a:ext uri="{C183D7F6-B498-43B3-948B-1728B52AA6E4}">
                <adec:decorative xmlns:adec="http://schemas.microsoft.com/office/drawing/2017/decorative" val="1"/>
              </a:ext>
            </a:extLst>
          </p:cNvPr>
          <p:cNvSpPr txBox="1"/>
          <p:nvPr/>
        </p:nvSpPr>
        <p:spPr>
          <a:xfrm>
            <a:off x="55537" y="5834829"/>
            <a:ext cx="3108959" cy="369332"/>
          </a:xfrm>
          <a:prstGeom prst="rect">
            <a:avLst/>
          </a:prstGeom>
          <a:noFill/>
        </p:spPr>
        <p:txBody>
          <a:bodyPr wrap="square" rtlCol="0">
            <a:spAutoFit/>
          </a:bodyPr>
          <a:lstStyle/>
          <a:p>
            <a:r>
              <a:rPr lang="en-US" dirty="0"/>
              <a:t>*split sampled question</a:t>
            </a:r>
          </a:p>
        </p:txBody>
      </p:sp>
      <p:sp>
        <p:nvSpPr>
          <p:cNvPr id="15" name="TextBox 14">
            <a:extLst>
              <a:ext uri="{FF2B5EF4-FFF2-40B4-BE49-F238E27FC236}">
                <a16:creationId xmlns:a16="http://schemas.microsoft.com/office/drawing/2014/main" id="{92246F9D-EEC3-43A4-817F-E8FD1BD1E5CE}"/>
              </a:ext>
            </a:extLst>
          </p:cNvPr>
          <p:cNvSpPr txBox="1"/>
          <p:nvPr/>
        </p:nvSpPr>
        <p:spPr>
          <a:xfrm>
            <a:off x="7363096" y="2347597"/>
            <a:ext cx="3108959" cy="400110"/>
          </a:xfrm>
          <a:prstGeom prst="rect">
            <a:avLst/>
          </a:prstGeom>
          <a:solidFill>
            <a:schemeClr val="accent5">
              <a:lumMod val="20000"/>
              <a:lumOff val="80000"/>
            </a:schemeClr>
          </a:solidFill>
        </p:spPr>
        <p:txBody>
          <a:bodyPr wrap="square" rtlCol="0">
            <a:spAutoFit/>
          </a:bodyPr>
          <a:lstStyle/>
          <a:p>
            <a:pPr algn="ctr"/>
            <a:r>
              <a:rPr lang="en-US" sz="2000" b="1" dirty="0"/>
              <a:t>PWD/Family/Friends</a:t>
            </a:r>
          </a:p>
        </p:txBody>
      </p:sp>
      <p:graphicFrame>
        <p:nvGraphicFramePr>
          <p:cNvPr id="11" name="Content Placeholder 8" descr="Bar chart&#10;&#10;2020: Strongly agree 41, total agree 66&#10;2019: Strongly agree 36, total agree 63">
            <a:extLst>
              <a:ext uri="{FF2B5EF4-FFF2-40B4-BE49-F238E27FC236}">
                <a16:creationId xmlns:a16="http://schemas.microsoft.com/office/drawing/2014/main" id="{C11ADCFB-BA8F-4C80-A04D-577E1E28DDA4}"/>
              </a:ext>
            </a:extLst>
          </p:cNvPr>
          <p:cNvGraphicFramePr>
            <a:graphicFrameLocks/>
          </p:cNvGraphicFramePr>
          <p:nvPr>
            <p:extLst>
              <p:ext uri="{D42A27DB-BD31-4B8C-83A1-F6EECF244321}">
                <p14:modId xmlns:p14="http://schemas.microsoft.com/office/powerpoint/2010/main" val="1686246222"/>
              </p:ext>
            </p:extLst>
          </p:nvPr>
        </p:nvGraphicFramePr>
        <p:xfrm>
          <a:off x="6426926" y="2950469"/>
          <a:ext cx="5817325" cy="2650820"/>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5">
            <a:extLst>
              <a:ext uri="{FF2B5EF4-FFF2-40B4-BE49-F238E27FC236}">
                <a16:creationId xmlns:a16="http://schemas.microsoft.com/office/drawing/2014/main" id="{BBFD4C00-A851-42F1-8444-9A04BA59D464}"/>
              </a:ext>
            </a:extLst>
          </p:cNvPr>
          <p:cNvSpPr txBox="1"/>
          <p:nvPr/>
        </p:nvSpPr>
        <p:spPr>
          <a:xfrm>
            <a:off x="1828057" y="6204161"/>
            <a:ext cx="4755623" cy="600164"/>
          </a:xfrm>
          <a:prstGeom prst="rect">
            <a:avLst/>
          </a:prstGeom>
          <a:solidFill>
            <a:schemeClr val="bg1"/>
          </a:solidFill>
        </p:spPr>
        <p:txBody>
          <a:bodyPr wrap="square">
            <a:spAutoFit/>
          </a:bodyPr>
          <a:lstStyle/>
          <a:p>
            <a:r>
              <a:rPr lang="en-US" sz="1100" dirty="0"/>
              <a:t>^^Lake Research Partners conducted a mixed mode survey for NDRN from August 12 – August 20th, 2019 among 1,000 adults nationwide with a disability, or who have an immediate family member or close friend with a disability. </a:t>
            </a:r>
          </a:p>
        </p:txBody>
      </p:sp>
    </p:spTree>
    <p:extLst>
      <p:ext uri="{BB962C8B-B14F-4D97-AF65-F5344CB8AC3E}">
        <p14:creationId xmlns:p14="http://schemas.microsoft.com/office/powerpoint/2010/main" val="2879307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33E5B-5249-4649-B761-045180C3ED48}"/>
              </a:ext>
            </a:extLst>
          </p:cNvPr>
          <p:cNvSpPr>
            <a:spLocks noGrp="1"/>
          </p:cNvSpPr>
          <p:nvPr>
            <p:ph type="ctrTitle"/>
          </p:nvPr>
        </p:nvSpPr>
        <p:spPr/>
        <p:txBody>
          <a:bodyPr>
            <a:noAutofit/>
          </a:bodyPr>
          <a:lstStyle/>
          <a:p>
            <a:r>
              <a:rPr lang="en-US" sz="2800" dirty="0">
                <a:solidFill>
                  <a:srgbClr val="005999"/>
                </a:solidFill>
              </a:rPr>
              <a:t>Voters with disabilities, particularly women with disabilities, are very concerned that cuts to health care and the ACA will have a negative impact on people with disabilities. </a:t>
            </a:r>
          </a:p>
        </p:txBody>
      </p:sp>
      <p:sp>
        <p:nvSpPr>
          <p:cNvPr id="5" name="Content Placeholder 4" descr="How concerned are you that cuts to health care and the ACA will have a negative impact on people with disabilities?&#13;&#10;">
            <a:extLst>
              <a:ext uri="{FF2B5EF4-FFF2-40B4-BE49-F238E27FC236}">
                <a16:creationId xmlns:a16="http://schemas.microsoft.com/office/drawing/2014/main" id="{6E832251-F4AE-4C10-A153-114DC17457B4}"/>
              </a:ext>
            </a:extLst>
          </p:cNvPr>
          <p:cNvSpPr txBox="1">
            <a:spLocks/>
          </p:cNvSpPr>
          <p:nvPr/>
        </p:nvSpPr>
        <p:spPr>
          <a:xfrm>
            <a:off x="335280" y="1580084"/>
            <a:ext cx="11521440" cy="967536"/>
          </a:xfrm>
          <a:prstGeom prst="rect">
            <a:avLst/>
          </a:prstGeom>
          <a:solidFill>
            <a:schemeClr val="bg1">
              <a:lumMod val="85000"/>
            </a:schemeClr>
          </a:solidFill>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b="1" dirty="0"/>
              <a:t>How concerned are you that cuts to health care and the ACA will have a negative impact on people with disabilities?</a:t>
            </a:r>
          </a:p>
        </p:txBody>
      </p:sp>
      <p:pic>
        <p:nvPicPr>
          <p:cNvPr id="3" name="image3.png">
            <a:extLst>
              <a:ext uri="{FF2B5EF4-FFF2-40B4-BE49-F238E27FC236}">
                <a16:creationId xmlns:a16="http://schemas.microsoft.com/office/drawing/2014/main" id="{0D432DB6-02B3-4523-B772-AA672E0FF551}"/>
              </a:ext>
              <a:ext uri="{C183D7F6-B498-43B3-948B-1728B52AA6E4}">
                <adec:decorative xmlns:adec="http://schemas.microsoft.com/office/drawing/2017/decorative" val="1"/>
              </a:ext>
            </a:extLst>
          </p:cNvPr>
          <p:cNvPicPr/>
          <p:nvPr/>
        </p:nvPicPr>
        <p:blipFill>
          <a:blip r:embed="rId3"/>
          <a:srcRect/>
          <a:stretch>
            <a:fillRect/>
          </a:stretch>
        </p:blipFill>
        <p:spPr>
          <a:xfrm>
            <a:off x="8153400" y="6355080"/>
            <a:ext cx="2207812" cy="367160"/>
          </a:xfrm>
          <a:prstGeom prst="rect">
            <a:avLst/>
          </a:prstGeom>
          <a:ln/>
        </p:spPr>
      </p:pic>
      <p:graphicFrame>
        <p:nvGraphicFramePr>
          <p:cNvPr id="4" name="Table 3" descr="52% of people with disabilities are very concerned, and 18% are somewhat concerned, that cuts to the ACA or healthcare will have a negative impact on people with disabilities. 60% of women with disabilities in particular are very concerned. ">
            <a:extLst>
              <a:ext uri="{FF2B5EF4-FFF2-40B4-BE49-F238E27FC236}">
                <a16:creationId xmlns:a16="http://schemas.microsoft.com/office/drawing/2014/main" id="{91E93155-E029-4EEC-B08C-9F753A7EA427}"/>
              </a:ext>
            </a:extLst>
          </p:cNvPr>
          <p:cNvGraphicFramePr>
            <a:graphicFrameLocks noGrp="1"/>
          </p:cNvGraphicFramePr>
          <p:nvPr>
            <p:extLst>
              <p:ext uri="{D42A27DB-BD31-4B8C-83A1-F6EECF244321}">
                <p14:modId xmlns:p14="http://schemas.microsoft.com/office/powerpoint/2010/main" val="273142889"/>
              </p:ext>
            </p:extLst>
          </p:nvPr>
        </p:nvGraphicFramePr>
        <p:xfrm>
          <a:off x="1512749" y="2588673"/>
          <a:ext cx="9166501" cy="3443415"/>
        </p:xfrm>
        <a:graphic>
          <a:graphicData uri="http://schemas.openxmlformats.org/drawingml/2006/table">
            <a:tbl>
              <a:tblPr firstRow="1" firstCol="1" lastCol="1">
                <a:tableStyleId>{5C22544A-7EE6-4342-B048-85BDC9FD1C3A}</a:tableStyleId>
              </a:tblPr>
              <a:tblGrid>
                <a:gridCol w="2122869">
                  <a:extLst>
                    <a:ext uri="{9D8B030D-6E8A-4147-A177-3AD203B41FA5}">
                      <a16:colId xmlns:a16="http://schemas.microsoft.com/office/drawing/2014/main" val="285450607"/>
                    </a:ext>
                  </a:extLst>
                </a:gridCol>
                <a:gridCol w="587274">
                  <a:extLst>
                    <a:ext uri="{9D8B030D-6E8A-4147-A177-3AD203B41FA5}">
                      <a16:colId xmlns:a16="http://schemas.microsoft.com/office/drawing/2014/main" val="2215904522"/>
                    </a:ext>
                  </a:extLst>
                </a:gridCol>
                <a:gridCol w="587274">
                  <a:extLst>
                    <a:ext uri="{9D8B030D-6E8A-4147-A177-3AD203B41FA5}">
                      <a16:colId xmlns:a16="http://schemas.microsoft.com/office/drawing/2014/main" val="751506583"/>
                    </a:ext>
                  </a:extLst>
                </a:gridCol>
                <a:gridCol w="587274">
                  <a:extLst>
                    <a:ext uri="{9D8B030D-6E8A-4147-A177-3AD203B41FA5}">
                      <a16:colId xmlns:a16="http://schemas.microsoft.com/office/drawing/2014/main" val="1238057740"/>
                    </a:ext>
                  </a:extLst>
                </a:gridCol>
                <a:gridCol w="713092">
                  <a:extLst>
                    <a:ext uri="{9D8B030D-6E8A-4147-A177-3AD203B41FA5}">
                      <a16:colId xmlns:a16="http://schemas.microsoft.com/office/drawing/2014/main" val="3340660559"/>
                    </a:ext>
                  </a:extLst>
                </a:gridCol>
                <a:gridCol w="587274">
                  <a:extLst>
                    <a:ext uri="{9D8B030D-6E8A-4147-A177-3AD203B41FA5}">
                      <a16:colId xmlns:a16="http://schemas.microsoft.com/office/drawing/2014/main" val="3304641028"/>
                    </a:ext>
                  </a:extLst>
                </a:gridCol>
                <a:gridCol w="587274">
                  <a:extLst>
                    <a:ext uri="{9D8B030D-6E8A-4147-A177-3AD203B41FA5}">
                      <a16:colId xmlns:a16="http://schemas.microsoft.com/office/drawing/2014/main" val="2688014687"/>
                    </a:ext>
                  </a:extLst>
                </a:gridCol>
                <a:gridCol w="1045074">
                  <a:extLst>
                    <a:ext uri="{9D8B030D-6E8A-4147-A177-3AD203B41FA5}">
                      <a16:colId xmlns:a16="http://schemas.microsoft.com/office/drawing/2014/main" val="1038927457"/>
                    </a:ext>
                  </a:extLst>
                </a:gridCol>
                <a:gridCol w="587274">
                  <a:extLst>
                    <a:ext uri="{9D8B030D-6E8A-4147-A177-3AD203B41FA5}">
                      <a16:colId xmlns:a16="http://schemas.microsoft.com/office/drawing/2014/main" val="572181034"/>
                    </a:ext>
                  </a:extLst>
                </a:gridCol>
                <a:gridCol w="587274">
                  <a:extLst>
                    <a:ext uri="{9D8B030D-6E8A-4147-A177-3AD203B41FA5}">
                      <a16:colId xmlns:a16="http://schemas.microsoft.com/office/drawing/2014/main" val="2800533926"/>
                    </a:ext>
                  </a:extLst>
                </a:gridCol>
                <a:gridCol w="587274">
                  <a:extLst>
                    <a:ext uri="{9D8B030D-6E8A-4147-A177-3AD203B41FA5}">
                      <a16:colId xmlns:a16="http://schemas.microsoft.com/office/drawing/2014/main" val="2299655562"/>
                    </a:ext>
                  </a:extLst>
                </a:gridCol>
                <a:gridCol w="587274">
                  <a:extLst>
                    <a:ext uri="{9D8B030D-6E8A-4147-A177-3AD203B41FA5}">
                      <a16:colId xmlns:a16="http://schemas.microsoft.com/office/drawing/2014/main" val="2402485993"/>
                    </a:ext>
                  </a:extLst>
                </a:gridCol>
              </a:tblGrid>
              <a:tr h="460134">
                <a:tc>
                  <a:txBody>
                    <a:bodyPr/>
                    <a:lstStyle/>
                    <a:p>
                      <a:pPr algn="ctr" fontAlgn="b"/>
                      <a:endParaRPr lang="en-US" sz="1600" b="1" i="0" u="none" strike="noStrike" dirty="0">
                        <a:solidFill>
                          <a:schemeClr val="bg1"/>
                        </a:solidFill>
                        <a:effectLst/>
                        <a:latin typeface="+mn-lt"/>
                      </a:endParaRPr>
                    </a:p>
                  </a:txBody>
                  <a:tcPr marL="8473" marR="8473" marT="8473"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bg1">
                        <a:lumMod val="50000"/>
                      </a:schemeClr>
                    </a:solidFill>
                  </a:tcPr>
                </a:tc>
                <a:tc>
                  <a:txBody>
                    <a:bodyPr/>
                    <a:lstStyle/>
                    <a:p>
                      <a:pPr algn="ctr" fontAlgn="b"/>
                      <a:r>
                        <a:rPr lang="en-US" sz="1200" b="1" i="0" u="none" strike="noStrike" dirty="0">
                          <a:solidFill>
                            <a:schemeClr val="bg1"/>
                          </a:solidFill>
                          <a:effectLst/>
                          <a:latin typeface="+mn-lt"/>
                        </a:rPr>
                        <a:t>All Voters</a:t>
                      </a:r>
                    </a:p>
                  </a:txBody>
                  <a:tcPr marL="8473" marR="8473" marT="8473"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fontAlgn="b"/>
                      <a:r>
                        <a:rPr lang="en-US" sz="1400" b="1" i="0" u="none" strike="noStrike" dirty="0">
                          <a:solidFill>
                            <a:schemeClr val="bg1"/>
                          </a:solidFill>
                          <a:effectLst/>
                          <a:latin typeface="+mn-lt"/>
                        </a:rPr>
                        <a:t>PWD</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n-US" sz="1400" b="1" i="0" u="none" strike="noStrike" dirty="0">
                          <a:solidFill>
                            <a:schemeClr val="bg1"/>
                          </a:solidFill>
                          <a:effectLst/>
                          <a:latin typeface="+mn-lt"/>
                        </a:rPr>
                        <a:t>Family</a:t>
                      </a:r>
                    </a:p>
                  </a:txBody>
                  <a:tcPr marL="8473" marR="8473" marT="847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n-US" sz="1400" b="1" i="0" u="none" strike="noStrike" dirty="0">
                          <a:solidFill>
                            <a:schemeClr val="bg1"/>
                          </a:solidFill>
                          <a:effectLst/>
                          <a:latin typeface="+mn-lt"/>
                        </a:rPr>
                        <a:t>Friends</a:t>
                      </a:r>
                    </a:p>
                  </a:txBody>
                  <a:tcPr marL="8473" marR="8473" marT="847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n-US" sz="1400" b="1" i="0" u="none" strike="noStrike" dirty="0">
                          <a:solidFill>
                            <a:schemeClr val="bg1"/>
                          </a:solidFill>
                          <a:effectLst/>
                          <a:latin typeface="+mn-lt"/>
                        </a:rPr>
                        <a:t>PWD/Family/Friends</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n-US" sz="1400" b="1" i="0" u="none" strike="noStrike" dirty="0">
                          <a:solidFill>
                            <a:schemeClr val="bg1"/>
                          </a:solidFill>
                          <a:effectLst/>
                          <a:latin typeface="+mn-lt"/>
                        </a:rPr>
                        <a:t>PWD Men</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fontAlgn="b"/>
                      <a:r>
                        <a:rPr lang="en-US" sz="1400" b="1" i="0" u="none" strike="noStrike" dirty="0">
                          <a:solidFill>
                            <a:schemeClr val="bg1"/>
                          </a:solidFill>
                          <a:effectLst/>
                          <a:latin typeface="+mn-lt"/>
                        </a:rPr>
                        <a:t>PWD Women</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fontAlgn="b"/>
                      <a:r>
                        <a:rPr lang="en-US" sz="1400" b="1" i="0" u="none" strike="noStrike" dirty="0">
                          <a:solidFill>
                            <a:schemeClr val="tx1"/>
                          </a:solidFill>
                          <a:effectLst/>
                          <a:latin typeface="+mn-lt"/>
                        </a:rPr>
                        <a:t>PWD &lt;50</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1400" b="1" i="0" u="none" strike="noStrike" dirty="0">
                          <a:solidFill>
                            <a:schemeClr val="tx1"/>
                          </a:solidFill>
                          <a:effectLst/>
                          <a:latin typeface="+mn-lt"/>
                        </a:rPr>
                        <a:t>PWD 50+</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1400" b="1" i="0" u="none" strike="noStrike" dirty="0">
                          <a:solidFill>
                            <a:schemeClr val="bg1"/>
                          </a:solidFill>
                          <a:effectLst/>
                          <a:latin typeface="+mn-lt"/>
                        </a:rPr>
                        <a:t>PWD BG States</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fontAlgn="b"/>
                      <a:r>
                        <a:rPr lang="en-US" sz="1400" b="1" i="0" u="none" strike="noStrike" dirty="0">
                          <a:solidFill>
                            <a:schemeClr val="bg1"/>
                          </a:solidFill>
                          <a:effectLst/>
                          <a:latin typeface="+mn-lt"/>
                        </a:rPr>
                        <a:t>PWD/Friends/Family BG States</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1735180297"/>
                  </a:ext>
                </a:extLst>
              </a:tr>
              <a:tr h="33830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800" b="1" i="0" u="none" strike="noStrike" dirty="0">
                          <a:solidFill>
                            <a:srgbClr val="000000"/>
                          </a:solidFill>
                          <a:effectLst/>
                          <a:latin typeface="+mn-lt"/>
                        </a:rPr>
                        <a:t>Very concerned</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41</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1" i="0" u="none" strike="noStrike" dirty="0">
                          <a:solidFill>
                            <a:srgbClr val="000000"/>
                          </a:solidFill>
                          <a:effectLst/>
                          <a:latin typeface="+mn-lt"/>
                        </a:rPr>
                        <a:t>52</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C7D7"/>
                    </a:solidFill>
                  </a:tcPr>
                </a:tc>
                <a:tc>
                  <a:txBody>
                    <a:bodyPr/>
                    <a:lstStyle/>
                    <a:p>
                      <a:pPr algn="ctr" fontAlgn="ctr"/>
                      <a:r>
                        <a:rPr lang="en-US" sz="1600" b="0" i="0" u="none" strike="noStrike" dirty="0">
                          <a:solidFill>
                            <a:srgbClr val="000000"/>
                          </a:solidFill>
                          <a:effectLst/>
                          <a:latin typeface="+mn-lt"/>
                        </a:rPr>
                        <a:t>47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600" b="0" i="0" u="none" strike="noStrike" dirty="0">
                          <a:solidFill>
                            <a:srgbClr val="000000"/>
                          </a:solidFill>
                          <a:effectLst/>
                          <a:latin typeface="+mn-lt"/>
                        </a:rPr>
                        <a:t>42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600" b="0" i="0" u="none" strike="noStrike" dirty="0">
                          <a:solidFill>
                            <a:srgbClr val="000000"/>
                          </a:solidFill>
                          <a:effectLst/>
                          <a:latin typeface="+mn-lt"/>
                        </a:rPr>
                        <a:t>46</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600" b="0" i="0" u="none" strike="noStrike" dirty="0">
                          <a:solidFill>
                            <a:srgbClr val="000000"/>
                          </a:solidFill>
                          <a:effectLst/>
                          <a:latin typeface="+mn-lt"/>
                        </a:rPr>
                        <a:t>44</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600" b="1" i="0" u="none" strike="noStrike" dirty="0">
                          <a:solidFill>
                            <a:srgbClr val="000000"/>
                          </a:solidFill>
                          <a:effectLst/>
                          <a:latin typeface="+mn-lt"/>
                        </a:rPr>
                        <a:t>60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57A77">
                        <a:alpha val="50000"/>
                      </a:srgbClr>
                    </a:solidFill>
                  </a:tcPr>
                </a:tc>
                <a:tc>
                  <a:txBody>
                    <a:bodyPr/>
                    <a:lstStyle/>
                    <a:p>
                      <a:pPr algn="ctr" fontAlgn="ctr"/>
                      <a:r>
                        <a:rPr lang="en-US" sz="1600" b="0" i="0" u="none" strike="noStrike" dirty="0">
                          <a:solidFill>
                            <a:srgbClr val="000000"/>
                          </a:solidFill>
                          <a:effectLst/>
                          <a:latin typeface="+mn-lt"/>
                        </a:rPr>
                        <a:t>54</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600" b="0" i="0" u="none" strike="noStrike" dirty="0">
                          <a:solidFill>
                            <a:srgbClr val="000000"/>
                          </a:solidFill>
                          <a:effectLst/>
                          <a:latin typeface="+mn-lt"/>
                        </a:rPr>
                        <a:t>50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600" b="0" i="0" u="none" strike="noStrike" dirty="0">
                          <a:solidFill>
                            <a:srgbClr val="000000"/>
                          </a:solidFill>
                          <a:effectLst/>
                          <a:latin typeface="+mn-lt"/>
                        </a:rPr>
                        <a:t>47</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600" b="0" i="0" u="none" strike="noStrike" dirty="0">
                          <a:solidFill>
                            <a:srgbClr val="000000"/>
                          </a:solidFill>
                          <a:effectLst/>
                          <a:latin typeface="+mn-lt"/>
                        </a:rPr>
                        <a:t>46</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extLst>
                  <a:ext uri="{0D108BD9-81ED-4DB2-BD59-A6C34878D82A}">
                    <a16:rowId xmlns:a16="http://schemas.microsoft.com/office/drawing/2014/main" val="4263235427"/>
                  </a:ext>
                </a:extLst>
              </a:tr>
              <a:tr h="33830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800" b="1" i="0" u="none" strike="noStrike" dirty="0">
                          <a:solidFill>
                            <a:srgbClr val="000000"/>
                          </a:solidFill>
                          <a:effectLst/>
                          <a:latin typeface="+mn-lt"/>
                        </a:rPr>
                        <a:t>Somewhat concerned</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DFDFDF"/>
                    </a:solidFill>
                  </a:tcPr>
                </a:tc>
                <a:tc>
                  <a:txBody>
                    <a:bodyPr/>
                    <a:lstStyle/>
                    <a:p>
                      <a:pPr algn="ctr" fontAlgn="ctr"/>
                      <a:r>
                        <a:rPr lang="en-US" sz="1800" b="0" i="0" u="none" strike="noStrike" dirty="0">
                          <a:solidFill>
                            <a:srgbClr val="000000"/>
                          </a:solidFill>
                          <a:effectLst/>
                          <a:latin typeface="+mn-lt"/>
                        </a:rPr>
                        <a:t>22</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18</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19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18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20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19</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17</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17</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20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14</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17</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extLst>
                  <a:ext uri="{0D108BD9-81ED-4DB2-BD59-A6C34878D82A}">
                    <a16:rowId xmlns:a16="http://schemas.microsoft.com/office/drawing/2014/main" val="3413076944"/>
                  </a:ext>
                </a:extLst>
              </a:tr>
              <a:tr h="33830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800" b="1" i="0" u="none" strike="noStrike" dirty="0">
                          <a:solidFill>
                            <a:srgbClr val="000000"/>
                          </a:solidFill>
                          <a:effectLst/>
                          <a:latin typeface="+mn-lt"/>
                        </a:rPr>
                        <a:t>A little concerned</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BFBFBF"/>
                    </a:solidFill>
                  </a:tcPr>
                </a:tc>
                <a:tc>
                  <a:txBody>
                    <a:bodyPr/>
                    <a:lstStyle/>
                    <a:p>
                      <a:pPr algn="ctr" fontAlgn="ctr"/>
                      <a:r>
                        <a:rPr lang="en-US" sz="1800" b="0" i="0" u="none" strike="noStrike" dirty="0">
                          <a:solidFill>
                            <a:srgbClr val="000000"/>
                          </a:solidFill>
                          <a:effectLst/>
                          <a:latin typeface="+mn-lt"/>
                        </a:rPr>
                        <a:t>14</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8</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12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22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13</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8</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9</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10</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7</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10</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15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767863769"/>
                  </a:ext>
                </a:extLst>
              </a:tr>
              <a:tr h="33830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800" b="1" i="0" u="none" strike="noStrike" dirty="0">
                          <a:solidFill>
                            <a:srgbClr val="000000"/>
                          </a:solidFill>
                          <a:effectLst/>
                          <a:latin typeface="+mn-lt"/>
                        </a:rPr>
                        <a:t>Not concerned at all</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DFDFDF"/>
                    </a:solidFill>
                  </a:tcPr>
                </a:tc>
                <a:tc>
                  <a:txBody>
                    <a:bodyPr/>
                    <a:lstStyle/>
                    <a:p>
                      <a:pPr algn="ctr" fontAlgn="ctr"/>
                      <a:r>
                        <a:rPr lang="en-US" sz="1800" b="0" i="0" u="none" strike="noStrike" dirty="0">
                          <a:solidFill>
                            <a:srgbClr val="000000"/>
                          </a:solidFill>
                          <a:effectLst/>
                          <a:latin typeface="+mn-lt"/>
                        </a:rPr>
                        <a:t>19</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15</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20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15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18</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21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8</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17</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12</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20</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19</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extLst>
                  <a:ext uri="{0D108BD9-81ED-4DB2-BD59-A6C34878D82A}">
                    <a16:rowId xmlns:a16="http://schemas.microsoft.com/office/drawing/2014/main" val="335085500"/>
                  </a:ext>
                </a:extLst>
              </a:tr>
              <a:tr h="33830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endParaRPr lang="en-US" sz="1800" b="1"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bg1"/>
                    </a:solidFill>
                  </a:tcPr>
                </a:tc>
                <a:tc>
                  <a:txBody>
                    <a:bodyPr/>
                    <a:lstStyle/>
                    <a:p>
                      <a:pPr algn="ctr" fontAlgn="ctr"/>
                      <a:endParaRPr lang="en-US" sz="1800" b="0"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800" b="0"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600" b="0" i="0" u="none" strike="noStrike" dirty="0">
                        <a:solidFill>
                          <a:srgbClr val="000000"/>
                        </a:solidFill>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600" b="0" i="0" u="none" strike="noStrike" dirty="0">
                        <a:solidFill>
                          <a:srgbClr val="000000"/>
                        </a:solidFill>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600" b="0" i="0" u="none" strike="noStrike" dirty="0">
                        <a:solidFill>
                          <a:srgbClr val="000000"/>
                        </a:solidFill>
                        <a:effectLst/>
                        <a:latin typeface="+mn-lt"/>
                      </a:endParaRP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600" b="0"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600" b="0" i="0" u="none" strike="noStrike" dirty="0">
                        <a:solidFill>
                          <a:srgbClr val="000000"/>
                        </a:solidFill>
                        <a:effectLst/>
                        <a:latin typeface="+mn-lt"/>
                      </a:endParaRP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600" b="0"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600" b="0" i="0" u="none" strike="noStrike" dirty="0">
                        <a:solidFill>
                          <a:srgbClr val="000000"/>
                        </a:solidFill>
                        <a:effectLst/>
                        <a:latin typeface="+mn-lt"/>
                      </a:endParaRP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600" b="0"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600" b="0" i="0" u="none" strike="noStrike" dirty="0">
                        <a:solidFill>
                          <a:srgbClr val="000000"/>
                        </a:solidFill>
                        <a:effectLst/>
                        <a:latin typeface="+mn-lt"/>
                      </a:endParaRP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0008071"/>
                  </a:ext>
                </a:extLst>
              </a:tr>
              <a:tr h="33830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800" b="1" i="0" u="none" strike="noStrike" dirty="0">
                          <a:solidFill>
                            <a:srgbClr val="000000"/>
                          </a:solidFill>
                          <a:effectLst/>
                          <a:latin typeface="+mn-lt"/>
                        </a:rPr>
                        <a:t>Concerned</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DFDFDF"/>
                    </a:solidFill>
                  </a:tcPr>
                </a:tc>
                <a:tc>
                  <a:txBody>
                    <a:bodyPr/>
                    <a:lstStyle/>
                    <a:p>
                      <a:pPr algn="ctr" fontAlgn="ctr"/>
                      <a:r>
                        <a:rPr lang="en-US" sz="1800" b="0" i="0" u="none" strike="noStrike" dirty="0">
                          <a:solidFill>
                            <a:srgbClr val="000000"/>
                          </a:solidFill>
                          <a:effectLst/>
                          <a:latin typeface="+mn-lt"/>
                        </a:rPr>
                        <a:t>62</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70</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65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60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65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63</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1" i="0" u="none" strike="noStrike" dirty="0">
                          <a:solidFill>
                            <a:srgbClr val="000000"/>
                          </a:solidFill>
                          <a:effectLst/>
                          <a:latin typeface="+mn-lt"/>
                        </a:rPr>
                        <a:t>77</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2BCBB"/>
                    </a:solidFill>
                  </a:tcPr>
                </a:tc>
                <a:tc>
                  <a:txBody>
                    <a:bodyPr/>
                    <a:lstStyle/>
                    <a:p>
                      <a:pPr algn="ctr" fontAlgn="ctr"/>
                      <a:r>
                        <a:rPr lang="en-US" sz="1600" b="0" i="0" u="none" strike="noStrike" dirty="0">
                          <a:solidFill>
                            <a:srgbClr val="000000"/>
                          </a:solidFill>
                          <a:effectLst/>
                          <a:latin typeface="+mn-lt"/>
                        </a:rPr>
                        <a:t>71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70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62</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63</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extLst>
                  <a:ext uri="{0D108BD9-81ED-4DB2-BD59-A6C34878D82A}">
                    <a16:rowId xmlns:a16="http://schemas.microsoft.com/office/drawing/2014/main" val="3672683854"/>
                  </a:ext>
                </a:extLst>
              </a:tr>
              <a:tr h="33830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800" b="1" i="0" u="none" strike="noStrike" dirty="0">
                          <a:solidFill>
                            <a:srgbClr val="000000"/>
                          </a:solidFill>
                          <a:effectLst/>
                          <a:latin typeface="+mn-lt"/>
                        </a:rPr>
                        <a:t>Not concerned</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BFBFBF"/>
                    </a:solidFill>
                  </a:tcPr>
                </a:tc>
                <a:tc>
                  <a:txBody>
                    <a:bodyPr/>
                    <a:lstStyle/>
                    <a:p>
                      <a:pPr algn="ctr" fontAlgn="ctr"/>
                      <a:r>
                        <a:rPr lang="en-US" sz="1800" b="0" i="0" u="none" strike="noStrike" dirty="0">
                          <a:solidFill>
                            <a:srgbClr val="000000"/>
                          </a:solidFill>
                          <a:effectLst/>
                          <a:latin typeface="+mn-lt"/>
                        </a:rPr>
                        <a:t>32</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23</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32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37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31</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30</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16</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28</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19</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31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33</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2199035179"/>
                  </a:ext>
                </a:extLst>
              </a:tr>
            </a:tbl>
          </a:graphicData>
        </a:graphic>
      </p:graphicFrame>
      <p:sp>
        <p:nvSpPr>
          <p:cNvPr id="12" name="Circle: Hollow 11">
            <a:extLst>
              <a:ext uri="{FF2B5EF4-FFF2-40B4-BE49-F238E27FC236}">
                <a16:creationId xmlns:a16="http://schemas.microsoft.com/office/drawing/2014/main" id="{2885D6D3-F40D-4FA4-8B3C-45AD081C5F94}"/>
              </a:ext>
              <a:ext uri="{C183D7F6-B498-43B3-948B-1728B52AA6E4}">
                <adec:decorative xmlns:adec="http://schemas.microsoft.com/office/drawing/2017/decorative" val="1"/>
              </a:ext>
            </a:extLst>
          </p:cNvPr>
          <p:cNvSpPr/>
          <p:nvPr/>
        </p:nvSpPr>
        <p:spPr>
          <a:xfrm>
            <a:off x="4192435" y="3600608"/>
            <a:ext cx="612204" cy="431074"/>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Circle: Hollow 7">
            <a:extLst>
              <a:ext uri="{FF2B5EF4-FFF2-40B4-BE49-F238E27FC236}">
                <a16:creationId xmlns:a16="http://schemas.microsoft.com/office/drawing/2014/main" id="{18A56308-501F-4155-8C98-77B4357487BF}"/>
              </a:ext>
              <a:ext uri="{C183D7F6-B498-43B3-948B-1728B52AA6E4}">
                <adec:decorative xmlns:adec="http://schemas.microsoft.com/office/drawing/2017/decorative" val="1"/>
              </a:ext>
            </a:extLst>
          </p:cNvPr>
          <p:cNvSpPr/>
          <p:nvPr/>
        </p:nvSpPr>
        <p:spPr>
          <a:xfrm>
            <a:off x="7484324" y="3611920"/>
            <a:ext cx="612204" cy="401474"/>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Circle: Hollow 13">
            <a:extLst>
              <a:ext uri="{FF2B5EF4-FFF2-40B4-BE49-F238E27FC236}">
                <a16:creationId xmlns:a16="http://schemas.microsoft.com/office/drawing/2014/main" id="{6C22BA24-AD0A-495A-BEBF-0CE99B428E8E}"/>
              </a:ext>
              <a:ext uri="{C183D7F6-B498-43B3-948B-1728B52AA6E4}">
                <adec:decorative xmlns:adec="http://schemas.microsoft.com/office/drawing/2017/decorative" val="1"/>
              </a:ext>
            </a:extLst>
          </p:cNvPr>
          <p:cNvSpPr/>
          <p:nvPr/>
        </p:nvSpPr>
        <p:spPr>
          <a:xfrm>
            <a:off x="7484324" y="5270600"/>
            <a:ext cx="612204" cy="401475"/>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3099307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9BC00-D1E2-284F-906E-863A773C10BF}"/>
              </a:ext>
            </a:extLst>
          </p:cNvPr>
          <p:cNvSpPr>
            <a:spLocks noGrp="1"/>
          </p:cNvSpPr>
          <p:nvPr>
            <p:ph type="ctrTitle"/>
          </p:nvPr>
        </p:nvSpPr>
        <p:spPr>
          <a:xfrm>
            <a:off x="0" y="2530874"/>
            <a:ext cx="11521440" cy="1312724"/>
          </a:xfrm>
        </p:spPr>
        <p:txBody>
          <a:bodyPr/>
          <a:lstStyle/>
          <a:p>
            <a:pPr algn="ctr"/>
            <a:r>
              <a:rPr lang="en-US" dirty="0">
                <a:solidFill>
                  <a:srgbClr val="005999"/>
                </a:solidFill>
              </a:rPr>
              <a:t>Questions?</a:t>
            </a:r>
          </a:p>
        </p:txBody>
      </p:sp>
      <p:pic>
        <p:nvPicPr>
          <p:cNvPr id="3" name="image3.png">
            <a:extLst>
              <a:ext uri="{FF2B5EF4-FFF2-40B4-BE49-F238E27FC236}">
                <a16:creationId xmlns:a16="http://schemas.microsoft.com/office/drawing/2014/main" id="{96CD0C8B-9817-7F45-8CF5-8B5099F7FE84}"/>
              </a:ext>
              <a:ext uri="{C183D7F6-B498-43B3-948B-1728B52AA6E4}">
                <adec:decorative xmlns:adec="http://schemas.microsoft.com/office/drawing/2017/decorative" val="1"/>
              </a:ext>
            </a:extLst>
          </p:cNvPr>
          <p:cNvPicPr/>
          <p:nvPr/>
        </p:nvPicPr>
        <p:blipFill>
          <a:blip r:embed="rId3"/>
          <a:srcRect/>
          <a:stretch>
            <a:fillRect/>
          </a:stretch>
        </p:blipFill>
        <p:spPr>
          <a:xfrm>
            <a:off x="8153400" y="6355080"/>
            <a:ext cx="2207812" cy="367160"/>
          </a:xfrm>
          <a:prstGeom prst="rect">
            <a:avLst/>
          </a:prstGeom>
          <a:ln/>
        </p:spPr>
      </p:pic>
      <p:pic>
        <p:nvPicPr>
          <p:cNvPr id="4" name="Picture 3" descr="National Disability Rights Network logo">
            <a:extLst>
              <a:ext uri="{FF2B5EF4-FFF2-40B4-BE49-F238E27FC236}">
                <a16:creationId xmlns:a16="http://schemas.microsoft.com/office/drawing/2014/main" id="{A958F85D-D5C6-B94B-9833-18496ADBABE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2743" y="437144"/>
            <a:ext cx="2453376" cy="676369"/>
          </a:xfrm>
          <a:prstGeom prst="rect">
            <a:avLst/>
          </a:prstGeom>
        </p:spPr>
      </p:pic>
    </p:spTree>
    <p:extLst>
      <p:ext uri="{BB962C8B-B14F-4D97-AF65-F5344CB8AC3E}">
        <p14:creationId xmlns:p14="http://schemas.microsoft.com/office/powerpoint/2010/main" val="1896267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6266D-8645-406B-BCFD-52D0DD040B2D}"/>
              </a:ext>
            </a:extLst>
          </p:cNvPr>
          <p:cNvSpPr>
            <a:spLocks noGrp="1"/>
          </p:cNvSpPr>
          <p:nvPr>
            <p:ph type="title"/>
          </p:nvPr>
        </p:nvSpPr>
        <p:spPr>
          <a:xfrm>
            <a:off x="335280" y="135760"/>
            <a:ext cx="11521440" cy="1097617"/>
          </a:xfrm>
        </p:spPr>
        <p:txBody>
          <a:bodyPr>
            <a:noAutofit/>
          </a:bodyPr>
          <a:lstStyle/>
          <a:p>
            <a:r>
              <a:rPr lang="en-US" sz="3200" dirty="0"/>
              <a:t>Methodology</a:t>
            </a:r>
          </a:p>
        </p:txBody>
      </p:sp>
      <p:pic>
        <p:nvPicPr>
          <p:cNvPr id="5" name="image3.png">
            <a:extLst>
              <a:ext uri="{FF2B5EF4-FFF2-40B4-BE49-F238E27FC236}">
                <a16:creationId xmlns:a16="http://schemas.microsoft.com/office/drawing/2014/main" id="{24BCAAFE-603E-4843-A367-489167063DE5}"/>
              </a:ext>
              <a:ext uri="{C183D7F6-B498-43B3-948B-1728B52AA6E4}">
                <adec:decorative xmlns:adec="http://schemas.microsoft.com/office/drawing/2017/decorative" val="1"/>
              </a:ext>
            </a:extLst>
          </p:cNvPr>
          <p:cNvPicPr/>
          <p:nvPr/>
        </p:nvPicPr>
        <p:blipFill>
          <a:blip r:embed="rId3"/>
          <a:srcRect/>
          <a:stretch>
            <a:fillRect/>
          </a:stretch>
        </p:blipFill>
        <p:spPr>
          <a:xfrm>
            <a:off x="8153400" y="6355080"/>
            <a:ext cx="2207812" cy="367160"/>
          </a:xfrm>
          <a:prstGeom prst="rect">
            <a:avLst/>
          </a:prstGeom>
          <a:ln/>
        </p:spPr>
      </p:pic>
      <p:sp>
        <p:nvSpPr>
          <p:cNvPr id="3" name="Content Placeholder 2">
            <a:extLst>
              <a:ext uri="{FF2B5EF4-FFF2-40B4-BE49-F238E27FC236}">
                <a16:creationId xmlns:a16="http://schemas.microsoft.com/office/drawing/2014/main" id="{427EE3F4-E1EA-42DD-9BAE-C6BFD7264FC2}"/>
              </a:ext>
            </a:extLst>
          </p:cNvPr>
          <p:cNvSpPr>
            <a:spLocks noGrp="1"/>
          </p:cNvSpPr>
          <p:nvPr>
            <p:ph idx="1"/>
          </p:nvPr>
        </p:nvSpPr>
        <p:spPr>
          <a:xfrm>
            <a:off x="335280" y="1084522"/>
            <a:ext cx="11521440" cy="4912242"/>
          </a:xfrm>
        </p:spPr>
        <p:txBody>
          <a:bodyPr>
            <a:normAutofit lnSpcReduction="10000"/>
          </a:bodyPr>
          <a:lstStyle/>
          <a:p>
            <a:r>
              <a:rPr lang="en-US" sz="2400" dirty="0"/>
              <a:t>Lake Research Partners and The </a:t>
            </a:r>
            <a:r>
              <a:rPr lang="en-US" sz="2400" dirty="0" err="1"/>
              <a:t>Tarrance</a:t>
            </a:r>
            <a:r>
              <a:rPr lang="en-US" sz="2400" dirty="0"/>
              <a:t> Group designed and administered this pre-election and election night survey which was conducted using professional interviewers from October 31 – November 3, 2020. The questions about voting and the demographics reached a total of 2,400 voters nationwide who voted in the 2020 elections or who were planning to vote later on Tuesday – 1,335 interviews among voters who were reached on cell phones, including 600 interviews completed by text-to-online, and 1,065 interviews among voters who were reached on landlines (margin of error +/- 2.0%). Issue questions reached a total of 1,200 voters nationwide who voted in the 2020 elections or who were planning to vote later on Tuesday (margin of error of +/-2.8%).</a:t>
            </a:r>
          </a:p>
          <a:p>
            <a:r>
              <a:rPr lang="en-US" sz="2400" dirty="0"/>
              <a:t>Telephone numbers were drawn from the TargetSmart voter file. The sample was stratified geographically based on the proportion of likely voters in each region. The data were weighted to reflect the aggregated Presidential vote as reported in the 2020 exit polls, as well as by gender, age, race, party identification, education, marital status, union household, and census region to reflect the actual proportions of the electorate. </a:t>
            </a:r>
          </a:p>
          <a:p>
            <a:r>
              <a:rPr lang="en-US" sz="2400" dirty="0"/>
              <a:t>Due to rounding some of the numbers in the presentation will not always add to 100%.</a:t>
            </a:r>
          </a:p>
        </p:txBody>
      </p:sp>
    </p:spTree>
    <p:extLst>
      <p:ext uri="{BB962C8B-B14F-4D97-AF65-F5344CB8AC3E}">
        <p14:creationId xmlns:p14="http://schemas.microsoft.com/office/powerpoint/2010/main" val="579695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71ADD-34BD-411A-80E9-8F9661FBDDF0}"/>
              </a:ext>
            </a:extLst>
          </p:cNvPr>
          <p:cNvSpPr>
            <a:spLocks noGrp="1"/>
          </p:cNvSpPr>
          <p:nvPr>
            <p:ph type="ctrTitle"/>
          </p:nvPr>
        </p:nvSpPr>
        <p:spPr/>
        <p:txBody>
          <a:bodyPr>
            <a:noAutofit/>
          </a:bodyPr>
          <a:lstStyle/>
          <a:p>
            <a:r>
              <a:rPr lang="en-US" sz="2100" dirty="0">
                <a:solidFill>
                  <a:srgbClr val="005999"/>
                </a:solidFill>
              </a:rPr>
              <a:t>More than 2 in 5 voters report having a disability and/or having a family member or a close friend with a disability. Throughout this webinar deck, we use either the phrase “voters with disabilities/family/friends” or “P/F/F” to refer to the total sample of voters who say they either personally have a disability, have a family member with a disability, or a close friend with a disability. </a:t>
            </a:r>
          </a:p>
        </p:txBody>
      </p:sp>
      <p:sp>
        <p:nvSpPr>
          <p:cNvPr id="6" name="TextBox 5" descr="Text box that reads &quot;Do you, a family member, or a close friend have a disability, such as a physical, mental health, sensory, learning, cognitive or other disability that impacts daily living? If yes, then please let me know which applies.&quot;">
            <a:extLst>
              <a:ext uri="{FF2B5EF4-FFF2-40B4-BE49-F238E27FC236}">
                <a16:creationId xmlns:a16="http://schemas.microsoft.com/office/drawing/2014/main" id="{1B38BA7C-6E45-459D-AE54-1270A5B14E99}"/>
              </a:ext>
            </a:extLst>
          </p:cNvPr>
          <p:cNvSpPr txBox="1"/>
          <p:nvPr/>
        </p:nvSpPr>
        <p:spPr>
          <a:xfrm>
            <a:off x="335280" y="1580084"/>
            <a:ext cx="11295888" cy="656680"/>
          </a:xfrm>
          <a:prstGeom prst="rect">
            <a:avLst/>
          </a:prstGeom>
          <a:solidFill>
            <a:schemeClr val="bg1">
              <a:lumMod val="85000"/>
            </a:schemeClr>
          </a:solidFill>
        </p:spPr>
        <p:txBody>
          <a:bodyPr wrap="square" rtlCol="0" anchor="ctr">
            <a:noAutofit/>
          </a:bodyPr>
          <a:lstStyle/>
          <a:p>
            <a:pPr algn="ctr"/>
            <a:r>
              <a:rPr lang="en-US" b="1" dirty="0"/>
              <a:t>Do you, a family member, or a close friend have a disability, such as a physical, mental health, sensory, learning, cognitive or other disability that impacts daily living? If yes, then please let me know which applies. </a:t>
            </a:r>
            <a:endParaRPr lang="en-US" sz="1100" b="1" dirty="0"/>
          </a:p>
        </p:txBody>
      </p:sp>
      <p:graphicFrame>
        <p:nvGraphicFramePr>
          <p:cNvPr id="4" name="Chart 3" descr="The chart displays the number of individuals who report having a disability, having a family member with a disability, having a close friend with a disability, any or all of the above, or none at all.">
            <a:extLst>
              <a:ext uri="{FF2B5EF4-FFF2-40B4-BE49-F238E27FC236}">
                <a16:creationId xmlns:a16="http://schemas.microsoft.com/office/drawing/2014/main" id="{0FB6D1D3-510F-4776-89E9-F79CE5CFDF56}"/>
              </a:ext>
            </a:extLst>
          </p:cNvPr>
          <p:cNvGraphicFramePr/>
          <p:nvPr>
            <p:extLst>
              <p:ext uri="{D42A27DB-BD31-4B8C-83A1-F6EECF244321}">
                <p14:modId xmlns:p14="http://schemas.microsoft.com/office/powerpoint/2010/main" val="3037039301"/>
              </p:ext>
            </p:extLst>
          </p:nvPr>
        </p:nvGraphicFramePr>
        <p:xfrm>
          <a:off x="1693436" y="2365427"/>
          <a:ext cx="8805128" cy="4173233"/>
        </p:xfrm>
        <a:graphic>
          <a:graphicData uri="http://schemas.openxmlformats.org/drawingml/2006/chart">
            <c:chart xmlns:c="http://schemas.openxmlformats.org/drawingml/2006/chart" xmlns:r="http://schemas.openxmlformats.org/officeDocument/2006/relationships" r:id="rId2"/>
          </a:graphicData>
        </a:graphic>
      </p:graphicFrame>
      <p:pic>
        <p:nvPicPr>
          <p:cNvPr id="3" name="image3.png">
            <a:extLst>
              <a:ext uri="{FF2B5EF4-FFF2-40B4-BE49-F238E27FC236}">
                <a16:creationId xmlns:a16="http://schemas.microsoft.com/office/drawing/2014/main" id="{1B24D6A0-7DDB-488A-B3D6-49B36271802E}"/>
              </a:ext>
              <a:ext uri="{C183D7F6-B498-43B3-948B-1728B52AA6E4}">
                <adec:decorative xmlns:adec="http://schemas.microsoft.com/office/drawing/2017/decorative" val="1"/>
              </a:ext>
            </a:extLst>
          </p:cNvPr>
          <p:cNvPicPr/>
          <p:nvPr/>
        </p:nvPicPr>
        <p:blipFill>
          <a:blip r:embed="rId3"/>
          <a:srcRect/>
          <a:stretch>
            <a:fillRect/>
          </a:stretch>
        </p:blipFill>
        <p:spPr>
          <a:xfrm>
            <a:off x="8153400" y="6355080"/>
            <a:ext cx="2207812" cy="367160"/>
          </a:xfrm>
          <a:prstGeom prst="rect">
            <a:avLst/>
          </a:prstGeom>
          <a:ln/>
        </p:spPr>
      </p:pic>
    </p:spTree>
    <p:extLst>
      <p:ext uri="{BB962C8B-B14F-4D97-AF65-F5344CB8AC3E}">
        <p14:creationId xmlns:p14="http://schemas.microsoft.com/office/powerpoint/2010/main" val="4210833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33E5B-5249-4649-B761-045180C3ED48}"/>
              </a:ext>
            </a:extLst>
          </p:cNvPr>
          <p:cNvSpPr>
            <a:spLocks noGrp="1"/>
          </p:cNvSpPr>
          <p:nvPr>
            <p:ph type="ctrTitle"/>
          </p:nvPr>
        </p:nvSpPr>
        <p:spPr/>
        <p:txBody>
          <a:bodyPr>
            <a:noAutofit/>
          </a:bodyPr>
          <a:lstStyle/>
          <a:p>
            <a:r>
              <a:rPr lang="en-US" sz="2400" dirty="0">
                <a:solidFill>
                  <a:srgbClr val="005999"/>
                </a:solidFill>
              </a:rPr>
              <a:t>A majority of voters with disabilities overall, including 55% of voters with disabilities in battleground states, voted for Donald Trump. A majority of the voters with disabilities/family/friends voted for Biden – 51% to 48%. In 2016, a plurality of voters with disabilities (49%) voted for Clinton. </a:t>
            </a:r>
          </a:p>
        </p:txBody>
      </p:sp>
      <p:sp>
        <p:nvSpPr>
          <p:cNvPr id="4" name="TextBox 3" descr="If the election for President were held today, and the candidates were [ROTATE BIDEN AND TRUMP] _ Democrat Joe Biden _Republican Donald Trump, _Libertarian Jo Jorgensen, [AND] _Green Party Candidate Howie Hawkins, for whom would you vote?&#13;&#10;">
            <a:extLst>
              <a:ext uri="{FF2B5EF4-FFF2-40B4-BE49-F238E27FC236}">
                <a16:creationId xmlns:a16="http://schemas.microsoft.com/office/drawing/2014/main" id="{541032DC-1F15-4BA9-A665-4FD0F2E26B76}"/>
              </a:ext>
            </a:extLst>
          </p:cNvPr>
          <p:cNvSpPr txBox="1"/>
          <p:nvPr/>
        </p:nvSpPr>
        <p:spPr>
          <a:xfrm>
            <a:off x="335280" y="1603019"/>
            <a:ext cx="11458301" cy="566975"/>
          </a:xfrm>
          <a:prstGeom prst="rect">
            <a:avLst/>
          </a:prstGeom>
          <a:solidFill>
            <a:schemeClr val="bg1">
              <a:lumMod val="85000"/>
            </a:schemeClr>
          </a:solidFill>
        </p:spPr>
        <p:txBody>
          <a:bodyPr wrap="square" rtlCol="0" anchor="ctr">
            <a:noAutofit/>
          </a:bodyPr>
          <a:lstStyle/>
          <a:p>
            <a:pPr algn="ctr"/>
            <a:r>
              <a:rPr lang="en-US" sz="1600" b="1" dirty="0"/>
              <a:t>If the election for President were held today, and the candidates were [ROTATE BIDEN AND TRUMP] _ Democrat Joe Biden _Republican Donald Trump, _Libertarian Jo Jorgensen, [AND] _Green Party Candidate Howie Hawkins, for whom would you vote?</a:t>
            </a:r>
            <a:endParaRPr lang="en-US" sz="2000" b="1" dirty="0"/>
          </a:p>
        </p:txBody>
      </p:sp>
      <p:pic>
        <p:nvPicPr>
          <p:cNvPr id="8" name="image3.png">
            <a:extLst>
              <a:ext uri="{FF2B5EF4-FFF2-40B4-BE49-F238E27FC236}">
                <a16:creationId xmlns:a16="http://schemas.microsoft.com/office/drawing/2014/main" id="{535EF643-1309-4660-A047-9907C32A02E2}"/>
              </a:ext>
              <a:ext uri="{C183D7F6-B498-43B3-948B-1728B52AA6E4}">
                <adec:decorative xmlns:adec="http://schemas.microsoft.com/office/drawing/2017/decorative" val="1"/>
              </a:ext>
            </a:extLst>
          </p:cNvPr>
          <p:cNvPicPr/>
          <p:nvPr/>
        </p:nvPicPr>
        <p:blipFill>
          <a:blip r:embed="rId3"/>
          <a:srcRect/>
          <a:stretch>
            <a:fillRect/>
          </a:stretch>
        </p:blipFill>
        <p:spPr>
          <a:xfrm>
            <a:off x="8153400" y="6355080"/>
            <a:ext cx="2207812" cy="367160"/>
          </a:xfrm>
          <a:prstGeom prst="rect">
            <a:avLst/>
          </a:prstGeom>
          <a:ln/>
        </p:spPr>
      </p:pic>
      <p:graphicFrame>
        <p:nvGraphicFramePr>
          <p:cNvPr id="7" name="Chart 6" descr="All voters&#10;51 Biden&#10;48 Trump&#10;&#10;Voters w/ a disability&#10;47 Biden&#10;51 Trump&#10;&#10;Disability Community&#10;51 Biden&#10;48 Trump&#10;&#10;Non Disability Community&#10;51 Biden&#10;47 Trump&#10;&#10;Voters with a disability in battleground states&#10;44 Biden&#10;55 Trump&#10;&#10;Disability community in battleground states&#10;50 Biden&#10;49 Trump">
            <a:extLst>
              <a:ext uri="{FF2B5EF4-FFF2-40B4-BE49-F238E27FC236}">
                <a16:creationId xmlns:a16="http://schemas.microsoft.com/office/drawing/2014/main" id="{49D4B1EC-B1B9-4A32-BF85-237DCDD5A4C2}"/>
              </a:ext>
            </a:extLst>
          </p:cNvPr>
          <p:cNvGraphicFramePr/>
          <p:nvPr>
            <p:extLst>
              <p:ext uri="{D42A27DB-BD31-4B8C-83A1-F6EECF244321}">
                <p14:modId xmlns:p14="http://schemas.microsoft.com/office/powerpoint/2010/main" val="610175426"/>
              </p:ext>
            </p:extLst>
          </p:nvPr>
        </p:nvGraphicFramePr>
        <p:xfrm>
          <a:off x="335280" y="2057700"/>
          <a:ext cx="11521440" cy="369349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 name="Table 4">
            <a:extLst>
              <a:ext uri="{FF2B5EF4-FFF2-40B4-BE49-F238E27FC236}">
                <a16:creationId xmlns:a16="http://schemas.microsoft.com/office/drawing/2014/main" id="{1F341E43-E3B0-45B3-9323-1C40FBCA92BC}"/>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665164006"/>
              </p:ext>
            </p:extLst>
          </p:nvPr>
        </p:nvGraphicFramePr>
        <p:xfrm>
          <a:off x="195412" y="6228814"/>
          <a:ext cx="2551732" cy="609600"/>
        </p:xfrm>
        <a:graphic>
          <a:graphicData uri="http://schemas.openxmlformats.org/drawingml/2006/table">
            <a:tbl>
              <a:tblPr firstRow="1" bandRow="1">
                <a:tableStyleId>{5C22544A-7EE6-4342-B048-85BDC9FD1C3A}</a:tableStyleId>
              </a:tblPr>
              <a:tblGrid>
                <a:gridCol w="313371">
                  <a:extLst>
                    <a:ext uri="{9D8B030D-6E8A-4147-A177-3AD203B41FA5}">
                      <a16:colId xmlns:a16="http://schemas.microsoft.com/office/drawing/2014/main" val="20000"/>
                    </a:ext>
                  </a:extLst>
                </a:gridCol>
                <a:gridCol w="2238361">
                  <a:extLst>
                    <a:ext uri="{9D8B030D-6E8A-4147-A177-3AD203B41FA5}">
                      <a16:colId xmlns:a16="http://schemas.microsoft.com/office/drawing/2014/main" val="20001"/>
                    </a:ext>
                  </a:extLst>
                </a:gridCol>
              </a:tblGrid>
              <a:tr h="215210">
                <a:tc>
                  <a:txBody>
                    <a:bodyPr/>
                    <a:lstStyle/>
                    <a:p>
                      <a:endParaRPr lang="en-US" sz="1400"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2060"/>
                    </a:solidFill>
                  </a:tcPr>
                </a:tc>
                <a:tc>
                  <a:txBody>
                    <a:bodyPr/>
                    <a:lstStyle/>
                    <a:p>
                      <a:r>
                        <a:rPr lang="en-US" sz="1400" b="0" dirty="0">
                          <a:solidFill>
                            <a:schemeClr val="tx1"/>
                          </a:solidFill>
                        </a:rPr>
                        <a:t>Democrat Joe Biden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1"/>
                  </a:ext>
                </a:extLst>
              </a:tr>
              <a:tr h="215210">
                <a:tc>
                  <a:txBody>
                    <a:bodyPr/>
                    <a:lstStyle/>
                    <a:p>
                      <a:endParaRPr lang="en-US" sz="1400"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00000"/>
                    </a:solidFill>
                  </a:tcPr>
                </a:tc>
                <a:tc>
                  <a:txBody>
                    <a:bodyPr/>
                    <a:lstStyle/>
                    <a:p>
                      <a:r>
                        <a:rPr lang="en-US" sz="1400" b="0" dirty="0">
                          <a:solidFill>
                            <a:schemeClr val="tx1"/>
                          </a:solidFill>
                        </a:rPr>
                        <a:t>Republican Donald Trump</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cxnSp>
        <p:nvCxnSpPr>
          <p:cNvPr id="6" name="Straight Connector 5">
            <a:extLst>
              <a:ext uri="{FF2B5EF4-FFF2-40B4-BE49-F238E27FC236}">
                <a16:creationId xmlns:a16="http://schemas.microsoft.com/office/drawing/2014/main" id="{EFDB8082-74D1-4069-BC41-15404003B05D}"/>
              </a:ext>
              <a:ext uri="{C183D7F6-B498-43B3-948B-1728B52AA6E4}">
                <adec:decorative xmlns:adec="http://schemas.microsoft.com/office/drawing/2017/decorative" val="1"/>
              </a:ext>
            </a:extLst>
          </p:cNvPr>
          <p:cNvCxnSpPr>
            <a:cxnSpLocks/>
          </p:cNvCxnSpPr>
          <p:nvPr/>
        </p:nvCxnSpPr>
        <p:spPr>
          <a:xfrm>
            <a:off x="7852780" y="2315476"/>
            <a:ext cx="0" cy="3341162"/>
          </a:xfrm>
          <a:prstGeom prst="line">
            <a:avLst/>
          </a:prstGeom>
        </p:spPr>
        <p:style>
          <a:lnRef idx="1">
            <a:schemeClr val="dk1"/>
          </a:lnRef>
          <a:fillRef idx="0">
            <a:schemeClr val="dk1"/>
          </a:fillRef>
          <a:effectRef idx="0">
            <a:schemeClr val="dk1"/>
          </a:effectRef>
          <a:fontRef idx="minor">
            <a:schemeClr val="tx1"/>
          </a:fontRef>
        </p:style>
      </p:cxnSp>
      <p:sp>
        <p:nvSpPr>
          <p:cNvPr id="3" name="Circle: Hollow 2">
            <a:extLst>
              <a:ext uri="{FF2B5EF4-FFF2-40B4-BE49-F238E27FC236}">
                <a16:creationId xmlns:a16="http://schemas.microsoft.com/office/drawing/2014/main" id="{8BC04ED5-EDBE-4CED-B918-32EA76D91346}"/>
              </a:ext>
              <a:ext uri="{C183D7F6-B498-43B3-948B-1728B52AA6E4}">
                <adec:decorative xmlns:adec="http://schemas.microsoft.com/office/drawing/2017/decorative" val="1"/>
              </a:ext>
            </a:extLst>
          </p:cNvPr>
          <p:cNvSpPr/>
          <p:nvPr/>
        </p:nvSpPr>
        <p:spPr>
          <a:xfrm rot="20067930">
            <a:off x="2620634" y="2508833"/>
            <a:ext cx="1137844" cy="677093"/>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Circle: Hollow 9">
            <a:extLst>
              <a:ext uri="{FF2B5EF4-FFF2-40B4-BE49-F238E27FC236}">
                <a16:creationId xmlns:a16="http://schemas.microsoft.com/office/drawing/2014/main" id="{36F30163-B9DD-433A-9C69-927DCE6B3B60}"/>
              </a:ext>
              <a:ext uri="{C183D7F6-B498-43B3-948B-1728B52AA6E4}">
                <adec:decorative xmlns:adec="http://schemas.microsoft.com/office/drawing/2017/decorative" val="1"/>
              </a:ext>
            </a:extLst>
          </p:cNvPr>
          <p:cNvSpPr/>
          <p:nvPr/>
        </p:nvSpPr>
        <p:spPr>
          <a:xfrm rot="20067930">
            <a:off x="8319820" y="2473638"/>
            <a:ext cx="1273338" cy="747484"/>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Circle: Hollow 8">
            <a:extLst>
              <a:ext uri="{FF2B5EF4-FFF2-40B4-BE49-F238E27FC236}">
                <a16:creationId xmlns:a16="http://schemas.microsoft.com/office/drawing/2014/main" id="{96BF9625-5176-44CF-9169-F815363231F6}"/>
              </a:ext>
              <a:ext uri="{C183D7F6-B498-43B3-948B-1728B52AA6E4}">
                <adec:decorative xmlns:adec="http://schemas.microsoft.com/office/drawing/2017/decorative" val="1"/>
              </a:ext>
            </a:extLst>
          </p:cNvPr>
          <p:cNvSpPr/>
          <p:nvPr/>
        </p:nvSpPr>
        <p:spPr>
          <a:xfrm>
            <a:off x="4481567" y="2521440"/>
            <a:ext cx="693327" cy="517482"/>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aphicFrame>
        <p:nvGraphicFramePr>
          <p:cNvPr id="11" name="Table 11">
            <a:extLst>
              <a:ext uri="{FF2B5EF4-FFF2-40B4-BE49-F238E27FC236}">
                <a16:creationId xmlns:a16="http://schemas.microsoft.com/office/drawing/2014/main" id="{F1C04010-8FD0-4DD6-854D-114D89EDA48B}"/>
              </a:ext>
            </a:extLst>
          </p:cNvPr>
          <p:cNvGraphicFramePr>
            <a:graphicFrameLocks noGrp="1"/>
          </p:cNvGraphicFramePr>
          <p:nvPr>
            <p:extLst>
              <p:ext uri="{D42A27DB-BD31-4B8C-83A1-F6EECF244321}">
                <p14:modId xmlns:p14="http://schemas.microsoft.com/office/powerpoint/2010/main" val="3703546915"/>
              </p:ext>
            </p:extLst>
          </p:nvPr>
        </p:nvGraphicFramePr>
        <p:xfrm>
          <a:off x="2559973" y="5595939"/>
          <a:ext cx="3843188" cy="1219200"/>
        </p:xfrm>
        <a:graphic>
          <a:graphicData uri="http://schemas.openxmlformats.org/drawingml/2006/table">
            <a:tbl>
              <a:tblPr firstRow="1" bandRow="1">
                <a:tableStyleId>{F5AB1C69-6EDB-4FF4-983F-18BD219EF322}</a:tableStyleId>
              </a:tblPr>
              <a:tblGrid>
                <a:gridCol w="2285026">
                  <a:extLst>
                    <a:ext uri="{9D8B030D-6E8A-4147-A177-3AD203B41FA5}">
                      <a16:colId xmlns:a16="http://schemas.microsoft.com/office/drawing/2014/main" val="1411350487"/>
                    </a:ext>
                  </a:extLst>
                </a:gridCol>
                <a:gridCol w="752068">
                  <a:extLst>
                    <a:ext uri="{9D8B030D-6E8A-4147-A177-3AD203B41FA5}">
                      <a16:colId xmlns:a16="http://schemas.microsoft.com/office/drawing/2014/main" val="1450042876"/>
                    </a:ext>
                  </a:extLst>
                </a:gridCol>
                <a:gridCol w="806094">
                  <a:extLst>
                    <a:ext uri="{9D8B030D-6E8A-4147-A177-3AD203B41FA5}">
                      <a16:colId xmlns:a16="http://schemas.microsoft.com/office/drawing/2014/main" val="3298898114"/>
                    </a:ext>
                  </a:extLst>
                </a:gridCol>
              </a:tblGrid>
              <a:tr h="296366">
                <a:tc>
                  <a:txBody>
                    <a:bodyPr/>
                    <a:lstStyle/>
                    <a:p>
                      <a:r>
                        <a:rPr lang="en-US" sz="1400" dirty="0">
                          <a:solidFill>
                            <a:schemeClr val="tx1"/>
                          </a:solidFill>
                        </a:rPr>
                        <a:t>2016 Vote </a:t>
                      </a:r>
                    </a:p>
                  </a:txBody>
                  <a:tcPr/>
                </a:tc>
                <a:tc>
                  <a:txBody>
                    <a:bodyPr/>
                    <a:lstStyle/>
                    <a:p>
                      <a:r>
                        <a:rPr lang="en-US" sz="1400" dirty="0">
                          <a:solidFill>
                            <a:schemeClr val="tx1"/>
                          </a:solidFill>
                        </a:rPr>
                        <a:t>Trump</a:t>
                      </a:r>
                    </a:p>
                  </a:txBody>
                  <a:tcPr/>
                </a:tc>
                <a:tc>
                  <a:txBody>
                    <a:bodyPr/>
                    <a:lstStyle/>
                    <a:p>
                      <a:r>
                        <a:rPr lang="en-US" sz="1400" dirty="0">
                          <a:solidFill>
                            <a:schemeClr val="tx1"/>
                          </a:solidFill>
                        </a:rPr>
                        <a:t>Clinton</a:t>
                      </a:r>
                    </a:p>
                  </a:txBody>
                  <a:tcPr/>
                </a:tc>
                <a:extLst>
                  <a:ext uri="{0D108BD9-81ED-4DB2-BD59-A6C34878D82A}">
                    <a16:rowId xmlns:a16="http://schemas.microsoft.com/office/drawing/2014/main" val="476761312"/>
                  </a:ext>
                </a:extLst>
              </a:tr>
              <a:tr h="296366">
                <a:tc>
                  <a:txBody>
                    <a:bodyPr/>
                    <a:lstStyle/>
                    <a:p>
                      <a:r>
                        <a:rPr lang="en-US" sz="1400" dirty="0">
                          <a:solidFill>
                            <a:schemeClr val="tx1"/>
                          </a:solidFill>
                        </a:rPr>
                        <a:t>Voters w/ a disability </a:t>
                      </a:r>
                    </a:p>
                  </a:txBody>
                  <a:tcPr/>
                </a:tc>
                <a:tc>
                  <a:txBody>
                    <a:bodyPr/>
                    <a:lstStyle/>
                    <a:p>
                      <a:pPr algn="ctr"/>
                      <a:r>
                        <a:rPr lang="en-US" sz="1400" b="0" dirty="0">
                          <a:solidFill>
                            <a:schemeClr val="tx1"/>
                          </a:solidFill>
                        </a:rPr>
                        <a:t>46</a:t>
                      </a:r>
                    </a:p>
                  </a:txBody>
                  <a:tcPr/>
                </a:tc>
                <a:tc>
                  <a:txBody>
                    <a:bodyPr/>
                    <a:lstStyle/>
                    <a:p>
                      <a:pPr algn="ctr"/>
                      <a:r>
                        <a:rPr lang="en-US" sz="1400" b="0" dirty="0">
                          <a:solidFill>
                            <a:schemeClr val="tx1"/>
                          </a:solidFill>
                        </a:rPr>
                        <a:t>49</a:t>
                      </a:r>
                    </a:p>
                  </a:txBody>
                  <a:tcPr/>
                </a:tc>
                <a:extLst>
                  <a:ext uri="{0D108BD9-81ED-4DB2-BD59-A6C34878D82A}">
                    <a16:rowId xmlns:a16="http://schemas.microsoft.com/office/drawing/2014/main" val="2917829844"/>
                  </a:ext>
                </a:extLst>
              </a:tr>
              <a:tr h="296366">
                <a:tc>
                  <a:txBody>
                    <a:bodyPr/>
                    <a:lstStyle/>
                    <a:p>
                      <a:r>
                        <a:rPr lang="en-US" sz="1400" dirty="0">
                          <a:solidFill>
                            <a:schemeClr val="tx1"/>
                          </a:solidFill>
                        </a:rPr>
                        <a:t>PWD/family/friends </a:t>
                      </a:r>
                    </a:p>
                  </a:txBody>
                  <a:tcPr/>
                </a:tc>
                <a:tc>
                  <a:txBody>
                    <a:bodyPr/>
                    <a:lstStyle/>
                    <a:p>
                      <a:pPr algn="ctr"/>
                      <a:r>
                        <a:rPr lang="en-US" sz="1400" b="0" dirty="0">
                          <a:solidFill>
                            <a:schemeClr val="tx1"/>
                          </a:solidFill>
                        </a:rPr>
                        <a:t>48</a:t>
                      </a:r>
                    </a:p>
                  </a:txBody>
                  <a:tcPr/>
                </a:tc>
                <a:tc>
                  <a:txBody>
                    <a:bodyPr/>
                    <a:lstStyle/>
                    <a:p>
                      <a:pPr algn="ctr"/>
                      <a:r>
                        <a:rPr lang="en-US" sz="1400" b="0" dirty="0">
                          <a:solidFill>
                            <a:schemeClr val="tx1"/>
                          </a:solidFill>
                        </a:rPr>
                        <a:t>47</a:t>
                      </a:r>
                    </a:p>
                  </a:txBody>
                  <a:tcPr/>
                </a:tc>
                <a:extLst>
                  <a:ext uri="{0D108BD9-81ED-4DB2-BD59-A6C34878D82A}">
                    <a16:rowId xmlns:a16="http://schemas.microsoft.com/office/drawing/2014/main" val="1684082506"/>
                  </a:ext>
                </a:extLst>
              </a:tr>
              <a:tr h="296366">
                <a:tc>
                  <a:txBody>
                    <a:bodyPr/>
                    <a:lstStyle/>
                    <a:p>
                      <a:r>
                        <a:rPr lang="en-US" sz="1400" dirty="0">
                          <a:solidFill>
                            <a:schemeClr val="tx1"/>
                          </a:solidFill>
                        </a:rPr>
                        <a:t>Not PWD/family/friends </a:t>
                      </a:r>
                    </a:p>
                  </a:txBody>
                  <a:tcPr/>
                </a:tc>
                <a:tc>
                  <a:txBody>
                    <a:bodyPr/>
                    <a:lstStyle/>
                    <a:p>
                      <a:pPr algn="ctr"/>
                      <a:r>
                        <a:rPr lang="en-US" sz="1400" b="0" dirty="0">
                          <a:solidFill>
                            <a:schemeClr val="tx1"/>
                          </a:solidFill>
                        </a:rPr>
                        <a:t>47</a:t>
                      </a:r>
                    </a:p>
                  </a:txBody>
                  <a:tcPr/>
                </a:tc>
                <a:tc>
                  <a:txBody>
                    <a:bodyPr/>
                    <a:lstStyle/>
                    <a:p>
                      <a:pPr algn="ctr"/>
                      <a:r>
                        <a:rPr lang="en-US" sz="1400" b="0" dirty="0">
                          <a:solidFill>
                            <a:schemeClr val="tx1"/>
                          </a:solidFill>
                        </a:rPr>
                        <a:t>46</a:t>
                      </a:r>
                    </a:p>
                  </a:txBody>
                  <a:tcPr/>
                </a:tc>
                <a:extLst>
                  <a:ext uri="{0D108BD9-81ED-4DB2-BD59-A6C34878D82A}">
                    <a16:rowId xmlns:a16="http://schemas.microsoft.com/office/drawing/2014/main" val="3005798017"/>
                  </a:ext>
                </a:extLst>
              </a:tr>
            </a:tbl>
          </a:graphicData>
        </a:graphic>
      </p:graphicFrame>
    </p:spTree>
    <p:extLst>
      <p:ext uri="{BB962C8B-B14F-4D97-AF65-F5344CB8AC3E}">
        <p14:creationId xmlns:p14="http://schemas.microsoft.com/office/powerpoint/2010/main" val="1068999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33E5B-5249-4649-B761-045180C3ED48}"/>
              </a:ext>
            </a:extLst>
          </p:cNvPr>
          <p:cNvSpPr>
            <a:spLocks noGrp="1"/>
          </p:cNvSpPr>
          <p:nvPr>
            <p:ph type="ctrTitle"/>
          </p:nvPr>
        </p:nvSpPr>
        <p:spPr>
          <a:xfrm>
            <a:off x="335280" y="176656"/>
            <a:ext cx="11521440" cy="1312724"/>
          </a:xfrm>
        </p:spPr>
        <p:txBody>
          <a:bodyPr>
            <a:noAutofit/>
          </a:bodyPr>
          <a:lstStyle/>
          <a:p>
            <a:r>
              <a:rPr lang="en-US" sz="2400" dirty="0">
                <a:solidFill>
                  <a:srgbClr val="005999"/>
                </a:solidFill>
              </a:rPr>
              <a:t>Voters with disabilities nationwide split their votes evenly between the Democratic and Republican candidate. Among voters with disabilities in battleground states, 52% voted for the Republican candidate. Half of all voters with disabilities/family/friends voted for the Democrat. </a:t>
            </a:r>
          </a:p>
        </p:txBody>
      </p:sp>
      <p:sp>
        <p:nvSpPr>
          <p:cNvPr id="4" name="TextBox 3" descr="In the election for Congress, will you vote for [ROTATE: _the Republican candidate or _the Democratic candidate? [IF “UNDECIDED,” ASK]: Which candidate do you lean toward at this time? &#13;&#10;">
            <a:extLst>
              <a:ext uri="{FF2B5EF4-FFF2-40B4-BE49-F238E27FC236}">
                <a16:creationId xmlns:a16="http://schemas.microsoft.com/office/drawing/2014/main" id="{541032DC-1F15-4BA9-A665-4FD0F2E26B76}"/>
              </a:ext>
            </a:extLst>
          </p:cNvPr>
          <p:cNvSpPr txBox="1"/>
          <p:nvPr/>
        </p:nvSpPr>
        <p:spPr>
          <a:xfrm>
            <a:off x="335280" y="1603019"/>
            <a:ext cx="11458301" cy="566975"/>
          </a:xfrm>
          <a:prstGeom prst="rect">
            <a:avLst/>
          </a:prstGeom>
          <a:solidFill>
            <a:schemeClr val="bg1">
              <a:lumMod val="85000"/>
            </a:schemeClr>
          </a:solidFill>
        </p:spPr>
        <p:txBody>
          <a:bodyPr wrap="square" rtlCol="0" anchor="ctr">
            <a:noAutofit/>
          </a:bodyPr>
          <a:lstStyle/>
          <a:p>
            <a:pPr algn="ctr"/>
            <a:r>
              <a:rPr lang="en-US" sz="2000" b="1" dirty="0"/>
              <a:t>In the election for Congress, will you vote for [ROTATE: _the Republican candidate or _the Democratic candidate? [IF “UNDECIDED,” ASK]: Which candidate do you lean toward at this time? </a:t>
            </a:r>
          </a:p>
        </p:txBody>
      </p:sp>
      <p:graphicFrame>
        <p:nvGraphicFramePr>
          <p:cNvPr id="7" name="Chart 6" descr="All Voters&#10;51 Democrat&#10;48 Republican&#10;&#10;Voters with a disability&#10;49 each&#10;&#10;Disability community&#10;50 Democrat&#10;48 Republican&#10;&#10;Non-Disability Community&#10;51 Democrat&#10;48 Republican&#10;&#10;Voters with a disability in battleground states&#10;47 Democrat&#10;52 Republican&#10;&#10;Disability Community in Battleground states&#10;49 each">
            <a:extLst>
              <a:ext uri="{FF2B5EF4-FFF2-40B4-BE49-F238E27FC236}">
                <a16:creationId xmlns:a16="http://schemas.microsoft.com/office/drawing/2014/main" id="{49D4B1EC-B1B9-4A32-BF85-237DCDD5A4C2}"/>
              </a:ext>
            </a:extLst>
          </p:cNvPr>
          <p:cNvGraphicFramePr/>
          <p:nvPr>
            <p:extLst>
              <p:ext uri="{D42A27DB-BD31-4B8C-83A1-F6EECF244321}">
                <p14:modId xmlns:p14="http://schemas.microsoft.com/office/powerpoint/2010/main" val="450986042"/>
              </p:ext>
            </p:extLst>
          </p:nvPr>
        </p:nvGraphicFramePr>
        <p:xfrm>
          <a:off x="79491" y="2055773"/>
          <a:ext cx="12001673" cy="3693497"/>
        </p:xfrm>
        <a:graphic>
          <a:graphicData uri="http://schemas.openxmlformats.org/drawingml/2006/chart">
            <c:chart xmlns:c="http://schemas.openxmlformats.org/drawingml/2006/chart" xmlns:r="http://schemas.openxmlformats.org/officeDocument/2006/relationships" r:id="rId3"/>
          </a:graphicData>
        </a:graphic>
      </p:graphicFrame>
      <p:pic>
        <p:nvPicPr>
          <p:cNvPr id="3" name="image3.png">
            <a:extLst>
              <a:ext uri="{FF2B5EF4-FFF2-40B4-BE49-F238E27FC236}">
                <a16:creationId xmlns:a16="http://schemas.microsoft.com/office/drawing/2014/main" id="{9AB5F7FB-093D-4D15-A6AD-185D6920CAC3}"/>
              </a:ext>
              <a:ext uri="{C183D7F6-B498-43B3-948B-1728B52AA6E4}">
                <adec:decorative xmlns:adec="http://schemas.microsoft.com/office/drawing/2017/decorative" val="1"/>
              </a:ext>
            </a:extLst>
          </p:cNvPr>
          <p:cNvPicPr/>
          <p:nvPr/>
        </p:nvPicPr>
        <p:blipFill>
          <a:blip r:embed="rId4"/>
          <a:srcRect/>
          <a:stretch>
            <a:fillRect/>
          </a:stretch>
        </p:blipFill>
        <p:spPr>
          <a:xfrm>
            <a:off x="8153400" y="6355080"/>
            <a:ext cx="2207812" cy="367160"/>
          </a:xfrm>
          <a:prstGeom prst="rect">
            <a:avLst/>
          </a:prstGeom>
          <a:ln/>
        </p:spPr>
      </p:pic>
      <p:graphicFrame>
        <p:nvGraphicFramePr>
          <p:cNvPr id="5" name="Table 4">
            <a:extLst>
              <a:ext uri="{FF2B5EF4-FFF2-40B4-BE49-F238E27FC236}">
                <a16:creationId xmlns:a16="http://schemas.microsoft.com/office/drawing/2014/main" id="{1F341E43-E3B0-45B3-9323-1C40FBCA92BC}"/>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929235956"/>
              </p:ext>
            </p:extLst>
          </p:nvPr>
        </p:nvGraphicFramePr>
        <p:xfrm>
          <a:off x="79491" y="5706063"/>
          <a:ext cx="2551732" cy="609600"/>
        </p:xfrm>
        <a:graphic>
          <a:graphicData uri="http://schemas.openxmlformats.org/drawingml/2006/table">
            <a:tbl>
              <a:tblPr firstRow="1" bandRow="1">
                <a:tableStyleId>{5C22544A-7EE6-4342-B048-85BDC9FD1C3A}</a:tableStyleId>
              </a:tblPr>
              <a:tblGrid>
                <a:gridCol w="313371">
                  <a:extLst>
                    <a:ext uri="{9D8B030D-6E8A-4147-A177-3AD203B41FA5}">
                      <a16:colId xmlns:a16="http://schemas.microsoft.com/office/drawing/2014/main" val="20000"/>
                    </a:ext>
                  </a:extLst>
                </a:gridCol>
                <a:gridCol w="2238361">
                  <a:extLst>
                    <a:ext uri="{9D8B030D-6E8A-4147-A177-3AD203B41FA5}">
                      <a16:colId xmlns:a16="http://schemas.microsoft.com/office/drawing/2014/main" val="20001"/>
                    </a:ext>
                  </a:extLst>
                </a:gridCol>
              </a:tblGrid>
              <a:tr h="215210">
                <a:tc>
                  <a:txBody>
                    <a:bodyPr/>
                    <a:lstStyle/>
                    <a:p>
                      <a:endParaRPr lang="en-US" sz="1400"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2060"/>
                    </a:solidFill>
                  </a:tcPr>
                </a:tc>
                <a:tc>
                  <a:txBody>
                    <a:bodyPr/>
                    <a:lstStyle/>
                    <a:p>
                      <a:r>
                        <a:rPr lang="en-US" sz="1400" b="0" dirty="0">
                          <a:solidFill>
                            <a:schemeClr val="tx1"/>
                          </a:solidFill>
                        </a:rPr>
                        <a:t>Democrat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1"/>
                  </a:ext>
                </a:extLst>
              </a:tr>
              <a:tr h="215210">
                <a:tc>
                  <a:txBody>
                    <a:bodyPr/>
                    <a:lstStyle/>
                    <a:p>
                      <a:endParaRPr lang="en-US" sz="1400"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00000"/>
                    </a:solidFill>
                  </a:tcPr>
                </a:tc>
                <a:tc>
                  <a:txBody>
                    <a:bodyPr/>
                    <a:lstStyle/>
                    <a:p>
                      <a:r>
                        <a:rPr lang="en-US" sz="1400" b="0" dirty="0">
                          <a:solidFill>
                            <a:schemeClr val="tx1"/>
                          </a:solidFill>
                        </a:rPr>
                        <a:t>Republican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cxnSp>
        <p:nvCxnSpPr>
          <p:cNvPr id="6" name="Straight Connector 5">
            <a:extLst>
              <a:ext uri="{FF2B5EF4-FFF2-40B4-BE49-F238E27FC236}">
                <a16:creationId xmlns:a16="http://schemas.microsoft.com/office/drawing/2014/main" id="{E0514E98-E604-4759-A9F9-53A20CF037CA}"/>
              </a:ext>
              <a:ext uri="{C183D7F6-B498-43B3-948B-1728B52AA6E4}">
                <adec:decorative xmlns:adec="http://schemas.microsoft.com/office/drawing/2017/decorative" val="1"/>
              </a:ext>
            </a:extLst>
          </p:cNvPr>
          <p:cNvCxnSpPr>
            <a:cxnSpLocks/>
          </p:cNvCxnSpPr>
          <p:nvPr/>
        </p:nvCxnSpPr>
        <p:spPr>
          <a:xfrm>
            <a:off x="7852780" y="2315476"/>
            <a:ext cx="0" cy="3341162"/>
          </a:xfrm>
          <a:prstGeom prst="line">
            <a:avLst/>
          </a:prstGeom>
        </p:spPr>
        <p:style>
          <a:lnRef idx="1">
            <a:schemeClr val="dk1"/>
          </a:lnRef>
          <a:fillRef idx="0">
            <a:schemeClr val="dk1"/>
          </a:fillRef>
          <a:effectRef idx="0">
            <a:schemeClr val="dk1"/>
          </a:effectRef>
          <a:fontRef idx="minor">
            <a:schemeClr val="tx1"/>
          </a:fontRef>
        </p:style>
      </p:cxnSp>
      <p:graphicFrame>
        <p:nvGraphicFramePr>
          <p:cNvPr id="8" name="Table 11">
            <a:extLst>
              <a:ext uri="{FF2B5EF4-FFF2-40B4-BE49-F238E27FC236}">
                <a16:creationId xmlns:a16="http://schemas.microsoft.com/office/drawing/2014/main" id="{40A6923E-5EBA-4DBE-8141-8848790103B3}"/>
              </a:ext>
            </a:extLst>
          </p:cNvPr>
          <p:cNvGraphicFramePr>
            <a:graphicFrameLocks noGrp="1"/>
          </p:cNvGraphicFramePr>
          <p:nvPr>
            <p:extLst>
              <p:ext uri="{D42A27DB-BD31-4B8C-83A1-F6EECF244321}">
                <p14:modId xmlns:p14="http://schemas.microsoft.com/office/powerpoint/2010/main" val="1523731315"/>
              </p:ext>
            </p:extLst>
          </p:nvPr>
        </p:nvGraphicFramePr>
        <p:xfrm>
          <a:off x="1652349" y="5592424"/>
          <a:ext cx="5930304" cy="1219200"/>
        </p:xfrm>
        <a:graphic>
          <a:graphicData uri="http://schemas.openxmlformats.org/drawingml/2006/table">
            <a:tbl>
              <a:tblPr firstRow="1" bandRow="1">
                <a:tableStyleId>{F5AB1C69-6EDB-4FF4-983F-18BD219EF322}</a:tableStyleId>
              </a:tblPr>
              <a:tblGrid>
                <a:gridCol w="3478261">
                  <a:extLst>
                    <a:ext uri="{9D8B030D-6E8A-4147-A177-3AD203B41FA5}">
                      <a16:colId xmlns:a16="http://schemas.microsoft.com/office/drawing/2014/main" val="1411350487"/>
                    </a:ext>
                  </a:extLst>
                </a:gridCol>
                <a:gridCol w="1284741">
                  <a:extLst>
                    <a:ext uri="{9D8B030D-6E8A-4147-A177-3AD203B41FA5}">
                      <a16:colId xmlns:a16="http://schemas.microsoft.com/office/drawing/2014/main" val="1450042876"/>
                    </a:ext>
                  </a:extLst>
                </a:gridCol>
                <a:gridCol w="1167302">
                  <a:extLst>
                    <a:ext uri="{9D8B030D-6E8A-4147-A177-3AD203B41FA5}">
                      <a16:colId xmlns:a16="http://schemas.microsoft.com/office/drawing/2014/main" val="3298898114"/>
                    </a:ext>
                  </a:extLst>
                </a:gridCol>
              </a:tblGrid>
              <a:tr h="281642">
                <a:tc>
                  <a:txBody>
                    <a:bodyPr/>
                    <a:lstStyle/>
                    <a:p>
                      <a:r>
                        <a:rPr lang="en-US" sz="1400" dirty="0">
                          <a:solidFill>
                            <a:schemeClr val="tx1"/>
                          </a:solidFill>
                        </a:rPr>
                        <a:t>2016 Vote </a:t>
                      </a:r>
                    </a:p>
                  </a:txBody>
                  <a:tcPr/>
                </a:tc>
                <a:tc>
                  <a:txBody>
                    <a:bodyPr/>
                    <a:lstStyle/>
                    <a:p>
                      <a:r>
                        <a:rPr lang="en-US" sz="1400" dirty="0">
                          <a:solidFill>
                            <a:schemeClr val="tx1"/>
                          </a:solidFill>
                        </a:rPr>
                        <a:t>Republican</a:t>
                      </a:r>
                    </a:p>
                  </a:txBody>
                  <a:tcPr/>
                </a:tc>
                <a:tc>
                  <a:txBody>
                    <a:bodyPr/>
                    <a:lstStyle/>
                    <a:p>
                      <a:r>
                        <a:rPr lang="en-US" sz="1400" dirty="0">
                          <a:solidFill>
                            <a:schemeClr val="tx1"/>
                          </a:solidFill>
                        </a:rPr>
                        <a:t>Democrat</a:t>
                      </a:r>
                    </a:p>
                  </a:txBody>
                  <a:tcPr/>
                </a:tc>
                <a:extLst>
                  <a:ext uri="{0D108BD9-81ED-4DB2-BD59-A6C34878D82A}">
                    <a16:rowId xmlns:a16="http://schemas.microsoft.com/office/drawing/2014/main" val="476761312"/>
                  </a:ext>
                </a:extLst>
              </a:tr>
              <a:tr h="281642">
                <a:tc>
                  <a:txBody>
                    <a:bodyPr/>
                    <a:lstStyle/>
                    <a:p>
                      <a:r>
                        <a:rPr lang="en-US" sz="1400" dirty="0">
                          <a:solidFill>
                            <a:schemeClr val="tx1"/>
                          </a:solidFill>
                        </a:rPr>
                        <a:t>Voters w/ a Disability </a:t>
                      </a:r>
                    </a:p>
                  </a:txBody>
                  <a:tcPr/>
                </a:tc>
                <a:tc>
                  <a:txBody>
                    <a:bodyPr/>
                    <a:lstStyle/>
                    <a:p>
                      <a:pPr algn="ctr"/>
                      <a:r>
                        <a:rPr lang="en-US" sz="1400" b="0" dirty="0">
                          <a:solidFill>
                            <a:schemeClr val="tx1"/>
                          </a:solidFill>
                        </a:rPr>
                        <a:t>41</a:t>
                      </a:r>
                    </a:p>
                  </a:txBody>
                  <a:tcPr/>
                </a:tc>
                <a:tc>
                  <a:txBody>
                    <a:bodyPr/>
                    <a:lstStyle/>
                    <a:p>
                      <a:pPr algn="ctr"/>
                      <a:r>
                        <a:rPr lang="en-US" sz="1400" b="0" dirty="0">
                          <a:solidFill>
                            <a:schemeClr val="tx1"/>
                          </a:solidFill>
                        </a:rPr>
                        <a:t>54</a:t>
                      </a:r>
                    </a:p>
                  </a:txBody>
                  <a:tcPr/>
                </a:tc>
                <a:extLst>
                  <a:ext uri="{0D108BD9-81ED-4DB2-BD59-A6C34878D82A}">
                    <a16:rowId xmlns:a16="http://schemas.microsoft.com/office/drawing/2014/main" val="2917829844"/>
                  </a:ext>
                </a:extLst>
              </a:tr>
              <a:tr h="281642">
                <a:tc>
                  <a:txBody>
                    <a:bodyPr/>
                    <a:lstStyle/>
                    <a:p>
                      <a:r>
                        <a:rPr lang="en-US" sz="1400" dirty="0">
                          <a:solidFill>
                            <a:schemeClr val="tx1"/>
                          </a:solidFill>
                        </a:rPr>
                        <a:t>Voters w/ a Disability/Family/Friends</a:t>
                      </a:r>
                    </a:p>
                  </a:txBody>
                  <a:tcPr/>
                </a:tc>
                <a:tc>
                  <a:txBody>
                    <a:bodyPr/>
                    <a:lstStyle/>
                    <a:p>
                      <a:pPr algn="ctr"/>
                      <a:r>
                        <a:rPr lang="en-US" sz="1400" b="0" dirty="0">
                          <a:solidFill>
                            <a:schemeClr val="tx1"/>
                          </a:solidFill>
                        </a:rPr>
                        <a:t>48</a:t>
                      </a:r>
                    </a:p>
                  </a:txBody>
                  <a:tcPr/>
                </a:tc>
                <a:tc>
                  <a:txBody>
                    <a:bodyPr/>
                    <a:lstStyle/>
                    <a:p>
                      <a:pPr algn="ctr"/>
                      <a:r>
                        <a:rPr lang="en-US" sz="1400" b="0" dirty="0">
                          <a:solidFill>
                            <a:schemeClr val="tx1"/>
                          </a:solidFill>
                        </a:rPr>
                        <a:t>50</a:t>
                      </a:r>
                    </a:p>
                  </a:txBody>
                  <a:tcPr/>
                </a:tc>
                <a:extLst>
                  <a:ext uri="{0D108BD9-81ED-4DB2-BD59-A6C34878D82A}">
                    <a16:rowId xmlns:a16="http://schemas.microsoft.com/office/drawing/2014/main" val="1684082506"/>
                  </a:ext>
                </a:extLst>
              </a:tr>
              <a:tr h="281642">
                <a:tc>
                  <a:txBody>
                    <a:bodyPr/>
                    <a:lstStyle/>
                    <a:p>
                      <a:r>
                        <a:rPr lang="en-US" sz="1400" dirty="0">
                          <a:solidFill>
                            <a:schemeClr val="tx1"/>
                          </a:solidFill>
                        </a:rPr>
                        <a:t>Not PWD/family/friends </a:t>
                      </a:r>
                    </a:p>
                  </a:txBody>
                  <a:tcPr/>
                </a:tc>
                <a:tc>
                  <a:txBody>
                    <a:bodyPr/>
                    <a:lstStyle/>
                    <a:p>
                      <a:pPr algn="ctr"/>
                      <a:r>
                        <a:rPr lang="en-US" sz="1400" b="0" dirty="0">
                          <a:solidFill>
                            <a:schemeClr val="tx1"/>
                          </a:solidFill>
                        </a:rPr>
                        <a:t>50</a:t>
                      </a:r>
                    </a:p>
                  </a:txBody>
                  <a:tcPr/>
                </a:tc>
                <a:tc>
                  <a:txBody>
                    <a:bodyPr/>
                    <a:lstStyle/>
                    <a:p>
                      <a:pPr algn="ctr"/>
                      <a:r>
                        <a:rPr lang="en-US" sz="1400" b="0" dirty="0">
                          <a:solidFill>
                            <a:schemeClr val="tx1"/>
                          </a:solidFill>
                        </a:rPr>
                        <a:t>48</a:t>
                      </a:r>
                    </a:p>
                  </a:txBody>
                  <a:tcPr/>
                </a:tc>
                <a:extLst>
                  <a:ext uri="{0D108BD9-81ED-4DB2-BD59-A6C34878D82A}">
                    <a16:rowId xmlns:a16="http://schemas.microsoft.com/office/drawing/2014/main" val="3005798017"/>
                  </a:ext>
                </a:extLst>
              </a:tr>
            </a:tbl>
          </a:graphicData>
        </a:graphic>
      </p:graphicFrame>
      <p:sp>
        <p:nvSpPr>
          <p:cNvPr id="9" name="Circle: Hollow 8">
            <a:extLst>
              <a:ext uri="{FF2B5EF4-FFF2-40B4-BE49-F238E27FC236}">
                <a16:creationId xmlns:a16="http://schemas.microsoft.com/office/drawing/2014/main" id="{3CBB6BD3-1A47-4B37-A099-8591868900DB}"/>
              </a:ext>
              <a:ext uri="{C183D7F6-B498-43B3-948B-1728B52AA6E4}">
                <adec:decorative xmlns:adec="http://schemas.microsoft.com/office/drawing/2017/decorative" val="1"/>
              </a:ext>
            </a:extLst>
          </p:cNvPr>
          <p:cNvSpPr/>
          <p:nvPr/>
        </p:nvSpPr>
        <p:spPr>
          <a:xfrm>
            <a:off x="2631223" y="2509463"/>
            <a:ext cx="1106756" cy="615455"/>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Circle: Hollow 10">
            <a:extLst>
              <a:ext uri="{FF2B5EF4-FFF2-40B4-BE49-F238E27FC236}">
                <a16:creationId xmlns:a16="http://schemas.microsoft.com/office/drawing/2014/main" id="{5431D27B-9B9F-424E-9CD3-FEBFE358C9C0}"/>
              </a:ext>
              <a:ext uri="{C183D7F6-B498-43B3-948B-1728B52AA6E4}">
                <adec:decorative xmlns:adec="http://schemas.microsoft.com/office/drawing/2017/decorative" val="1"/>
              </a:ext>
            </a:extLst>
          </p:cNvPr>
          <p:cNvSpPr/>
          <p:nvPr/>
        </p:nvSpPr>
        <p:spPr>
          <a:xfrm rot="19864104">
            <a:off x="8375308" y="2539168"/>
            <a:ext cx="1185121" cy="619675"/>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Circle: Hollow 12">
            <a:extLst>
              <a:ext uri="{FF2B5EF4-FFF2-40B4-BE49-F238E27FC236}">
                <a16:creationId xmlns:a16="http://schemas.microsoft.com/office/drawing/2014/main" id="{FD0E65DE-A898-405D-9F56-FCCBBF59A86D}"/>
              </a:ext>
              <a:ext uri="{C183D7F6-B498-43B3-948B-1728B52AA6E4}">
                <adec:decorative xmlns:adec="http://schemas.microsoft.com/office/drawing/2017/decorative" val="1"/>
              </a:ext>
            </a:extLst>
          </p:cNvPr>
          <p:cNvSpPr/>
          <p:nvPr/>
        </p:nvSpPr>
        <p:spPr>
          <a:xfrm>
            <a:off x="4481567" y="2519513"/>
            <a:ext cx="693327" cy="517482"/>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360721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F7067-5EB7-45C3-9501-D8F766F60F64}"/>
              </a:ext>
            </a:extLst>
          </p:cNvPr>
          <p:cNvSpPr>
            <a:spLocks noGrp="1"/>
          </p:cNvSpPr>
          <p:nvPr>
            <p:ph type="title"/>
          </p:nvPr>
        </p:nvSpPr>
        <p:spPr>
          <a:xfrm>
            <a:off x="334645" y="289219"/>
            <a:ext cx="11521440" cy="1261049"/>
          </a:xfrm>
        </p:spPr>
        <p:txBody>
          <a:bodyPr>
            <a:noAutofit/>
          </a:bodyPr>
          <a:lstStyle/>
          <a:p>
            <a:r>
              <a:rPr lang="en-US" sz="2400" dirty="0">
                <a:solidFill>
                  <a:srgbClr val="005999"/>
                </a:solidFill>
              </a:rPr>
              <a:t>Among voters with disabilities and those connected to voters with disabilities, COVID-19 and the economy and jobs were the most important issues in deciding for whom to vote. Voters with a family member or close friend were likely to list health care as an important issue and voters with disabilities were more likely than voters overall to list Social Security and Medicare as an important issue, too. </a:t>
            </a:r>
          </a:p>
        </p:txBody>
      </p:sp>
      <p:sp>
        <p:nvSpPr>
          <p:cNvPr id="7" name="TextBox 6" descr="I am going to read you a list of issues that may have come up during the election. Please tell me which one or two of these was most important to you in deciding from whom to vote. [TOP TIER]&#13;&#10;">
            <a:extLst>
              <a:ext uri="{FF2B5EF4-FFF2-40B4-BE49-F238E27FC236}">
                <a16:creationId xmlns:a16="http://schemas.microsoft.com/office/drawing/2014/main" id="{3B619304-6CAC-4289-9CB6-EE8B336466E3}"/>
              </a:ext>
            </a:extLst>
          </p:cNvPr>
          <p:cNvSpPr txBox="1"/>
          <p:nvPr/>
        </p:nvSpPr>
        <p:spPr>
          <a:xfrm>
            <a:off x="334645" y="1776267"/>
            <a:ext cx="11521439" cy="492369"/>
          </a:xfrm>
          <a:prstGeom prst="rect">
            <a:avLst/>
          </a:prstGeom>
          <a:solidFill>
            <a:srgbClr val="FFFFFF">
              <a:lumMod val="85000"/>
            </a:srgbClr>
          </a:solidFill>
        </p:spPr>
        <p:txBody>
          <a:bodyPr wrap="square" rtlCol="0" anchor="ctr">
            <a:noAutofit/>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2000" b="1" i="0" u="none" strike="noStrike" kern="0" cap="none" spc="0" normalizeH="0" baseline="0" noProof="0" dirty="0">
                <a:ln>
                  <a:noFill/>
                </a:ln>
                <a:solidFill>
                  <a:srgbClr val="000000"/>
                </a:solidFill>
                <a:effectLst/>
                <a:uLnTx/>
                <a:uFillTx/>
                <a:cs typeface="Times New Roman" panose="02020603050405020304" pitchFamily="18" charset="0"/>
              </a:rPr>
              <a:t>I am going to read you a list of issues that may have come up during the election. Please tell me which one or two of these was most important to you in deciding from whom to vote. [TOP TIER]</a:t>
            </a:r>
            <a:endParaRPr kumimoji="0" lang="en-US" b="1" i="0" u="none" strike="noStrike" kern="0" cap="none" spc="0" normalizeH="0" baseline="0" noProof="0" dirty="0">
              <a:ln>
                <a:noFill/>
              </a:ln>
              <a:solidFill>
                <a:srgbClr val="000000"/>
              </a:solidFill>
              <a:effectLst/>
              <a:uLnTx/>
              <a:uFillTx/>
              <a:cs typeface="Times New Roman" panose="02020603050405020304" pitchFamily="18" charset="0"/>
            </a:endParaRPr>
          </a:p>
        </p:txBody>
      </p:sp>
      <p:pic>
        <p:nvPicPr>
          <p:cNvPr id="5" name="image3.png">
            <a:extLst>
              <a:ext uri="{FF2B5EF4-FFF2-40B4-BE49-F238E27FC236}">
                <a16:creationId xmlns:a16="http://schemas.microsoft.com/office/drawing/2014/main" id="{9EE33FC9-6B29-4026-B048-857DCE2A5E2C}"/>
              </a:ext>
              <a:ext uri="{C183D7F6-B498-43B3-948B-1728B52AA6E4}">
                <adec:decorative xmlns:adec="http://schemas.microsoft.com/office/drawing/2017/decorative" val="1"/>
              </a:ext>
            </a:extLst>
          </p:cNvPr>
          <p:cNvPicPr/>
          <p:nvPr/>
        </p:nvPicPr>
        <p:blipFill>
          <a:blip r:embed="rId2"/>
          <a:srcRect/>
          <a:stretch>
            <a:fillRect/>
          </a:stretch>
        </p:blipFill>
        <p:spPr>
          <a:xfrm>
            <a:off x="8153400" y="6355080"/>
            <a:ext cx="2207812" cy="367160"/>
          </a:xfrm>
          <a:prstGeom prst="rect">
            <a:avLst/>
          </a:prstGeom>
          <a:ln/>
        </p:spPr>
      </p:pic>
      <p:graphicFrame>
        <p:nvGraphicFramePr>
          <p:cNvPr id="10" name="Content Placeholder 5" descr="Bar chart&#10;&#10;The economy and jobs&#10;26% total disability community&#10;22% voters with disabilities&#10;28% family member&#10;26% close friend&#10;&#10;COVID-19&#10;26% total disability community&#10;24% voters with disabilities&#10;25% family member&#10;30% close friend&#10;&#10;Health Care&#10;19% total disability community&#10;15% voters with disabilities&#10;21% family member&#10;24% close friend&#10;&#10;Dysfunction in Government&#10;17% total disability community&#10;15% voters with disabilities&#10;18% family member&#10;13% close friend&#10;&#10;Racial Justice&#10;14% total disability community&#10;14% voters with disabilities&#10;12% family member&#10;20% close friend&#10;&#10;Social Security and Medicare&#10;13% total disability community&#10;17% voters with disabilities&#10;10% family member&#10;13% close friend&#10;&#10;The environment and climate change&#10;9% total disability community&#10;9% voters with disabilities&#10;10% family member&#10;10% close friend&#10;&#10;Taxes&#10;8% total disability community&#10;7% voters with disabilities&#10;9% family member&#10;9% close friend&#10;&#10;Terrorism/National Security&#10;9% total disability community&#10;10% voters with disabilities&#10;10% family member&#10;6% close friend&#10;&#10;Immigration&#10;10% total disability community&#10;12% voters with disabilities&#10;9% family member&#10;3% close friend">
            <a:extLst>
              <a:ext uri="{FF2B5EF4-FFF2-40B4-BE49-F238E27FC236}">
                <a16:creationId xmlns:a16="http://schemas.microsoft.com/office/drawing/2014/main" id="{7683ED39-6F45-4F89-AD32-5A48160352DD}"/>
              </a:ext>
            </a:extLst>
          </p:cNvPr>
          <p:cNvGraphicFramePr>
            <a:graphicFrameLocks noGrp="1"/>
          </p:cNvGraphicFramePr>
          <p:nvPr>
            <p:ph idx="1"/>
            <p:extLst>
              <p:ext uri="{D42A27DB-BD31-4B8C-83A1-F6EECF244321}">
                <p14:modId xmlns:p14="http://schemas.microsoft.com/office/powerpoint/2010/main" val="1753114121"/>
              </p:ext>
            </p:extLst>
          </p:nvPr>
        </p:nvGraphicFramePr>
        <p:xfrm>
          <a:off x="334962" y="2311121"/>
          <a:ext cx="11522075" cy="4544039"/>
        </p:xfrm>
        <a:graphic>
          <a:graphicData uri="http://schemas.openxmlformats.org/drawingml/2006/chart">
            <c:chart xmlns:c="http://schemas.openxmlformats.org/drawingml/2006/chart" xmlns:r="http://schemas.openxmlformats.org/officeDocument/2006/relationships" r:id="rId3"/>
          </a:graphicData>
        </a:graphic>
      </p:graphicFrame>
      <p:sp>
        <p:nvSpPr>
          <p:cNvPr id="4" name="Circle: Hollow 3">
            <a:extLst>
              <a:ext uri="{FF2B5EF4-FFF2-40B4-BE49-F238E27FC236}">
                <a16:creationId xmlns:a16="http://schemas.microsoft.com/office/drawing/2014/main" id="{D8B71464-FA6D-41A0-8FB1-1EF9B5C508A2}"/>
              </a:ext>
              <a:ext uri="{C183D7F6-B498-43B3-948B-1728B52AA6E4}">
                <adec:decorative xmlns:adec="http://schemas.microsoft.com/office/drawing/2017/decorative" val="1"/>
              </a:ext>
            </a:extLst>
          </p:cNvPr>
          <p:cNvSpPr/>
          <p:nvPr/>
        </p:nvSpPr>
        <p:spPr>
          <a:xfrm>
            <a:off x="8153400" y="3311553"/>
            <a:ext cx="1422679" cy="406337"/>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Circle: Hollow 8">
            <a:extLst>
              <a:ext uri="{FF2B5EF4-FFF2-40B4-BE49-F238E27FC236}">
                <a16:creationId xmlns:a16="http://schemas.microsoft.com/office/drawing/2014/main" id="{4008EE80-D45F-43F0-A180-8DEDD1A23D76}"/>
              </a:ext>
              <a:ext uri="{C183D7F6-B498-43B3-948B-1728B52AA6E4}">
                <adec:decorative xmlns:adec="http://schemas.microsoft.com/office/drawing/2017/decorative" val="1"/>
              </a:ext>
            </a:extLst>
          </p:cNvPr>
          <p:cNvSpPr/>
          <p:nvPr/>
        </p:nvSpPr>
        <p:spPr>
          <a:xfrm>
            <a:off x="7180386" y="4357313"/>
            <a:ext cx="727668" cy="385510"/>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Rectangle: Rounded Corners 5">
            <a:extLst>
              <a:ext uri="{FF2B5EF4-FFF2-40B4-BE49-F238E27FC236}">
                <a16:creationId xmlns:a16="http://schemas.microsoft.com/office/drawing/2014/main" id="{4B86345A-B34D-48A1-8E3F-2B603012A953}"/>
              </a:ext>
              <a:ext uri="{C183D7F6-B498-43B3-948B-1728B52AA6E4}">
                <adec:decorative xmlns:adec="http://schemas.microsoft.com/office/drawing/2017/decorative" val="1"/>
              </a:ext>
            </a:extLst>
          </p:cNvPr>
          <p:cNvSpPr/>
          <p:nvPr/>
        </p:nvSpPr>
        <p:spPr>
          <a:xfrm>
            <a:off x="1127424" y="2401556"/>
            <a:ext cx="10066439" cy="834013"/>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6499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04D3CE1-9715-4B05-A017-FC898BE46185}"/>
              </a:ext>
            </a:extLst>
          </p:cNvPr>
          <p:cNvSpPr>
            <a:spLocks noGrp="1"/>
          </p:cNvSpPr>
          <p:nvPr>
            <p:ph type="title"/>
          </p:nvPr>
        </p:nvSpPr>
        <p:spPr>
          <a:xfrm>
            <a:off x="831850" y="1709738"/>
            <a:ext cx="10515600" cy="3445066"/>
          </a:xfrm>
        </p:spPr>
        <p:txBody>
          <a:bodyPr/>
          <a:lstStyle/>
          <a:p>
            <a:r>
              <a:rPr lang="en-US" dirty="0">
                <a:solidFill>
                  <a:srgbClr val="005999"/>
                </a:solidFill>
              </a:rPr>
              <a:t>Candidates and </a:t>
            </a:r>
            <a:br>
              <a:rPr lang="en-US" dirty="0">
                <a:solidFill>
                  <a:srgbClr val="005999"/>
                </a:solidFill>
              </a:rPr>
            </a:br>
            <a:r>
              <a:rPr lang="en-US" dirty="0">
                <a:solidFill>
                  <a:srgbClr val="005999"/>
                </a:solidFill>
              </a:rPr>
              <a:t>Disability Issues</a:t>
            </a:r>
          </a:p>
        </p:txBody>
      </p:sp>
      <p:pic>
        <p:nvPicPr>
          <p:cNvPr id="5" name="Picture 4" descr="A tan and navy poster with four squares of imagery including a wheelchair sign, an outline of a male’s head and his brain, an icon of hands symbolizing sign language, and a walking icon with a cane. Underneath the image is the text “inclusion matters – access and empowerment for people of all abilities”. ">
            <a:extLst>
              <a:ext uri="{FF2B5EF4-FFF2-40B4-BE49-F238E27FC236}">
                <a16:creationId xmlns:a16="http://schemas.microsoft.com/office/drawing/2014/main" id="{A73EEA5F-ABCD-4B34-B672-CFE7D58E66A5}"/>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6668827" y="538394"/>
            <a:ext cx="4581610" cy="5781212"/>
          </a:xfrm>
          <a:prstGeom prst="rect">
            <a:avLst/>
          </a:prstGeom>
        </p:spPr>
      </p:pic>
      <p:pic>
        <p:nvPicPr>
          <p:cNvPr id="3" name="image3.png">
            <a:extLst>
              <a:ext uri="{FF2B5EF4-FFF2-40B4-BE49-F238E27FC236}">
                <a16:creationId xmlns:a16="http://schemas.microsoft.com/office/drawing/2014/main" id="{F99CBCEE-5320-4460-B78B-648F3D8269FC}"/>
              </a:ext>
              <a:ext uri="{C183D7F6-B498-43B3-948B-1728B52AA6E4}">
                <adec:decorative xmlns:adec="http://schemas.microsoft.com/office/drawing/2017/decorative" val="1"/>
              </a:ext>
            </a:extLst>
          </p:cNvPr>
          <p:cNvPicPr/>
          <p:nvPr/>
        </p:nvPicPr>
        <p:blipFill>
          <a:blip r:embed="rId4"/>
          <a:srcRect/>
          <a:stretch>
            <a:fillRect/>
          </a:stretch>
        </p:blipFill>
        <p:spPr>
          <a:xfrm>
            <a:off x="2836817" y="5933511"/>
            <a:ext cx="2414452" cy="506478"/>
          </a:xfrm>
          <a:prstGeom prst="rect">
            <a:avLst/>
          </a:prstGeom>
          <a:ln/>
        </p:spPr>
      </p:pic>
    </p:spTree>
    <p:extLst>
      <p:ext uri="{BB962C8B-B14F-4D97-AF65-F5344CB8AC3E}">
        <p14:creationId xmlns:p14="http://schemas.microsoft.com/office/powerpoint/2010/main" val="3435440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12195-DB27-4668-854F-245CDB6FD60E}"/>
              </a:ext>
            </a:extLst>
          </p:cNvPr>
          <p:cNvSpPr>
            <a:spLocks noGrp="1"/>
          </p:cNvSpPr>
          <p:nvPr>
            <p:ph type="title"/>
          </p:nvPr>
        </p:nvSpPr>
        <p:spPr>
          <a:xfrm>
            <a:off x="335280" y="318575"/>
            <a:ext cx="11521440" cy="957566"/>
          </a:xfrm>
        </p:spPr>
        <p:txBody>
          <a:bodyPr>
            <a:noAutofit/>
          </a:bodyPr>
          <a:lstStyle/>
          <a:p>
            <a:r>
              <a:rPr lang="en-US" sz="2400" dirty="0">
                <a:solidFill>
                  <a:srgbClr val="005999"/>
                </a:solidFill>
              </a:rPr>
              <a:t>Less than one-third of voters overall remember hearing, reading, or seeing anything from congressional or presidential campaigns about issues that are important to people with disabilities. African American voters are most likely to recall hearing something from campaigns. Independents and voters in the Midwest are least likely.</a:t>
            </a:r>
            <a:endParaRPr lang="en-US" sz="2400" i="1" dirty="0">
              <a:solidFill>
                <a:srgbClr val="005999"/>
              </a:solidFill>
            </a:endParaRPr>
          </a:p>
        </p:txBody>
      </p:sp>
      <p:graphicFrame>
        <p:nvGraphicFramePr>
          <p:cNvPr id="7" name="Content Placeholder 7" descr="Bar chart&#10;&#10;19 - yes, heard&#10;14 - yes, read&#10;14 - yes, saw&#10;31% Yes in total&#10;63 - no&#10;5 - don't know">
            <a:extLst>
              <a:ext uri="{FF2B5EF4-FFF2-40B4-BE49-F238E27FC236}">
                <a16:creationId xmlns:a16="http://schemas.microsoft.com/office/drawing/2014/main" id="{865D431A-866A-4A80-AFE1-F3927311FD75}"/>
              </a:ext>
            </a:extLst>
          </p:cNvPr>
          <p:cNvGraphicFramePr>
            <a:graphicFrameLocks/>
          </p:cNvGraphicFramePr>
          <p:nvPr>
            <p:extLst>
              <p:ext uri="{D42A27DB-BD31-4B8C-83A1-F6EECF244321}">
                <p14:modId xmlns:p14="http://schemas.microsoft.com/office/powerpoint/2010/main" val="408938892"/>
              </p:ext>
            </p:extLst>
          </p:nvPr>
        </p:nvGraphicFramePr>
        <p:xfrm>
          <a:off x="464234" y="1454002"/>
          <a:ext cx="5978770" cy="402336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E4DA39BA-1FB8-4CB9-B3CE-1E7C7AD6DC15}"/>
              </a:ext>
            </a:extLst>
          </p:cNvPr>
          <p:cNvSpPr txBox="1"/>
          <p:nvPr/>
        </p:nvSpPr>
        <p:spPr>
          <a:xfrm>
            <a:off x="464234" y="5668835"/>
            <a:ext cx="6458397" cy="1077218"/>
          </a:xfrm>
          <a:prstGeom prst="rect">
            <a:avLst/>
          </a:prstGeom>
          <a:noFill/>
          <a:ln>
            <a:solidFill>
              <a:srgbClr val="7030A0"/>
            </a:solidFill>
          </a:ln>
        </p:spPr>
        <p:txBody>
          <a:bodyPr wrap="square" rtlCol="0">
            <a:spAutoFit/>
          </a:bodyPr>
          <a:lstStyle/>
          <a:p>
            <a:r>
              <a:rPr lang="en-US" sz="1600" dirty="0"/>
              <a:t>Among those who heard, read, or saw something, 53% voted for Biden and 46% voted for Trump. Those who heard, read, or saw something voted 53% for the Democratic candidate and 46% for the Republican candidate on the congressional ballot. </a:t>
            </a:r>
          </a:p>
        </p:txBody>
      </p:sp>
      <p:graphicFrame>
        <p:nvGraphicFramePr>
          <p:cNvPr id="4" name="Table 3">
            <a:extLst>
              <a:ext uri="{FF2B5EF4-FFF2-40B4-BE49-F238E27FC236}">
                <a16:creationId xmlns:a16="http://schemas.microsoft.com/office/drawing/2014/main" id="{5D6C131B-A21E-4B84-9B8B-CC37DBED5D45}"/>
              </a:ext>
            </a:extLst>
          </p:cNvPr>
          <p:cNvGraphicFramePr>
            <a:graphicFrameLocks noGrp="1"/>
          </p:cNvGraphicFramePr>
          <p:nvPr>
            <p:extLst>
              <p:ext uri="{D42A27DB-BD31-4B8C-83A1-F6EECF244321}">
                <p14:modId xmlns:p14="http://schemas.microsoft.com/office/powerpoint/2010/main" val="2333023033"/>
              </p:ext>
            </p:extLst>
          </p:nvPr>
        </p:nvGraphicFramePr>
        <p:xfrm>
          <a:off x="7272076" y="1696404"/>
          <a:ext cx="4411442" cy="4511040"/>
        </p:xfrm>
        <a:graphic>
          <a:graphicData uri="http://schemas.openxmlformats.org/drawingml/2006/table">
            <a:tbl>
              <a:tblPr firstRow="1" bandRow="1">
                <a:tableStyleId>{5C22544A-7EE6-4342-B048-85BDC9FD1C3A}</a:tableStyleId>
              </a:tblPr>
              <a:tblGrid>
                <a:gridCol w="1866362">
                  <a:extLst>
                    <a:ext uri="{9D8B030D-6E8A-4147-A177-3AD203B41FA5}">
                      <a16:colId xmlns:a16="http://schemas.microsoft.com/office/drawing/2014/main" val="20000"/>
                    </a:ext>
                  </a:extLst>
                </a:gridCol>
                <a:gridCol w="111252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tblGrid>
              <a:tr h="317335">
                <a:tc>
                  <a:txBody>
                    <a:bodyPr/>
                    <a:lstStyle/>
                    <a:p>
                      <a:pPr algn="ctr"/>
                      <a:endParaRPr lang="en-US" sz="2000" dirty="0"/>
                    </a:p>
                  </a:txBody>
                  <a:tcPr>
                    <a:solidFill>
                      <a:schemeClr val="bg1"/>
                    </a:solidFill>
                  </a:tcPr>
                </a:tc>
                <a:tc>
                  <a:txBody>
                    <a:bodyPr/>
                    <a:lstStyle/>
                    <a:p>
                      <a:pPr algn="ctr"/>
                      <a:r>
                        <a:rPr lang="en-US" sz="1800" dirty="0"/>
                        <a:t>All Yes</a:t>
                      </a:r>
                    </a:p>
                  </a:txBody>
                  <a:tcPr anchor="ctr">
                    <a:solidFill>
                      <a:srgbClr val="0E3594"/>
                    </a:solidFill>
                  </a:tcPr>
                </a:tc>
                <a:tc>
                  <a:txBody>
                    <a:bodyPr/>
                    <a:lstStyle/>
                    <a:p>
                      <a:pPr algn="ctr"/>
                      <a:r>
                        <a:rPr lang="en-US" sz="1800" dirty="0"/>
                        <a:t>No</a:t>
                      </a:r>
                    </a:p>
                  </a:txBody>
                  <a:tcPr anchor="ctr">
                    <a:solidFill>
                      <a:srgbClr val="C00000"/>
                    </a:solidFill>
                  </a:tcPr>
                </a:tc>
                <a:extLst>
                  <a:ext uri="{0D108BD9-81ED-4DB2-BD59-A6C34878D82A}">
                    <a16:rowId xmlns:a16="http://schemas.microsoft.com/office/drawing/2014/main" val="10000"/>
                  </a:ext>
                </a:extLst>
              </a:tr>
              <a:tr h="193927">
                <a:tc>
                  <a:txBody>
                    <a:bodyPr/>
                    <a:lstStyle/>
                    <a:p>
                      <a:pPr algn="l"/>
                      <a:r>
                        <a:rPr lang="en-US" sz="1800" dirty="0"/>
                        <a:t>Men</a:t>
                      </a:r>
                    </a:p>
                  </a:txBody>
                  <a:tcPr marT="0" marB="0" anchor="ctr">
                    <a:solidFill>
                      <a:schemeClr val="bg1">
                        <a:lumMod val="50000"/>
                        <a:alpha val="25000"/>
                      </a:schemeClr>
                    </a:solidFill>
                  </a:tcPr>
                </a:tc>
                <a:tc>
                  <a:txBody>
                    <a:bodyPr/>
                    <a:lstStyle/>
                    <a:p>
                      <a:pPr algn="ctr"/>
                      <a:r>
                        <a:rPr lang="en-US" sz="1800" dirty="0"/>
                        <a:t>30</a:t>
                      </a:r>
                    </a:p>
                  </a:txBody>
                  <a:tcPr marT="0" marB="0" anchor="ctr">
                    <a:solidFill>
                      <a:schemeClr val="bg1">
                        <a:lumMod val="50000"/>
                        <a:alpha val="25000"/>
                      </a:schemeClr>
                    </a:solidFill>
                  </a:tcPr>
                </a:tc>
                <a:tc>
                  <a:txBody>
                    <a:bodyPr/>
                    <a:lstStyle/>
                    <a:p>
                      <a:pPr algn="ctr"/>
                      <a:r>
                        <a:rPr lang="en-US" sz="1800" dirty="0"/>
                        <a:t>64</a:t>
                      </a:r>
                    </a:p>
                  </a:txBody>
                  <a:tcPr marT="0" marB="0" anchor="ctr">
                    <a:solidFill>
                      <a:schemeClr val="bg1">
                        <a:lumMod val="50000"/>
                        <a:alpha val="25000"/>
                      </a:schemeClr>
                    </a:solidFill>
                  </a:tcPr>
                </a:tc>
                <a:extLst>
                  <a:ext uri="{0D108BD9-81ED-4DB2-BD59-A6C34878D82A}">
                    <a16:rowId xmlns:a16="http://schemas.microsoft.com/office/drawing/2014/main" val="10001"/>
                  </a:ext>
                </a:extLst>
              </a:tr>
              <a:tr h="193927">
                <a:tc>
                  <a:txBody>
                    <a:bodyPr/>
                    <a:lstStyle/>
                    <a:p>
                      <a:pPr algn="l"/>
                      <a:r>
                        <a:rPr lang="en-US" sz="1800" dirty="0"/>
                        <a:t>Women</a:t>
                      </a:r>
                    </a:p>
                  </a:txBody>
                  <a:tcPr marT="0" marB="0" anchor="ctr">
                    <a:solidFill>
                      <a:schemeClr val="bg1">
                        <a:lumMod val="50000"/>
                        <a:alpha val="25000"/>
                      </a:schemeClr>
                    </a:solidFill>
                  </a:tcPr>
                </a:tc>
                <a:tc>
                  <a:txBody>
                    <a:bodyPr/>
                    <a:lstStyle/>
                    <a:p>
                      <a:pPr algn="ctr"/>
                      <a:r>
                        <a:rPr lang="en-US" sz="1800" dirty="0"/>
                        <a:t>32</a:t>
                      </a:r>
                    </a:p>
                  </a:txBody>
                  <a:tcPr marT="0" marB="0" anchor="ctr">
                    <a:solidFill>
                      <a:schemeClr val="bg1">
                        <a:lumMod val="50000"/>
                        <a:alpha val="25000"/>
                      </a:schemeClr>
                    </a:solidFill>
                  </a:tcPr>
                </a:tc>
                <a:tc>
                  <a:txBody>
                    <a:bodyPr/>
                    <a:lstStyle/>
                    <a:p>
                      <a:pPr algn="ctr"/>
                      <a:r>
                        <a:rPr lang="en-US" sz="1800" dirty="0"/>
                        <a:t>62</a:t>
                      </a:r>
                    </a:p>
                  </a:txBody>
                  <a:tcPr marT="0" marB="0" anchor="ctr">
                    <a:solidFill>
                      <a:schemeClr val="bg1">
                        <a:lumMod val="50000"/>
                        <a:alpha val="25000"/>
                      </a:schemeClr>
                    </a:solidFill>
                  </a:tcPr>
                </a:tc>
                <a:extLst>
                  <a:ext uri="{0D108BD9-81ED-4DB2-BD59-A6C34878D82A}">
                    <a16:rowId xmlns:a16="http://schemas.microsoft.com/office/drawing/2014/main" val="10002"/>
                  </a:ext>
                </a:extLst>
              </a:tr>
              <a:tr h="193927">
                <a:tc>
                  <a:txBody>
                    <a:bodyPr/>
                    <a:lstStyle/>
                    <a:p>
                      <a:pPr algn="l"/>
                      <a:r>
                        <a:rPr lang="en-US" sz="1800" dirty="0"/>
                        <a:t>Under 50</a:t>
                      </a:r>
                    </a:p>
                  </a:txBody>
                  <a:tcPr marT="0" marB="0" anchor="ctr">
                    <a:solidFill>
                      <a:schemeClr val="bg1">
                        <a:lumMod val="50000"/>
                        <a:alpha val="50000"/>
                      </a:schemeClr>
                    </a:solidFill>
                  </a:tcPr>
                </a:tc>
                <a:tc>
                  <a:txBody>
                    <a:bodyPr/>
                    <a:lstStyle/>
                    <a:p>
                      <a:pPr algn="ctr"/>
                      <a:r>
                        <a:rPr lang="en-US" sz="1800" dirty="0"/>
                        <a:t>32</a:t>
                      </a:r>
                    </a:p>
                  </a:txBody>
                  <a:tcPr marT="0" marB="0" anchor="ctr">
                    <a:solidFill>
                      <a:schemeClr val="bg1">
                        <a:lumMod val="50000"/>
                        <a:alpha val="50000"/>
                      </a:schemeClr>
                    </a:solidFill>
                  </a:tcPr>
                </a:tc>
                <a:tc>
                  <a:txBody>
                    <a:bodyPr/>
                    <a:lstStyle/>
                    <a:p>
                      <a:pPr algn="ctr"/>
                      <a:r>
                        <a:rPr lang="en-US" sz="1800" dirty="0"/>
                        <a:t>62</a:t>
                      </a:r>
                    </a:p>
                  </a:txBody>
                  <a:tcPr marT="0" marB="0" anchor="ctr">
                    <a:solidFill>
                      <a:schemeClr val="bg1">
                        <a:lumMod val="50000"/>
                        <a:alpha val="50000"/>
                      </a:schemeClr>
                    </a:solidFill>
                  </a:tcPr>
                </a:tc>
                <a:extLst>
                  <a:ext uri="{0D108BD9-81ED-4DB2-BD59-A6C34878D82A}">
                    <a16:rowId xmlns:a16="http://schemas.microsoft.com/office/drawing/2014/main" val="10003"/>
                  </a:ext>
                </a:extLst>
              </a:tr>
              <a:tr h="193927">
                <a:tc>
                  <a:txBody>
                    <a:bodyPr/>
                    <a:lstStyle/>
                    <a:p>
                      <a:pPr algn="l"/>
                      <a:r>
                        <a:rPr lang="en-US" sz="1800" dirty="0"/>
                        <a:t>Over 50 </a:t>
                      </a:r>
                    </a:p>
                  </a:txBody>
                  <a:tcPr marT="0" marB="0" anchor="ctr">
                    <a:solidFill>
                      <a:schemeClr val="bg1">
                        <a:lumMod val="50000"/>
                        <a:alpha val="50000"/>
                      </a:schemeClr>
                    </a:solidFill>
                  </a:tcPr>
                </a:tc>
                <a:tc>
                  <a:txBody>
                    <a:bodyPr/>
                    <a:lstStyle/>
                    <a:p>
                      <a:pPr algn="ctr"/>
                      <a:r>
                        <a:rPr lang="en-US" sz="1800" dirty="0"/>
                        <a:t>30</a:t>
                      </a:r>
                    </a:p>
                  </a:txBody>
                  <a:tcPr marT="0" marB="0" anchor="ctr">
                    <a:solidFill>
                      <a:schemeClr val="bg1">
                        <a:lumMod val="50000"/>
                        <a:alpha val="50000"/>
                      </a:schemeClr>
                    </a:solidFill>
                  </a:tcPr>
                </a:tc>
                <a:tc>
                  <a:txBody>
                    <a:bodyPr/>
                    <a:lstStyle/>
                    <a:p>
                      <a:pPr algn="ctr"/>
                      <a:r>
                        <a:rPr lang="en-US" sz="1800" dirty="0"/>
                        <a:t>65</a:t>
                      </a:r>
                    </a:p>
                  </a:txBody>
                  <a:tcPr marT="0" marB="0" anchor="ctr">
                    <a:solidFill>
                      <a:schemeClr val="bg1">
                        <a:lumMod val="50000"/>
                        <a:alpha val="50000"/>
                      </a:schemeClr>
                    </a:solidFill>
                  </a:tcPr>
                </a:tc>
                <a:extLst>
                  <a:ext uri="{0D108BD9-81ED-4DB2-BD59-A6C34878D82A}">
                    <a16:rowId xmlns:a16="http://schemas.microsoft.com/office/drawing/2014/main" val="10004"/>
                  </a:ext>
                </a:extLst>
              </a:tr>
              <a:tr h="193927">
                <a:tc>
                  <a:txBody>
                    <a:bodyPr/>
                    <a:lstStyle/>
                    <a:p>
                      <a:pPr algn="l"/>
                      <a:r>
                        <a:rPr lang="en-US" sz="1800" dirty="0"/>
                        <a:t>Northeast</a:t>
                      </a:r>
                    </a:p>
                  </a:txBody>
                  <a:tcPr marT="0" marB="0" anchor="ctr">
                    <a:solidFill>
                      <a:srgbClr val="DFDFDF"/>
                    </a:solidFill>
                  </a:tcPr>
                </a:tc>
                <a:tc>
                  <a:txBody>
                    <a:bodyPr/>
                    <a:lstStyle/>
                    <a:p>
                      <a:pPr algn="ctr"/>
                      <a:r>
                        <a:rPr lang="en-US" sz="1800" dirty="0"/>
                        <a:t>33</a:t>
                      </a:r>
                    </a:p>
                  </a:txBody>
                  <a:tcPr marT="0" marB="0" anchor="ctr">
                    <a:solidFill>
                      <a:srgbClr val="DFDFDF"/>
                    </a:solidFill>
                  </a:tcPr>
                </a:tc>
                <a:tc>
                  <a:txBody>
                    <a:bodyPr/>
                    <a:lstStyle/>
                    <a:p>
                      <a:pPr algn="ctr"/>
                      <a:r>
                        <a:rPr lang="en-US" sz="1800" dirty="0"/>
                        <a:t>62</a:t>
                      </a:r>
                    </a:p>
                  </a:txBody>
                  <a:tcPr marT="0" marB="0" anchor="ctr">
                    <a:solidFill>
                      <a:srgbClr val="DFDFDF"/>
                    </a:solidFill>
                  </a:tcPr>
                </a:tc>
                <a:extLst>
                  <a:ext uri="{0D108BD9-81ED-4DB2-BD59-A6C34878D82A}">
                    <a16:rowId xmlns:a16="http://schemas.microsoft.com/office/drawing/2014/main" val="2509724112"/>
                  </a:ext>
                </a:extLst>
              </a:tr>
              <a:tr h="193927">
                <a:tc>
                  <a:txBody>
                    <a:bodyPr/>
                    <a:lstStyle/>
                    <a:p>
                      <a:pPr algn="l"/>
                      <a:r>
                        <a:rPr lang="en-US" sz="1800" dirty="0"/>
                        <a:t>Midwest</a:t>
                      </a:r>
                    </a:p>
                  </a:txBody>
                  <a:tcPr marT="0" marB="0" anchor="ctr">
                    <a:solidFill>
                      <a:srgbClr val="DFDFDF"/>
                    </a:solidFill>
                  </a:tcPr>
                </a:tc>
                <a:tc>
                  <a:txBody>
                    <a:bodyPr/>
                    <a:lstStyle/>
                    <a:p>
                      <a:pPr algn="ctr"/>
                      <a:r>
                        <a:rPr lang="en-US" sz="1800" dirty="0"/>
                        <a:t>26</a:t>
                      </a:r>
                    </a:p>
                  </a:txBody>
                  <a:tcPr marT="0" marB="0" anchor="ctr">
                    <a:solidFill>
                      <a:srgbClr val="DFDFDF"/>
                    </a:solidFill>
                  </a:tcPr>
                </a:tc>
                <a:tc>
                  <a:txBody>
                    <a:bodyPr/>
                    <a:lstStyle/>
                    <a:p>
                      <a:pPr algn="ctr"/>
                      <a:r>
                        <a:rPr lang="en-US" sz="1800" b="1" dirty="0"/>
                        <a:t>68</a:t>
                      </a:r>
                    </a:p>
                  </a:txBody>
                  <a:tcPr marT="0" marB="0" anchor="ctr">
                    <a:solidFill>
                      <a:srgbClr val="F8DEDD"/>
                    </a:solidFill>
                  </a:tcPr>
                </a:tc>
                <a:extLst>
                  <a:ext uri="{0D108BD9-81ED-4DB2-BD59-A6C34878D82A}">
                    <a16:rowId xmlns:a16="http://schemas.microsoft.com/office/drawing/2014/main" val="2468814616"/>
                  </a:ext>
                </a:extLst>
              </a:tr>
              <a:tr h="193927">
                <a:tc>
                  <a:txBody>
                    <a:bodyPr/>
                    <a:lstStyle/>
                    <a:p>
                      <a:pPr algn="l"/>
                      <a:r>
                        <a:rPr lang="en-US" sz="1800" dirty="0"/>
                        <a:t>South</a:t>
                      </a:r>
                    </a:p>
                  </a:txBody>
                  <a:tcPr marT="0" marB="0" anchor="ctr">
                    <a:solidFill>
                      <a:srgbClr val="DFDFDF"/>
                    </a:solidFill>
                  </a:tcPr>
                </a:tc>
                <a:tc>
                  <a:txBody>
                    <a:bodyPr/>
                    <a:lstStyle/>
                    <a:p>
                      <a:pPr algn="ctr"/>
                      <a:r>
                        <a:rPr lang="en-US" sz="1800" dirty="0"/>
                        <a:t>35</a:t>
                      </a:r>
                    </a:p>
                  </a:txBody>
                  <a:tcPr marT="0" marB="0" anchor="ctr">
                    <a:solidFill>
                      <a:srgbClr val="DFDFDF"/>
                    </a:solidFill>
                  </a:tcPr>
                </a:tc>
                <a:tc>
                  <a:txBody>
                    <a:bodyPr/>
                    <a:lstStyle/>
                    <a:p>
                      <a:pPr algn="ctr"/>
                      <a:r>
                        <a:rPr lang="en-US" sz="1800" dirty="0"/>
                        <a:t>61</a:t>
                      </a:r>
                    </a:p>
                  </a:txBody>
                  <a:tcPr marT="0" marB="0" anchor="ctr">
                    <a:solidFill>
                      <a:srgbClr val="DFDFDF"/>
                    </a:solidFill>
                  </a:tcPr>
                </a:tc>
                <a:extLst>
                  <a:ext uri="{0D108BD9-81ED-4DB2-BD59-A6C34878D82A}">
                    <a16:rowId xmlns:a16="http://schemas.microsoft.com/office/drawing/2014/main" val="28977811"/>
                  </a:ext>
                </a:extLst>
              </a:tr>
              <a:tr h="193927">
                <a:tc>
                  <a:txBody>
                    <a:bodyPr/>
                    <a:lstStyle/>
                    <a:p>
                      <a:pPr algn="l"/>
                      <a:r>
                        <a:rPr lang="en-US" sz="1800" dirty="0"/>
                        <a:t>West</a:t>
                      </a:r>
                    </a:p>
                  </a:txBody>
                  <a:tcPr marT="0" marB="0" anchor="ctr">
                    <a:solidFill>
                      <a:srgbClr val="DFDFDF"/>
                    </a:solidFill>
                  </a:tcPr>
                </a:tc>
                <a:tc>
                  <a:txBody>
                    <a:bodyPr/>
                    <a:lstStyle/>
                    <a:p>
                      <a:pPr algn="ctr"/>
                      <a:r>
                        <a:rPr lang="en-US" sz="1800" dirty="0"/>
                        <a:t>29</a:t>
                      </a:r>
                    </a:p>
                  </a:txBody>
                  <a:tcPr marT="0" marB="0" anchor="ctr">
                    <a:solidFill>
                      <a:srgbClr val="DFDFDF"/>
                    </a:solidFill>
                  </a:tcPr>
                </a:tc>
                <a:tc>
                  <a:txBody>
                    <a:bodyPr/>
                    <a:lstStyle/>
                    <a:p>
                      <a:pPr algn="ctr"/>
                      <a:r>
                        <a:rPr lang="en-US" sz="1800" dirty="0"/>
                        <a:t>64</a:t>
                      </a:r>
                    </a:p>
                  </a:txBody>
                  <a:tcPr marT="0" marB="0" anchor="ctr">
                    <a:solidFill>
                      <a:srgbClr val="DFDFDF"/>
                    </a:solidFill>
                  </a:tcPr>
                </a:tc>
                <a:extLst>
                  <a:ext uri="{0D108BD9-81ED-4DB2-BD59-A6C34878D82A}">
                    <a16:rowId xmlns:a16="http://schemas.microsoft.com/office/drawing/2014/main" val="1221708626"/>
                  </a:ext>
                </a:extLst>
              </a:tr>
              <a:tr h="193927">
                <a:tc>
                  <a:txBody>
                    <a:bodyPr/>
                    <a:lstStyle/>
                    <a:p>
                      <a:pPr algn="l"/>
                      <a:r>
                        <a:rPr lang="en-US" sz="1800" dirty="0"/>
                        <a:t>White</a:t>
                      </a:r>
                    </a:p>
                  </a:txBody>
                  <a:tcPr marT="0" marB="0" anchor="ctr">
                    <a:solidFill>
                      <a:srgbClr val="BFBFBF"/>
                    </a:solidFill>
                  </a:tcPr>
                </a:tc>
                <a:tc>
                  <a:txBody>
                    <a:bodyPr/>
                    <a:lstStyle/>
                    <a:p>
                      <a:pPr algn="ctr"/>
                      <a:r>
                        <a:rPr lang="en-US" sz="1800" dirty="0"/>
                        <a:t>30</a:t>
                      </a:r>
                    </a:p>
                  </a:txBody>
                  <a:tcPr marT="0" marB="0" anchor="ctr">
                    <a:solidFill>
                      <a:srgbClr val="BFBFBF"/>
                    </a:solidFill>
                  </a:tcPr>
                </a:tc>
                <a:tc>
                  <a:txBody>
                    <a:bodyPr/>
                    <a:lstStyle/>
                    <a:p>
                      <a:pPr algn="ctr"/>
                      <a:r>
                        <a:rPr lang="en-US" sz="1800" dirty="0"/>
                        <a:t>65</a:t>
                      </a:r>
                    </a:p>
                  </a:txBody>
                  <a:tcPr marT="0" marB="0" anchor="ctr">
                    <a:solidFill>
                      <a:srgbClr val="BFBFBF"/>
                    </a:solidFill>
                  </a:tcPr>
                </a:tc>
                <a:extLst>
                  <a:ext uri="{0D108BD9-81ED-4DB2-BD59-A6C34878D82A}">
                    <a16:rowId xmlns:a16="http://schemas.microsoft.com/office/drawing/2014/main" val="10008"/>
                  </a:ext>
                </a:extLst>
              </a:tr>
              <a:tr h="193927">
                <a:tc>
                  <a:txBody>
                    <a:bodyPr/>
                    <a:lstStyle/>
                    <a:p>
                      <a:pPr algn="l"/>
                      <a:r>
                        <a:rPr lang="en-US" sz="1800" dirty="0"/>
                        <a:t>African American</a:t>
                      </a:r>
                    </a:p>
                  </a:txBody>
                  <a:tcPr marT="0" marB="0" anchor="ctr">
                    <a:solidFill>
                      <a:srgbClr val="BFBFBF"/>
                    </a:solidFill>
                  </a:tcPr>
                </a:tc>
                <a:tc>
                  <a:txBody>
                    <a:bodyPr/>
                    <a:lstStyle/>
                    <a:p>
                      <a:pPr algn="ctr"/>
                      <a:r>
                        <a:rPr lang="en-US" sz="1800" b="1" dirty="0"/>
                        <a:t>38</a:t>
                      </a:r>
                    </a:p>
                  </a:txBody>
                  <a:tcPr marT="0" marB="0" anchor="ctr">
                    <a:solidFill>
                      <a:srgbClr val="BFC7D7"/>
                    </a:solidFill>
                  </a:tcPr>
                </a:tc>
                <a:tc>
                  <a:txBody>
                    <a:bodyPr/>
                    <a:lstStyle/>
                    <a:p>
                      <a:pPr algn="ctr"/>
                      <a:r>
                        <a:rPr lang="en-US" sz="1800" dirty="0"/>
                        <a:t>57</a:t>
                      </a:r>
                    </a:p>
                  </a:txBody>
                  <a:tcPr marT="0" marB="0" anchor="ctr">
                    <a:solidFill>
                      <a:srgbClr val="BFBFBF"/>
                    </a:solidFill>
                  </a:tcPr>
                </a:tc>
                <a:extLst>
                  <a:ext uri="{0D108BD9-81ED-4DB2-BD59-A6C34878D82A}">
                    <a16:rowId xmlns:a16="http://schemas.microsoft.com/office/drawing/2014/main" val="10009"/>
                  </a:ext>
                </a:extLst>
              </a:tr>
              <a:tr h="193927">
                <a:tc>
                  <a:txBody>
                    <a:bodyPr/>
                    <a:lstStyle/>
                    <a:p>
                      <a:pPr algn="l"/>
                      <a:r>
                        <a:rPr lang="en-US" sz="1800" dirty="0"/>
                        <a:t>Latino</a:t>
                      </a:r>
                    </a:p>
                  </a:txBody>
                  <a:tcPr marT="0" marB="0" anchor="ctr">
                    <a:solidFill>
                      <a:srgbClr val="BFBFBF"/>
                    </a:solidFill>
                  </a:tcPr>
                </a:tc>
                <a:tc>
                  <a:txBody>
                    <a:bodyPr/>
                    <a:lstStyle/>
                    <a:p>
                      <a:pPr algn="ctr"/>
                      <a:r>
                        <a:rPr lang="en-US" sz="1800" dirty="0"/>
                        <a:t>29</a:t>
                      </a:r>
                    </a:p>
                  </a:txBody>
                  <a:tcPr marT="0" marB="0" anchor="ctr">
                    <a:solidFill>
                      <a:srgbClr val="BFBFBF"/>
                    </a:solidFill>
                  </a:tcPr>
                </a:tc>
                <a:tc>
                  <a:txBody>
                    <a:bodyPr/>
                    <a:lstStyle/>
                    <a:p>
                      <a:pPr algn="ctr"/>
                      <a:r>
                        <a:rPr lang="en-US" sz="1800" dirty="0"/>
                        <a:t>66</a:t>
                      </a:r>
                    </a:p>
                  </a:txBody>
                  <a:tcPr marT="0" marB="0" anchor="ctr">
                    <a:solidFill>
                      <a:srgbClr val="BFBFBF"/>
                    </a:solidFill>
                  </a:tcPr>
                </a:tc>
                <a:extLst>
                  <a:ext uri="{0D108BD9-81ED-4DB2-BD59-A6C34878D82A}">
                    <a16:rowId xmlns:a16="http://schemas.microsoft.com/office/drawing/2014/main" val="10010"/>
                  </a:ext>
                </a:extLst>
              </a:tr>
              <a:tr h="193927">
                <a:tc>
                  <a:txBody>
                    <a:bodyPr/>
                    <a:lstStyle/>
                    <a:p>
                      <a:pPr algn="l"/>
                      <a:r>
                        <a:rPr lang="en-US" sz="1800" dirty="0"/>
                        <a:t>API</a:t>
                      </a:r>
                    </a:p>
                  </a:txBody>
                  <a:tcPr marT="0" marB="0" anchor="ctr">
                    <a:solidFill>
                      <a:srgbClr val="BFBFBF"/>
                    </a:solidFill>
                  </a:tcPr>
                </a:tc>
                <a:tc>
                  <a:txBody>
                    <a:bodyPr/>
                    <a:lstStyle/>
                    <a:p>
                      <a:pPr algn="ctr"/>
                      <a:r>
                        <a:rPr lang="en-US" sz="1800" dirty="0"/>
                        <a:t>29</a:t>
                      </a:r>
                    </a:p>
                  </a:txBody>
                  <a:tcPr marT="0" marB="0" anchor="ctr">
                    <a:solidFill>
                      <a:srgbClr val="BFBFBF"/>
                    </a:solidFill>
                  </a:tcPr>
                </a:tc>
                <a:tc>
                  <a:txBody>
                    <a:bodyPr/>
                    <a:lstStyle/>
                    <a:p>
                      <a:pPr algn="ctr"/>
                      <a:r>
                        <a:rPr lang="en-US" sz="1800" dirty="0"/>
                        <a:t>64</a:t>
                      </a:r>
                    </a:p>
                  </a:txBody>
                  <a:tcPr marT="0" marB="0" anchor="ctr">
                    <a:solidFill>
                      <a:srgbClr val="BFBFBF"/>
                    </a:solidFill>
                  </a:tcPr>
                </a:tc>
                <a:extLst>
                  <a:ext uri="{0D108BD9-81ED-4DB2-BD59-A6C34878D82A}">
                    <a16:rowId xmlns:a16="http://schemas.microsoft.com/office/drawing/2014/main" val="2901520768"/>
                  </a:ext>
                </a:extLst>
              </a:tr>
              <a:tr h="189830">
                <a:tc>
                  <a:txBody>
                    <a:bodyPr/>
                    <a:lstStyle/>
                    <a:p>
                      <a:pPr algn="l"/>
                      <a:r>
                        <a:rPr lang="en-US" sz="1800" dirty="0"/>
                        <a:t>Democrat (ID)</a:t>
                      </a:r>
                    </a:p>
                  </a:txBody>
                  <a:tcPr marT="0" marB="0" anchor="ctr">
                    <a:solidFill>
                      <a:srgbClr val="DFDFDF"/>
                    </a:solidFill>
                  </a:tcPr>
                </a:tc>
                <a:tc>
                  <a:txBody>
                    <a:bodyPr/>
                    <a:lstStyle/>
                    <a:p>
                      <a:pPr algn="ctr"/>
                      <a:r>
                        <a:rPr lang="en-US" sz="1800" dirty="0"/>
                        <a:t>34</a:t>
                      </a:r>
                    </a:p>
                  </a:txBody>
                  <a:tcPr marT="0" marB="0" anchor="ctr">
                    <a:solidFill>
                      <a:srgbClr val="DFDFDF"/>
                    </a:solidFill>
                  </a:tcPr>
                </a:tc>
                <a:tc>
                  <a:txBody>
                    <a:bodyPr/>
                    <a:lstStyle/>
                    <a:p>
                      <a:pPr algn="ctr"/>
                      <a:r>
                        <a:rPr lang="en-US" sz="1800" dirty="0"/>
                        <a:t>61</a:t>
                      </a:r>
                    </a:p>
                  </a:txBody>
                  <a:tcPr marT="0" marB="0" anchor="ctr">
                    <a:solidFill>
                      <a:srgbClr val="DFDFDF"/>
                    </a:solidFill>
                  </a:tcPr>
                </a:tc>
                <a:extLst>
                  <a:ext uri="{0D108BD9-81ED-4DB2-BD59-A6C34878D82A}">
                    <a16:rowId xmlns:a16="http://schemas.microsoft.com/office/drawing/2014/main" val="10011"/>
                  </a:ext>
                </a:extLst>
              </a:tr>
              <a:tr h="193927">
                <a:tc>
                  <a:txBody>
                    <a:bodyPr/>
                    <a:lstStyle/>
                    <a:p>
                      <a:pPr algn="l"/>
                      <a:r>
                        <a:rPr lang="en-US" sz="1800" dirty="0"/>
                        <a:t>Independent (ID)</a:t>
                      </a:r>
                    </a:p>
                  </a:txBody>
                  <a:tcPr marT="0" marB="0" anchor="ctr">
                    <a:solidFill>
                      <a:srgbClr val="DFDFDF"/>
                    </a:solidFill>
                  </a:tcPr>
                </a:tc>
                <a:tc>
                  <a:txBody>
                    <a:bodyPr/>
                    <a:lstStyle/>
                    <a:p>
                      <a:pPr algn="ctr"/>
                      <a:r>
                        <a:rPr lang="en-US" sz="1800" dirty="0"/>
                        <a:t>26</a:t>
                      </a:r>
                    </a:p>
                  </a:txBody>
                  <a:tcPr marT="0" marB="0" anchor="ctr">
                    <a:solidFill>
                      <a:srgbClr val="DFDFDF"/>
                    </a:solidFill>
                  </a:tcPr>
                </a:tc>
                <a:tc>
                  <a:txBody>
                    <a:bodyPr/>
                    <a:lstStyle/>
                    <a:p>
                      <a:pPr algn="ctr"/>
                      <a:r>
                        <a:rPr lang="en-US" sz="1800" b="1" dirty="0"/>
                        <a:t>69</a:t>
                      </a:r>
                    </a:p>
                  </a:txBody>
                  <a:tcPr marT="0" marB="0" anchor="ctr">
                    <a:solidFill>
                      <a:srgbClr val="F8DEDD"/>
                    </a:solidFill>
                  </a:tcPr>
                </a:tc>
                <a:extLst>
                  <a:ext uri="{0D108BD9-81ED-4DB2-BD59-A6C34878D82A}">
                    <a16:rowId xmlns:a16="http://schemas.microsoft.com/office/drawing/2014/main" val="799081869"/>
                  </a:ext>
                </a:extLst>
              </a:tr>
              <a:tr h="193927">
                <a:tc>
                  <a:txBody>
                    <a:bodyPr/>
                    <a:lstStyle/>
                    <a:p>
                      <a:pPr algn="l"/>
                      <a:r>
                        <a:rPr lang="en-US" sz="1800" dirty="0"/>
                        <a:t>Republican (ID)</a:t>
                      </a:r>
                    </a:p>
                  </a:txBody>
                  <a:tcPr marT="0" marB="0" anchor="ctr">
                    <a:solidFill>
                      <a:srgbClr val="DFDFDF"/>
                    </a:solidFill>
                  </a:tcPr>
                </a:tc>
                <a:tc>
                  <a:txBody>
                    <a:bodyPr/>
                    <a:lstStyle/>
                    <a:p>
                      <a:pPr algn="ctr"/>
                      <a:r>
                        <a:rPr lang="en-US" sz="1800" dirty="0"/>
                        <a:t>32</a:t>
                      </a:r>
                    </a:p>
                  </a:txBody>
                  <a:tcPr marT="0" marB="0" anchor="ctr">
                    <a:solidFill>
                      <a:srgbClr val="DFDFDF"/>
                    </a:solidFill>
                  </a:tcPr>
                </a:tc>
                <a:tc>
                  <a:txBody>
                    <a:bodyPr/>
                    <a:lstStyle/>
                    <a:p>
                      <a:pPr algn="ctr"/>
                      <a:r>
                        <a:rPr lang="en-US" sz="1800" dirty="0"/>
                        <a:t>61</a:t>
                      </a:r>
                    </a:p>
                  </a:txBody>
                  <a:tcPr marT="0" marB="0" anchor="ctr">
                    <a:solidFill>
                      <a:srgbClr val="DFDFDF"/>
                    </a:solidFill>
                  </a:tcPr>
                </a:tc>
                <a:extLst>
                  <a:ext uri="{0D108BD9-81ED-4DB2-BD59-A6C34878D82A}">
                    <a16:rowId xmlns:a16="http://schemas.microsoft.com/office/drawing/2014/main" val="10012"/>
                  </a:ext>
                </a:extLst>
              </a:tr>
            </a:tbl>
          </a:graphicData>
        </a:graphic>
      </p:graphicFrame>
      <p:sp>
        <p:nvSpPr>
          <p:cNvPr id="3" name="Content Placeholder 4">
            <a:extLst>
              <a:ext uri="{FF2B5EF4-FFF2-40B4-BE49-F238E27FC236}">
                <a16:creationId xmlns:a16="http://schemas.microsoft.com/office/drawing/2014/main" id="{797F5142-ECE4-4873-BAE6-7AA3973C0260}"/>
              </a:ext>
            </a:extLst>
          </p:cNvPr>
          <p:cNvSpPr txBox="1">
            <a:spLocks/>
          </p:cNvSpPr>
          <p:nvPr/>
        </p:nvSpPr>
        <p:spPr>
          <a:xfrm>
            <a:off x="335280" y="1574466"/>
            <a:ext cx="6587351" cy="825210"/>
          </a:xfrm>
          <a:prstGeom prst="rect">
            <a:avLst/>
          </a:prstGeom>
          <a:solidFill>
            <a:schemeClr val="bg1">
              <a:lumMod val="85000"/>
            </a:schemeClr>
          </a:solidFill>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b="1" dirty="0"/>
              <a:t>Leading up to the November 2020 General Election, did you hear, read, or see anything from congressional or presidential campaigns about issues that are important to people with disabilities?</a:t>
            </a:r>
          </a:p>
        </p:txBody>
      </p:sp>
      <p:sp>
        <p:nvSpPr>
          <p:cNvPr id="8" name="Double Bracket 7">
            <a:extLst>
              <a:ext uri="{FF2B5EF4-FFF2-40B4-BE49-F238E27FC236}">
                <a16:creationId xmlns:a16="http://schemas.microsoft.com/office/drawing/2014/main" id="{77EFA4E9-3FC6-4631-B163-281DD0F51B26}"/>
              </a:ext>
              <a:ext uri="{C183D7F6-B498-43B3-948B-1728B52AA6E4}">
                <adec:decorative xmlns:adec="http://schemas.microsoft.com/office/drawing/2017/decorative" val="1"/>
              </a:ext>
            </a:extLst>
          </p:cNvPr>
          <p:cNvSpPr/>
          <p:nvPr/>
        </p:nvSpPr>
        <p:spPr bwMode="auto">
          <a:xfrm>
            <a:off x="1506977" y="2613021"/>
            <a:ext cx="1773140" cy="510778"/>
          </a:xfrm>
          <a:prstGeom prst="bracketPair">
            <a:avLst/>
          </a:prstGeom>
          <a:solidFill>
            <a:schemeClr val="accent1">
              <a:lumMod val="20000"/>
              <a:lumOff val="80000"/>
            </a:schemeClr>
          </a:solidFill>
          <a:ln w="38100" cap="flat" cmpd="sng" algn="ctr">
            <a:solidFill>
              <a:srgbClr val="00206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45720" rIns="0" bIns="45720" numCol="1" rtlCol="0" anchor="ctr" anchorCtr="1" compatLnSpc="1">
            <a:prstTxWarp prst="textNoShape">
              <a:avLst/>
            </a:prstTxWarp>
            <a:spAutoFit/>
          </a:bodyPr>
          <a:lstStyle/>
          <a:p>
            <a:pPr marL="0" marR="0" indent="0" algn="r" defTabSz="914400" rtl="0" eaLnBrk="1" fontAlgn="base" latinLnBrk="0" hangingPunct="1">
              <a:lnSpc>
                <a:spcPct val="100000"/>
              </a:lnSpc>
              <a:spcBef>
                <a:spcPct val="0"/>
              </a:spcBef>
              <a:spcAft>
                <a:spcPct val="0"/>
              </a:spcAft>
              <a:buClrTx/>
              <a:buSzTx/>
              <a:buFontTx/>
              <a:buNone/>
              <a:tabLst/>
            </a:pPr>
            <a:r>
              <a:rPr lang="en-US" sz="2400" b="1" dirty="0">
                <a:solidFill>
                  <a:srgbClr val="002060"/>
                </a:solidFill>
              </a:rPr>
              <a:t>31% Yes</a:t>
            </a:r>
            <a:endParaRPr kumimoji="0" lang="en-US" sz="2400" b="1" i="0" u="none" strike="noStrike" cap="none" normalizeH="0" baseline="0" dirty="0">
              <a:ln>
                <a:noFill/>
              </a:ln>
              <a:solidFill>
                <a:srgbClr val="002060"/>
              </a:solidFill>
              <a:effectLst/>
            </a:endParaRPr>
          </a:p>
        </p:txBody>
      </p:sp>
      <p:sp>
        <p:nvSpPr>
          <p:cNvPr id="12" name="Circle: Hollow 11">
            <a:extLst>
              <a:ext uri="{FF2B5EF4-FFF2-40B4-BE49-F238E27FC236}">
                <a16:creationId xmlns:a16="http://schemas.microsoft.com/office/drawing/2014/main" id="{9E1FC4D9-540E-4B27-B29C-B5094879577E}"/>
              </a:ext>
              <a:ext uri="{C183D7F6-B498-43B3-948B-1728B52AA6E4}">
                <adec:decorative xmlns:adec="http://schemas.microsoft.com/office/drawing/2017/decorative" val="1"/>
              </a:ext>
            </a:extLst>
          </p:cNvPr>
          <p:cNvSpPr/>
          <p:nvPr/>
        </p:nvSpPr>
        <p:spPr>
          <a:xfrm>
            <a:off x="10569760" y="3438459"/>
            <a:ext cx="727139" cy="252541"/>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Circle: Hollow 13">
            <a:extLst>
              <a:ext uri="{FF2B5EF4-FFF2-40B4-BE49-F238E27FC236}">
                <a16:creationId xmlns:a16="http://schemas.microsoft.com/office/drawing/2014/main" id="{34803FF6-8A52-4D92-AA6C-DE6D8645F128}"/>
              </a:ext>
              <a:ext uri="{C183D7F6-B498-43B3-948B-1728B52AA6E4}">
                <adec:decorative xmlns:adec="http://schemas.microsoft.com/office/drawing/2017/decorative" val="1"/>
              </a:ext>
            </a:extLst>
          </p:cNvPr>
          <p:cNvSpPr/>
          <p:nvPr/>
        </p:nvSpPr>
        <p:spPr>
          <a:xfrm>
            <a:off x="10569759" y="5404015"/>
            <a:ext cx="727139" cy="252541"/>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Circle: Hollow 15">
            <a:extLst>
              <a:ext uri="{FF2B5EF4-FFF2-40B4-BE49-F238E27FC236}">
                <a16:creationId xmlns:a16="http://schemas.microsoft.com/office/drawing/2014/main" id="{334BA61F-5922-49DA-BFD7-A494E39197AA}"/>
              </a:ext>
              <a:ext uri="{C183D7F6-B498-43B3-948B-1728B52AA6E4}">
                <adec:decorative xmlns:adec="http://schemas.microsoft.com/office/drawing/2017/decorative" val="1"/>
              </a:ext>
            </a:extLst>
          </p:cNvPr>
          <p:cNvSpPr/>
          <p:nvPr/>
        </p:nvSpPr>
        <p:spPr>
          <a:xfrm>
            <a:off x="9257306" y="4514775"/>
            <a:ext cx="779068" cy="306679"/>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5" name="image3.png">
            <a:extLst>
              <a:ext uri="{FF2B5EF4-FFF2-40B4-BE49-F238E27FC236}">
                <a16:creationId xmlns:a16="http://schemas.microsoft.com/office/drawing/2014/main" id="{33203885-B5D6-4E71-AA11-9B168A67F861}"/>
              </a:ext>
              <a:ext uri="{C183D7F6-B498-43B3-948B-1728B52AA6E4}">
                <adec:decorative xmlns:adec="http://schemas.microsoft.com/office/drawing/2017/decorative" val="1"/>
              </a:ext>
            </a:extLst>
          </p:cNvPr>
          <p:cNvPicPr/>
          <p:nvPr/>
        </p:nvPicPr>
        <p:blipFill>
          <a:blip r:embed="rId4"/>
          <a:srcRect/>
          <a:stretch>
            <a:fillRect/>
          </a:stretch>
        </p:blipFill>
        <p:spPr>
          <a:xfrm>
            <a:off x="8153400" y="6355080"/>
            <a:ext cx="2207812" cy="367160"/>
          </a:xfrm>
          <a:prstGeom prst="rect">
            <a:avLst/>
          </a:prstGeom>
          <a:ln/>
        </p:spPr>
      </p:pic>
    </p:spTree>
    <p:extLst>
      <p:ext uri="{BB962C8B-B14F-4D97-AF65-F5344CB8AC3E}">
        <p14:creationId xmlns:p14="http://schemas.microsoft.com/office/powerpoint/2010/main" val="1532989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33E5B-5249-4649-B761-045180C3ED48}"/>
              </a:ext>
            </a:extLst>
          </p:cNvPr>
          <p:cNvSpPr>
            <a:spLocks noGrp="1"/>
          </p:cNvSpPr>
          <p:nvPr>
            <p:ph type="ctrTitle"/>
          </p:nvPr>
        </p:nvSpPr>
        <p:spPr/>
        <p:txBody>
          <a:bodyPr>
            <a:noAutofit/>
          </a:bodyPr>
          <a:lstStyle/>
          <a:p>
            <a:r>
              <a:rPr lang="en-US" sz="2800" dirty="0">
                <a:solidFill>
                  <a:srgbClr val="005999"/>
                </a:solidFill>
              </a:rPr>
              <a:t>Voters with disabilities, particularly women with disabilities, and voters with a close friend with disabilities are most likely to have heard, read, or seen something. </a:t>
            </a:r>
          </a:p>
        </p:txBody>
      </p:sp>
      <p:sp>
        <p:nvSpPr>
          <p:cNvPr id="5" name="Content Placeholder 4" descr="Leading up to the November 2020 General Election, did you hear, read, or see anything from congressional or presidential campaigns about issues that are important to people with disabilities?&#13;&#10;">
            <a:extLst>
              <a:ext uri="{FF2B5EF4-FFF2-40B4-BE49-F238E27FC236}">
                <a16:creationId xmlns:a16="http://schemas.microsoft.com/office/drawing/2014/main" id="{6E832251-F4AE-4C10-A153-114DC17457B4}"/>
              </a:ext>
            </a:extLst>
          </p:cNvPr>
          <p:cNvSpPr txBox="1">
            <a:spLocks/>
          </p:cNvSpPr>
          <p:nvPr/>
        </p:nvSpPr>
        <p:spPr>
          <a:xfrm>
            <a:off x="335280" y="1580083"/>
            <a:ext cx="11521440" cy="617685"/>
          </a:xfrm>
          <a:prstGeom prst="rect">
            <a:avLst/>
          </a:prstGeom>
          <a:solidFill>
            <a:schemeClr val="bg1">
              <a:lumMod val="85000"/>
            </a:schemeClr>
          </a:solidFill>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b="1" dirty="0"/>
              <a:t>Leading up to the November 2020 General Election, did you hear, read, or see anything from congressional or presidential campaigns about issues that are important to people with disabilities?</a:t>
            </a:r>
          </a:p>
        </p:txBody>
      </p:sp>
      <p:graphicFrame>
        <p:nvGraphicFramePr>
          <p:cNvPr id="4" name="Table 3">
            <a:extLst>
              <a:ext uri="{FF2B5EF4-FFF2-40B4-BE49-F238E27FC236}">
                <a16:creationId xmlns:a16="http://schemas.microsoft.com/office/drawing/2014/main" id="{91E93155-E029-4EEC-B08C-9F753A7EA427}"/>
              </a:ext>
            </a:extLst>
          </p:cNvPr>
          <p:cNvGraphicFramePr>
            <a:graphicFrameLocks noGrp="1"/>
          </p:cNvGraphicFramePr>
          <p:nvPr>
            <p:extLst>
              <p:ext uri="{D42A27DB-BD31-4B8C-83A1-F6EECF244321}">
                <p14:modId xmlns:p14="http://schemas.microsoft.com/office/powerpoint/2010/main" val="1069060377"/>
              </p:ext>
            </p:extLst>
          </p:nvPr>
        </p:nvGraphicFramePr>
        <p:xfrm>
          <a:off x="1731952" y="2375700"/>
          <a:ext cx="9210291" cy="3150853"/>
        </p:xfrm>
        <a:graphic>
          <a:graphicData uri="http://schemas.openxmlformats.org/drawingml/2006/table">
            <a:tbl>
              <a:tblPr firstRow="1">
                <a:tableStyleId>{5C22544A-7EE6-4342-B048-85BDC9FD1C3A}</a:tableStyleId>
              </a:tblPr>
              <a:tblGrid>
                <a:gridCol w="1764725">
                  <a:extLst>
                    <a:ext uri="{9D8B030D-6E8A-4147-A177-3AD203B41FA5}">
                      <a16:colId xmlns:a16="http://schemas.microsoft.com/office/drawing/2014/main" val="285450607"/>
                    </a:ext>
                  </a:extLst>
                </a:gridCol>
                <a:gridCol w="524692">
                  <a:extLst>
                    <a:ext uri="{9D8B030D-6E8A-4147-A177-3AD203B41FA5}">
                      <a16:colId xmlns:a16="http://schemas.microsoft.com/office/drawing/2014/main" val="2215904522"/>
                    </a:ext>
                  </a:extLst>
                </a:gridCol>
                <a:gridCol w="524692">
                  <a:extLst>
                    <a:ext uri="{9D8B030D-6E8A-4147-A177-3AD203B41FA5}">
                      <a16:colId xmlns:a16="http://schemas.microsoft.com/office/drawing/2014/main" val="751506583"/>
                    </a:ext>
                  </a:extLst>
                </a:gridCol>
                <a:gridCol w="524692">
                  <a:extLst>
                    <a:ext uri="{9D8B030D-6E8A-4147-A177-3AD203B41FA5}">
                      <a16:colId xmlns:a16="http://schemas.microsoft.com/office/drawing/2014/main" val="1238057740"/>
                    </a:ext>
                  </a:extLst>
                </a:gridCol>
                <a:gridCol w="637103">
                  <a:extLst>
                    <a:ext uri="{9D8B030D-6E8A-4147-A177-3AD203B41FA5}">
                      <a16:colId xmlns:a16="http://schemas.microsoft.com/office/drawing/2014/main" val="3340660559"/>
                    </a:ext>
                  </a:extLst>
                </a:gridCol>
                <a:gridCol w="524692">
                  <a:extLst>
                    <a:ext uri="{9D8B030D-6E8A-4147-A177-3AD203B41FA5}">
                      <a16:colId xmlns:a16="http://schemas.microsoft.com/office/drawing/2014/main" val="3304641028"/>
                    </a:ext>
                  </a:extLst>
                </a:gridCol>
                <a:gridCol w="524692">
                  <a:extLst>
                    <a:ext uri="{9D8B030D-6E8A-4147-A177-3AD203B41FA5}">
                      <a16:colId xmlns:a16="http://schemas.microsoft.com/office/drawing/2014/main" val="2688014687"/>
                    </a:ext>
                  </a:extLst>
                </a:gridCol>
                <a:gridCol w="647118">
                  <a:extLst>
                    <a:ext uri="{9D8B030D-6E8A-4147-A177-3AD203B41FA5}">
                      <a16:colId xmlns:a16="http://schemas.microsoft.com/office/drawing/2014/main" val="1038927457"/>
                    </a:ext>
                  </a:extLst>
                </a:gridCol>
                <a:gridCol w="524692">
                  <a:extLst>
                    <a:ext uri="{9D8B030D-6E8A-4147-A177-3AD203B41FA5}">
                      <a16:colId xmlns:a16="http://schemas.microsoft.com/office/drawing/2014/main" val="572181034"/>
                    </a:ext>
                  </a:extLst>
                </a:gridCol>
                <a:gridCol w="524692">
                  <a:extLst>
                    <a:ext uri="{9D8B030D-6E8A-4147-A177-3AD203B41FA5}">
                      <a16:colId xmlns:a16="http://schemas.microsoft.com/office/drawing/2014/main" val="2800533926"/>
                    </a:ext>
                  </a:extLst>
                </a:gridCol>
                <a:gridCol w="524692">
                  <a:extLst>
                    <a:ext uri="{9D8B030D-6E8A-4147-A177-3AD203B41FA5}">
                      <a16:colId xmlns:a16="http://schemas.microsoft.com/office/drawing/2014/main" val="2299655562"/>
                    </a:ext>
                  </a:extLst>
                </a:gridCol>
                <a:gridCol w="914425">
                  <a:extLst>
                    <a:ext uri="{9D8B030D-6E8A-4147-A177-3AD203B41FA5}">
                      <a16:colId xmlns:a16="http://schemas.microsoft.com/office/drawing/2014/main" val="2402485993"/>
                    </a:ext>
                  </a:extLst>
                </a:gridCol>
                <a:gridCol w="524692">
                  <a:extLst>
                    <a:ext uri="{9D8B030D-6E8A-4147-A177-3AD203B41FA5}">
                      <a16:colId xmlns:a16="http://schemas.microsoft.com/office/drawing/2014/main" val="2262049232"/>
                    </a:ext>
                  </a:extLst>
                </a:gridCol>
                <a:gridCol w="524692">
                  <a:extLst>
                    <a:ext uri="{9D8B030D-6E8A-4147-A177-3AD203B41FA5}">
                      <a16:colId xmlns:a16="http://schemas.microsoft.com/office/drawing/2014/main" val="3400466146"/>
                    </a:ext>
                  </a:extLst>
                </a:gridCol>
              </a:tblGrid>
              <a:tr h="731339">
                <a:tc>
                  <a:txBody>
                    <a:bodyPr/>
                    <a:lstStyle/>
                    <a:p>
                      <a:pPr algn="ctr" fontAlgn="b"/>
                      <a:endParaRPr lang="en-US" sz="1600" b="1" i="0" u="none" strike="noStrike" dirty="0">
                        <a:solidFill>
                          <a:schemeClr val="bg1"/>
                        </a:solidFill>
                        <a:effectLst/>
                        <a:latin typeface="+mn-lt"/>
                      </a:endParaRPr>
                    </a:p>
                  </a:txBody>
                  <a:tcPr marL="8473" marR="8473" marT="8473"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bg1">
                        <a:lumMod val="50000"/>
                      </a:schemeClr>
                    </a:solidFill>
                  </a:tcPr>
                </a:tc>
                <a:tc>
                  <a:txBody>
                    <a:bodyPr/>
                    <a:lstStyle/>
                    <a:p>
                      <a:pPr algn="ctr" fontAlgn="b"/>
                      <a:r>
                        <a:rPr lang="en-US" sz="1400" b="1" i="0" u="none" strike="noStrike" dirty="0">
                          <a:solidFill>
                            <a:schemeClr val="bg1"/>
                          </a:solidFill>
                          <a:effectLst/>
                          <a:latin typeface="+mn-lt"/>
                        </a:rPr>
                        <a:t>All</a:t>
                      </a:r>
                      <a:endParaRPr lang="en-US" sz="1200" b="1" i="0" u="none" strike="noStrike" dirty="0">
                        <a:solidFill>
                          <a:schemeClr val="bg1"/>
                        </a:solidFill>
                        <a:effectLst/>
                        <a:latin typeface="+mn-lt"/>
                      </a:endParaRPr>
                    </a:p>
                  </a:txBody>
                  <a:tcPr marL="8473" marR="8473" marT="8473"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fontAlgn="b"/>
                      <a:r>
                        <a:rPr lang="en-US" sz="1400" b="1" i="0" u="none" strike="noStrike" dirty="0">
                          <a:solidFill>
                            <a:schemeClr val="bg1"/>
                          </a:solidFill>
                          <a:effectLst/>
                          <a:latin typeface="+mn-lt"/>
                        </a:rPr>
                        <a:t>PWD</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n-US" sz="1400" b="1" i="0" u="none" strike="noStrike" dirty="0">
                          <a:solidFill>
                            <a:schemeClr val="bg1"/>
                          </a:solidFill>
                          <a:effectLst/>
                          <a:latin typeface="+mn-lt"/>
                        </a:rPr>
                        <a:t>Family</a:t>
                      </a:r>
                    </a:p>
                  </a:txBody>
                  <a:tcPr marL="8473" marR="8473" marT="847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n-US" sz="1400" b="1" i="0" u="none" strike="noStrike" dirty="0">
                          <a:solidFill>
                            <a:schemeClr val="bg1"/>
                          </a:solidFill>
                          <a:effectLst/>
                          <a:latin typeface="+mn-lt"/>
                        </a:rPr>
                        <a:t>Friends</a:t>
                      </a:r>
                    </a:p>
                  </a:txBody>
                  <a:tcPr marL="8473" marR="8473" marT="847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n-US" sz="1400" b="1" i="0" u="none" strike="noStrike" dirty="0">
                          <a:solidFill>
                            <a:schemeClr val="bg1"/>
                          </a:solidFill>
                          <a:effectLst/>
                          <a:latin typeface="+mn-lt"/>
                        </a:rPr>
                        <a:t>PWD/Family/Friends</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n-US" sz="1400" b="1" i="0" u="none" strike="noStrike" dirty="0">
                          <a:solidFill>
                            <a:schemeClr val="bg1"/>
                          </a:solidFill>
                          <a:effectLst/>
                          <a:latin typeface="+mn-lt"/>
                        </a:rPr>
                        <a:t>PWD Men</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fontAlgn="b"/>
                      <a:r>
                        <a:rPr lang="en-US" sz="1400" b="1" i="0" u="none" strike="noStrike" dirty="0">
                          <a:solidFill>
                            <a:schemeClr val="bg1"/>
                          </a:solidFill>
                          <a:effectLst/>
                          <a:latin typeface="+mn-lt"/>
                        </a:rPr>
                        <a:t>PWD</a:t>
                      </a:r>
                    </a:p>
                    <a:p>
                      <a:pPr algn="ctr" fontAlgn="b"/>
                      <a:r>
                        <a:rPr lang="en-US" sz="1400" b="1" i="0" u="none" strike="noStrike" dirty="0">
                          <a:solidFill>
                            <a:schemeClr val="bg1"/>
                          </a:solidFill>
                          <a:effectLst/>
                          <a:latin typeface="+mn-lt"/>
                        </a:rPr>
                        <a:t>Women</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fontAlgn="b"/>
                      <a:r>
                        <a:rPr lang="en-US" sz="1400" b="1" i="0" u="none" strike="noStrike" dirty="0">
                          <a:solidFill>
                            <a:schemeClr val="tx1"/>
                          </a:solidFill>
                          <a:effectLst/>
                          <a:latin typeface="+mn-lt"/>
                        </a:rPr>
                        <a:t>PWD &lt;50</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1400" b="1" i="0" u="none" strike="noStrike" dirty="0">
                          <a:solidFill>
                            <a:schemeClr val="tx1"/>
                          </a:solidFill>
                          <a:effectLst/>
                          <a:latin typeface="+mn-lt"/>
                        </a:rPr>
                        <a:t>PWD 50+</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1400" b="1" i="0" u="none" strike="noStrike" dirty="0">
                          <a:solidFill>
                            <a:schemeClr val="bg1"/>
                          </a:solidFill>
                          <a:effectLst/>
                          <a:latin typeface="+mn-lt"/>
                        </a:rPr>
                        <a:t>PWD BG States</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fontAlgn="b"/>
                      <a:endParaRPr lang="en-US" sz="1400" b="1" i="0" u="none" strike="noStrike" dirty="0">
                        <a:solidFill>
                          <a:schemeClr val="bg1"/>
                        </a:solidFill>
                        <a:effectLst/>
                        <a:latin typeface="+mn-lt"/>
                      </a:endParaRPr>
                    </a:p>
                    <a:p>
                      <a:pPr algn="ctr" fontAlgn="b"/>
                      <a:r>
                        <a:rPr lang="en-US" sz="1400" b="1" i="0" u="none" strike="noStrike" dirty="0">
                          <a:solidFill>
                            <a:schemeClr val="bg1"/>
                          </a:solidFill>
                          <a:effectLst/>
                          <a:latin typeface="+mn-lt"/>
                        </a:rPr>
                        <a:t>P/F/F in BG States</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fontAlgn="b"/>
                      <a:r>
                        <a:rPr lang="en-US" sz="1400" b="1" i="0" u="none" strike="noStrike" dirty="0">
                          <a:solidFill>
                            <a:schemeClr val="tx1"/>
                          </a:solidFill>
                          <a:effectLst/>
                          <a:latin typeface="+mn-lt"/>
                        </a:rPr>
                        <a:t>Voted Trump</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57A77"/>
                    </a:solidFill>
                  </a:tcPr>
                </a:tc>
                <a:tc>
                  <a:txBody>
                    <a:bodyPr/>
                    <a:lstStyle/>
                    <a:p>
                      <a:pPr algn="ctr" fontAlgn="b"/>
                      <a:r>
                        <a:rPr lang="en-US" sz="1400" b="1" i="0" u="none" strike="noStrike" dirty="0">
                          <a:solidFill>
                            <a:schemeClr val="tx1"/>
                          </a:solidFill>
                          <a:effectLst/>
                          <a:latin typeface="+mn-lt"/>
                        </a:rPr>
                        <a:t>Voted Biden</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57A77"/>
                    </a:solidFill>
                  </a:tcPr>
                </a:tc>
                <a:extLst>
                  <a:ext uri="{0D108BD9-81ED-4DB2-BD59-A6C34878D82A}">
                    <a16:rowId xmlns:a16="http://schemas.microsoft.com/office/drawing/2014/main" val="1735180297"/>
                  </a:ext>
                </a:extLst>
              </a:tr>
              <a:tr h="38149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800" b="1" i="0" u="none" strike="noStrike" dirty="0">
                          <a:solidFill>
                            <a:srgbClr val="000000"/>
                          </a:solidFill>
                          <a:effectLst/>
                          <a:latin typeface="+mn-lt"/>
                        </a:rPr>
                        <a:t>Yes, heard</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19</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25</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22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23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23</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26</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24</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25</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26</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22</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22</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18</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20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extLst>
                  <a:ext uri="{0D108BD9-81ED-4DB2-BD59-A6C34878D82A}">
                    <a16:rowId xmlns:a16="http://schemas.microsoft.com/office/drawing/2014/main" val="4263235427"/>
                  </a:ext>
                </a:extLst>
              </a:tr>
              <a:tr h="38149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800" b="1" i="0" u="none" strike="noStrike" dirty="0">
                          <a:solidFill>
                            <a:srgbClr val="000000"/>
                          </a:solidFill>
                          <a:effectLst/>
                          <a:latin typeface="+mn-lt"/>
                        </a:rPr>
                        <a:t>Yes, read</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DFDFDF"/>
                    </a:solidFill>
                  </a:tcPr>
                </a:tc>
                <a:tc>
                  <a:txBody>
                    <a:bodyPr/>
                    <a:lstStyle/>
                    <a:p>
                      <a:pPr algn="ctr" fontAlgn="ctr"/>
                      <a:r>
                        <a:rPr lang="en-US" sz="1800" b="0" i="0" u="none" strike="noStrike" dirty="0">
                          <a:solidFill>
                            <a:srgbClr val="000000"/>
                          </a:solidFill>
                          <a:effectLst/>
                          <a:latin typeface="+mn-lt"/>
                        </a:rPr>
                        <a:t>14</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15</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31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18</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14</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16</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22</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9</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7</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13</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13</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16</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extLst>
                  <a:ext uri="{0D108BD9-81ED-4DB2-BD59-A6C34878D82A}">
                    <a16:rowId xmlns:a16="http://schemas.microsoft.com/office/drawing/2014/main" val="3413076944"/>
                  </a:ext>
                </a:extLst>
              </a:tr>
              <a:tr h="38149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800" b="1" i="0" u="none" strike="noStrike" dirty="0">
                          <a:solidFill>
                            <a:srgbClr val="000000"/>
                          </a:solidFill>
                          <a:effectLst/>
                          <a:latin typeface="+mn-lt"/>
                        </a:rPr>
                        <a:t>Yes, saw</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BFBFBF"/>
                    </a:solidFill>
                  </a:tcPr>
                </a:tc>
                <a:tc>
                  <a:txBody>
                    <a:bodyPr/>
                    <a:lstStyle/>
                    <a:p>
                      <a:pPr algn="ctr" fontAlgn="ctr"/>
                      <a:r>
                        <a:rPr lang="en-US" sz="1800" b="0" i="0" u="none" strike="noStrike" dirty="0">
                          <a:solidFill>
                            <a:srgbClr val="000000"/>
                          </a:solidFill>
                          <a:effectLst/>
                          <a:latin typeface="+mn-lt"/>
                        </a:rPr>
                        <a:t>14</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17</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13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28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16</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11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22</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21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13</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13</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17</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14</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14</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767863769"/>
                  </a:ext>
                </a:extLst>
              </a:tr>
              <a:tr h="38149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endParaRPr lang="en-US" sz="1800" b="1"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bg1"/>
                    </a:solidFill>
                  </a:tcPr>
                </a:tc>
                <a:tc>
                  <a:txBody>
                    <a:bodyPr/>
                    <a:lstStyle/>
                    <a:p>
                      <a:pPr algn="ctr" fontAlgn="ctr"/>
                      <a:endParaRPr lang="en-US" sz="1800" b="0"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800" b="0"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800" b="0" i="0" u="none" strike="noStrike" dirty="0">
                        <a:solidFill>
                          <a:srgbClr val="000000"/>
                        </a:solidFill>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800" b="0" i="0" u="none" strike="noStrike" dirty="0">
                        <a:solidFill>
                          <a:srgbClr val="000000"/>
                        </a:solidFill>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800" b="0" i="0" u="none" strike="noStrike" dirty="0">
                        <a:solidFill>
                          <a:srgbClr val="000000"/>
                        </a:solidFill>
                        <a:effectLst/>
                        <a:latin typeface="+mn-lt"/>
                      </a:endParaRP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800" b="0"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800" b="0" i="0" u="none" strike="noStrike" dirty="0">
                        <a:solidFill>
                          <a:srgbClr val="000000"/>
                        </a:solidFill>
                        <a:effectLst/>
                        <a:latin typeface="+mn-lt"/>
                      </a:endParaRP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800" b="0"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800" b="0" i="0" u="none" strike="noStrike" dirty="0">
                        <a:solidFill>
                          <a:srgbClr val="000000"/>
                        </a:solidFill>
                        <a:effectLst/>
                        <a:latin typeface="+mn-lt"/>
                      </a:endParaRP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800" b="0"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800" b="0" i="0" u="none" strike="noStrike" dirty="0">
                        <a:solidFill>
                          <a:srgbClr val="000000"/>
                        </a:solidFill>
                        <a:effectLst/>
                        <a:latin typeface="+mn-lt"/>
                      </a:endParaRP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800" b="0"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800" b="0" i="0" u="none" strike="noStrike" dirty="0">
                        <a:solidFill>
                          <a:srgbClr val="000000"/>
                        </a:solidFill>
                        <a:effectLst/>
                        <a:latin typeface="+mn-lt"/>
                      </a:endParaRP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0008071"/>
                  </a:ext>
                </a:extLst>
              </a:tr>
              <a:tr h="38149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800" b="1" i="0" u="none" strike="noStrike" dirty="0">
                          <a:solidFill>
                            <a:srgbClr val="000000"/>
                          </a:solidFill>
                          <a:effectLst/>
                          <a:latin typeface="+mn-lt"/>
                        </a:rPr>
                        <a:t>All yes, combined</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DFDFDF"/>
                    </a:solidFill>
                  </a:tcPr>
                </a:tc>
                <a:tc>
                  <a:txBody>
                    <a:bodyPr/>
                    <a:lstStyle/>
                    <a:p>
                      <a:pPr algn="ctr" fontAlgn="ctr"/>
                      <a:r>
                        <a:rPr lang="en-US" sz="1800" b="0" i="0" u="none" strike="noStrike" dirty="0">
                          <a:solidFill>
                            <a:srgbClr val="000000"/>
                          </a:solidFill>
                          <a:effectLst/>
                          <a:latin typeface="+mn-lt"/>
                        </a:rPr>
                        <a:t>31</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1" i="0" u="none" strike="noStrike" dirty="0">
                          <a:solidFill>
                            <a:srgbClr val="000000"/>
                          </a:solidFill>
                          <a:effectLst/>
                          <a:latin typeface="+mn-lt"/>
                        </a:rPr>
                        <a:t>41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C7D7"/>
                    </a:solidFill>
                  </a:tcPr>
                </a:tc>
                <a:tc>
                  <a:txBody>
                    <a:bodyPr/>
                    <a:lstStyle/>
                    <a:p>
                      <a:pPr algn="ctr" fontAlgn="ctr"/>
                      <a:r>
                        <a:rPr lang="en-US" sz="1800" b="0" i="0" u="none" strike="noStrike" dirty="0">
                          <a:solidFill>
                            <a:srgbClr val="000000"/>
                          </a:solidFill>
                          <a:effectLst/>
                          <a:latin typeface="+mn-lt"/>
                        </a:rPr>
                        <a:t>36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1" i="0" u="none" strike="noStrike" dirty="0">
                          <a:solidFill>
                            <a:srgbClr val="000000"/>
                          </a:solidFill>
                          <a:effectLst/>
                          <a:latin typeface="+mn-lt"/>
                        </a:rPr>
                        <a:t>47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C7D7"/>
                    </a:solidFill>
                  </a:tcPr>
                </a:tc>
                <a:tc>
                  <a:txBody>
                    <a:bodyPr/>
                    <a:lstStyle/>
                    <a:p>
                      <a:pPr algn="ctr" fontAlgn="ctr"/>
                      <a:r>
                        <a:rPr lang="en-US" sz="1800" b="0" i="0" u="none" strike="noStrike" dirty="0">
                          <a:solidFill>
                            <a:srgbClr val="000000"/>
                          </a:solidFill>
                          <a:effectLst/>
                          <a:latin typeface="+mn-lt"/>
                        </a:rPr>
                        <a:t>38</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36</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1" i="0" u="none" strike="noStrike" dirty="0">
                          <a:solidFill>
                            <a:srgbClr val="000000"/>
                          </a:solidFill>
                          <a:effectLst/>
                          <a:latin typeface="+mn-lt"/>
                        </a:rPr>
                        <a:t>46</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2BCBB"/>
                    </a:solidFill>
                  </a:tcPr>
                </a:tc>
                <a:tc>
                  <a:txBody>
                    <a:bodyPr/>
                    <a:lstStyle/>
                    <a:p>
                      <a:pPr algn="ctr" fontAlgn="ctr"/>
                      <a:r>
                        <a:rPr lang="en-US" sz="1800" b="0" i="0" u="none" strike="noStrike" dirty="0">
                          <a:solidFill>
                            <a:srgbClr val="000000"/>
                          </a:solidFill>
                          <a:effectLst/>
                          <a:latin typeface="+mn-lt"/>
                        </a:rPr>
                        <a:t>41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42</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33</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33</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31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33</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extLst>
                  <a:ext uri="{0D108BD9-81ED-4DB2-BD59-A6C34878D82A}">
                    <a16:rowId xmlns:a16="http://schemas.microsoft.com/office/drawing/2014/main" val="3672683854"/>
                  </a:ext>
                </a:extLst>
              </a:tr>
              <a:tr h="38149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800" b="1" i="0" u="none" strike="noStrike" dirty="0">
                          <a:solidFill>
                            <a:srgbClr val="000000"/>
                          </a:solidFill>
                          <a:effectLst/>
                          <a:latin typeface="+mn-lt"/>
                        </a:rPr>
                        <a:t>No </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BFBFBF"/>
                    </a:solidFill>
                  </a:tcPr>
                </a:tc>
                <a:tc>
                  <a:txBody>
                    <a:bodyPr/>
                    <a:lstStyle/>
                    <a:p>
                      <a:pPr algn="ctr" fontAlgn="ctr"/>
                      <a:r>
                        <a:rPr lang="en-US" sz="1800" b="0" i="0" u="none" strike="noStrike" dirty="0">
                          <a:solidFill>
                            <a:srgbClr val="000000"/>
                          </a:solidFill>
                          <a:effectLst/>
                          <a:latin typeface="+mn-lt"/>
                        </a:rPr>
                        <a:t>63</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55</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59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51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58</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61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50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55</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55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61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62</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63</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63</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2199035179"/>
                  </a:ext>
                </a:extLst>
              </a:tr>
            </a:tbl>
          </a:graphicData>
        </a:graphic>
      </p:graphicFrame>
      <p:sp>
        <p:nvSpPr>
          <p:cNvPr id="12" name="Circle: Hollow 11">
            <a:extLst>
              <a:ext uri="{FF2B5EF4-FFF2-40B4-BE49-F238E27FC236}">
                <a16:creationId xmlns:a16="http://schemas.microsoft.com/office/drawing/2014/main" id="{2885D6D3-F40D-4FA4-8B3C-45AD081C5F94}"/>
              </a:ext>
              <a:ext uri="{C183D7F6-B498-43B3-948B-1728B52AA6E4}">
                <adec:decorative xmlns:adec="http://schemas.microsoft.com/office/drawing/2017/decorative" val="1"/>
              </a:ext>
            </a:extLst>
          </p:cNvPr>
          <p:cNvSpPr/>
          <p:nvPr/>
        </p:nvSpPr>
        <p:spPr>
          <a:xfrm>
            <a:off x="4069490" y="4743822"/>
            <a:ext cx="561715" cy="457193"/>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Circle: Hollow 13">
            <a:extLst>
              <a:ext uri="{FF2B5EF4-FFF2-40B4-BE49-F238E27FC236}">
                <a16:creationId xmlns:a16="http://schemas.microsoft.com/office/drawing/2014/main" id="{6C22BA24-AD0A-495A-BEBF-0CE99B428E8E}"/>
              </a:ext>
              <a:ext uri="{C183D7F6-B498-43B3-948B-1728B52AA6E4}">
                <adec:decorative xmlns:adec="http://schemas.microsoft.com/office/drawing/2017/decorative" val="1"/>
              </a:ext>
            </a:extLst>
          </p:cNvPr>
          <p:cNvSpPr/>
          <p:nvPr/>
        </p:nvSpPr>
        <p:spPr>
          <a:xfrm>
            <a:off x="6701113" y="4743822"/>
            <a:ext cx="696106" cy="457193"/>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Circle: Hollow 5">
            <a:extLst>
              <a:ext uri="{FF2B5EF4-FFF2-40B4-BE49-F238E27FC236}">
                <a16:creationId xmlns:a16="http://schemas.microsoft.com/office/drawing/2014/main" id="{1B5787FE-F24F-4967-83AA-514060A1BD62}"/>
              </a:ext>
              <a:ext uri="{C183D7F6-B498-43B3-948B-1728B52AA6E4}">
                <adec:decorative xmlns:adec="http://schemas.microsoft.com/office/drawing/2017/decorative" val="1"/>
              </a:ext>
            </a:extLst>
          </p:cNvPr>
          <p:cNvSpPr/>
          <p:nvPr/>
        </p:nvSpPr>
        <p:spPr>
          <a:xfrm>
            <a:off x="5089139" y="4743822"/>
            <a:ext cx="696106" cy="442634"/>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3" name="image3.png">
            <a:extLst>
              <a:ext uri="{FF2B5EF4-FFF2-40B4-BE49-F238E27FC236}">
                <a16:creationId xmlns:a16="http://schemas.microsoft.com/office/drawing/2014/main" id="{288A63A6-F8CF-487B-8A4C-34DF0F90DA54}"/>
              </a:ext>
              <a:ext uri="{C183D7F6-B498-43B3-948B-1728B52AA6E4}">
                <adec:decorative xmlns:adec="http://schemas.microsoft.com/office/drawing/2017/decorative" val="1"/>
              </a:ext>
            </a:extLst>
          </p:cNvPr>
          <p:cNvPicPr/>
          <p:nvPr/>
        </p:nvPicPr>
        <p:blipFill>
          <a:blip r:embed="rId2"/>
          <a:srcRect/>
          <a:stretch>
            <a:fillRect/>
          </a:stretch>
        </p:blipFill>
        <p:spPr>
          <a:xfrm>
            <a:off x="8153400" y="6355080"/>
            <a:ext cx="2207812" cy="367160"/>
          </a:xfrm>
          <a:prstGeom prst="rect">
            <a:avLst/>
          </a:prstGeom>
          <a:ln/>
        </p:spPr>
      </p:pic>
    </p:spTree>
    <p:extLst>
      <p:ext uri="{BB962C8B-B14F-4D97-AF65-F5344CB8AC3E}">
        <p14:creationId xmlns:p14="http://schemas.microsoft.com/office/powerpoint/2010/main" val="20189591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6800</TotalTime>
  <Words>2645</Words>
  <Application>Microsoft Macintosh PowerPoint</Application>
  <PresentationFormat>Widescreen</PresentationFormat>
  <Paragraphs>683</Paragraphs>
  <Slides>18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 Election Omnibus Findings January 2021</vt:lpstr>
      <vt:lpstr>Methodology</vt:lpstr>
      <vt:lpstr>More than 2 in 5 voters report having a disability and/or having a family member or a close friend with a disability. Throughout this webinar deck, we use either the phrase “voters with disabilities/family/friends” or “P/F/F” to refer to the total sample of voters who say they either personally have a disability, have a family member with a disability, or a close friend with a disability. </vt:lpstr>
      <vt:lpstr>A majority of voters with disabilities overall, including 55% of voters with disabilities in battleground states, voted for Donald Trump. A majority of the voters with disabilities/family/friends voted for Biden – 51% to 48%. In 2016, a plurality of voters with disabilities (49%) voted for Clinton. </vt:lpstr>
      <vt:lpstr>Voters with disabilities nationwide split their votes evenly between the Democratic and Republican candidate. Among voters with disabilities in battleground states, 52% voted for the Republican candidate. Half of all voters with disabilities/family/friends voted for the Democrat. </vt:lpstr>
      <vt:lpstr>Among voters with disabilities and those connected to voters with disabilities, COVID-19 and the economy and jobs were the most important issues in deciding for whom to vote. Voters with a family member or close friend were likely to list health care as an important issue and voters with disabilities were more likely than voters overall to list Social Security and Medicare as an important issue, too. </vt:lpstr>
      <vt:lpstr>Candidates and  Disability Issues</vt:lpstr>
      <vt:lpstr>Less than one-third of voters overall remember hearing, reading, or seeing anything from congressional or presidential campaigns about issues that are important to people with disabilities. African American voters are most likely to recall hearing something from campaigns. Independents and voters in the Midwest are least likely.</vt:lpstr>
      <vt:lpstr>Voters with disabilities, particularly women with disabilities, and voters with a close friend with disabilities are most likely to have heard, read, or seen something. </vt:lpstr>
      <vt:lpstr>Across demographic subgroups, a solid majority of voters believe it is very important that congressional and presidential campaigns address issues that are important to people with disabilities. African American voters are especially likely to say it is very important.</vt:lpstr>
      <vt:lpstr>We see the greatest rating of importance for issues for people with disabilities among voters with disabilities, especially those in battleground states, men with disabilities, older people with disabilities, and Biden voters who heard something around disabilities during the election.</vt:lpstr>
      <vt:lpstr>At least 9 in 10 voters agree that our communities are at their best when all people, including people with disabilities, have opportunities, and that people with disabilities should be at decision making tables just like everyone else. Voters also strongly agree with statements that call for disability issues to be included in national policies and for candidates and their campaigns to include this constituency in their efforts and fight against stigmas and bias.  </vt:lpstr>
      <vt:lpstr>At least two-thirds of voters also strongly agree with statements that center people with disabilities and highlight their contributions to the workplace, underscore the historical biases they have faced, and talk about how voting on issues important to this community can bring about change. Statements focused on the individual around the issues and motivation to vote fall into a second tier. Voters are more likely to strongly agree that issues around disability and healthcare influence their motivation to vote rather than disability issues alone.</vt:lpstr>
      <vt:lpstr>The top tier of statements is also strong, especially among voters with disabilities. More than 9 in 10 older voters with disabilities and voters with disabilities in battleground states strongly agree our communities are at their best when all people, including people with disabilities, have the opportunity to get skills, jobs, and succeed. </vt:lpstr>
      <vt:lpstr>Voters with disabilities strongly agree with all statements at higher rates than overall voters with disabilities/family/friends overall, as do Biden voters who heard about issues around disabilities from campaigns. Younger voters with disabilities are more likely than older voters with disabilities to strongly agree that candidates’ stances on issues around disability influence who they voted for and how motivated they were to vote this election. </vt:lpstr>
      <vt:lpstr>There has been a 10-point increase in intensity among people with disabilities and a 5-point increase among the voters with disabilities/family/friends strongly agreeing that issues around disability influence how motivated they are to vote. </vt:lpstr>
      <vt:lpstr>Voters with disabilities, particularly women with disabilities, are very concerned that cuts to health care and the ACA will have a negative impact on people with disabilities.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PowerPoint Template</dc:title>
  <dc:creator>Jonathan Voss</dc:creator>
  <cp:lastModifiedBy>Tina Pinedo</cp:lastModifiedBy>
  <cp:revision>528</cp:revision>
  <dcterms:created xsi:type="dcterms:W3CDTF">2019-01-30T18:38:59Z</dcterms:created>
  <dcterms:modified xsi:type="dcterms:W3CDTF">2021-09-08T15:59:16Z</dcterms:modified>
</cp:coreProperties>
</file>