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1" r:id="rId1"/>
  </p:sldMasterIdLst>
  <p:notesMasterIdLst>
    <p:notesMasterId r:id="rId32"/>
  </p:notesMasterIdLst>
  <p:sldIdLst>
    <p:sldId id="257" r:id="rId2"/>
    <p:sldId id="279" r:id="rId3"/>
    <p:sldId id="280" r:id="rId4"/>
    <p:sldId id="287" r:id="rId5"/>
    <p:sldId id="281" r:id="rId6"/>
    <p:sldId id="282" r:id="rId7"/>
    <p:sldId id="259" r:id="rId8"/>
    <p:sldId id="260" r:id="rId9"/>
    <p:sldId id="286" r:id="rId10"/>
    <p:sldId id="261" r:id="rId11"/>
    <p:sldId id="262" r:id="rId12"/>
    <p:sldId id="263" r:id="rId13"/>
    <p:sldId id="264" r:id="rId14"/>
    <p:sldId id="265" r:id="rId15"/>
    <p:sldId id="28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83" r:id="rId30"/>
    <p:sldId id="284" r:id="rId31"/>
  </p:sldIdLst>
  <p:sldSz cx="12192000" cy="6858000"/>
  <p:notesSz cx="6858000" cy="9144000"/>
  <p:embeddedFontLst>
    <p:embeddedFont>
      <p:font typeface="Wingdings 3" panose="05040102010807070707" pitchFamily="18" charset="2"/>
      <p:regular r:id="rId33"/>
    </p:embeddedFont>
    <p:embeddedFont>
      <p:font typeface="Tw Cen MT" panose="020B0602020104020603" pitchFamily="34" charset="0"/>
      <p:regular r:id="rId34"/>
      <p:bold r:id="rId35"/>
      <p:italic r:id="rId36"/>
      <p:boldItalic r:id="rId37"/>
    </p:embeddedFont>
    <p:embeddedFont>
      <p:font typeface="Tw Cen MT Condensed" panose="020B0606020104020203" pitchFamily="34" charset="0"/>
      <p:regular r:id="rId38"/>
      <p:bold r:id="rId39"/>
    </p:embeddedFont>
    <p:embeddedFont>
      <p:font typeface="Calibri" panose="020F050202020403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8" d="100"/>
          <a:sy n="98" d="100"/>
        </p:scale>
        <p:origin x="96" y="600"/>
      </p:cViewPr>
      <p:guideLst/>
    </p:cSldViewPr>
  </p:slideViewPr>
  <p:notesTextViewPr>
    <p:cViewPr>
      <p:scale>
        <a:sx n="1" d="1"/>
        <a:sy n="1" d="1"/>
      </p:scale>
      <p:origin x="0" y="0"/>
    </p:cViewPr>
  </p:notesTextViewPr>
  <p:sorterViewPr>
    <p:cViewPr>
      <p:scale>
        <a:sx n="100" d="100"/>
        <a:sy n="100" d="100"/>
      </p:scale>
      <p:origin x="0" y="-191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F2531-024B-4B0E-ADF6-E779FFFFBB2F}" type="datetimeFigureOut">
              <a:rPr lang="en-US" smtClean="0"/>
              <a:t>9/5/2019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C0960-6221-4D4A-89CF-D5D1775F5160}" type="slidenum">
              <a:rPr lang="en-US" smtClean="0"/>
              <a:t>‹#›</a:t>
            </a:fld>
            <a:endParaRPr lang="en-US"/>
          </a:p>
        </p:txBody>
      </p:sp>
    </p:spTree>
    <p:extLst>
      <p:ext uri="{BB962C8B-B14F-4D97-AF65-F5344CB8AC3E}">
        <p14:creationId xmlns:p14="http://schemas.microsoft.com/office/powerpoint/2010/main" val="1478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587" indent="-228587">
              <a:buFontTx/>
              <a:buAutoNum type="arabicParenR"/>
              <a:defRPr/>
            </a:pPr>
            <a:endParaRPr lang="en-US" dirty="0" smtClean="0"/>
          </a:p>
          <a:p>
            <a:pPr>
              <a:defRPr/>
            </a:pPr>
            <a:r>
              <a:rPr lang="en-US" dirty="0" smtClean="0"/>
              <a:t>Take a few moments:</a:t>
            </a:r>
          </a:p>
          <a:p>
            <a:pPr>
              <a:defRPr/>
            </a:pPr>
            <a:endParaRPr lang="en-US" dirty="0" smtClean="0"/>
          </a:p>
          <a:p>
            <a:pPr marL="224325" indent="-224325">
              <a:buFontTx/>
              <a:buAutoNum type="arabicParenR"/>
              <a:defRPr/>
            </a:pPr>
            <a:endParaRPr lang="en-US" dirty="0" smtClean="0"/>
          </a:p>
          <a:p>
            <a:pPr marL="224325" indent="-224325">
              <a:buFontTx/>
              <a:buAutoNum type="arabicParenR"/>
              <a:defRPr/>
            </a:pPr>
            <a:r>
              <a:rPr lang="en-US" dirty="0" smtClean="0"/>
              <a:t>What feels uncertain to you in your organization now and over the next two years?</a:t>
            </a:r>
          </a:p>
          <a:p>
            <a:pPr marL="224325" indent="-224325">
              <a:buFontTx/>
              <a:buAutoNum type="arabicParenR"/>
              <a:defRPr/>
            </a:pPr>
            <a:endParaRPr lang="en-US" dirty="0" smtClean="0"/>
          </a:p>
          <a:p>
            <a:pPr marL="224325" indent="-224325">
              <a:buFontTx/>
              <a:buAutoNum type="arabicParenR"/>
              <a:defRPr/>
            </a:pPr>
            <a:r>
              <a:rPr lang="en-US" dirty="0" smtClean="0"/>
              <a:t>What have you, your team and the organization as a whole done to manage it?</a:t>
            </a:r>
          </a:p>
          <a:p>
            <a:pPr>
              <a:defRPr/>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A3E765-449D-453D-852D-AC0BE728A0D1}" type="slidenum">
              <a:rPr lang="en-US" smtClean="0"/>
              <a:pPr fontAlgn="base">
                <a:spcBef>
                  <a:spcPct val="0"/>
                </a:spcBef>
                <a:spcAft>
                  <a:spcPct val="0"/>
                </a:spcAft>
                <a:defRPr/>
              </a:pPr>
              <a:t>1</a:t>
            </a:fld>
            <a:endParaRPr lang="en-US" dirty="0" smtClean="0"/>
          </a:p>
        </p:txBody>
      </p:sp>
    </p:spTree>
    <p:extLst>
      <p:ext uri="{BB962C8B-B14F-4D97-AF65-F5344CB8AC3E}">
        <p14:creationId xmlns:p14="http://schemas.microsoft.com/office/powerpoint/2010/main" val="358630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10</a:t>
            </a:fld>
            <a:endParaRPr lang="en-US"/>
          </a:p>
        </p:txBody>
      </p:sp>
    </p:spTree>
    <p:extLst>
      <p:ext uri="{BB962C8B-B14F-4D97-AF65-F5344CB8AC3E}">
        <p14:creationId xmlns:p14="http://schemas.microsoft.com/office/powerpoint/2010/main" val="3741137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11</a:t>
            </a:fld>
            <a:endParaRPr lang="en-US"/>
          </a:p>
        </p:txBody>
      </p:sp>
    </p:spTree>
    <p:extLst>
      <p:ext uri="{BB962C8B-B14F-4D97-AF65-F5344CB8AC3E}">
        <p14:creationId xmlns:p14="http://schemas.microsoft.com/office/powerpoint/2010/main" val="3886302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12</a:t>
            </a:fld>
            <a:endParaRPr lang="en-US"/>
          </a:p>
        </p:txBody>
      </p:sp>
    </p:spTree>
    <p:extLst>
      <p:ext uri="{BB962C8B-B14F-4D97-AF65-F5344CB8AC3E}">
        <p14:creationId xmlns:p14="http://schemas.microsoft.com/office/powerpoint/2010/main" val="140403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13</a:t>
            </a:fld>
            <a:endParaRPr lang="en-US"/>
          </a:p>
        </p:txBody>
      </p:sp>
    </p:spTree>
    <p:extLst>
      <p:ext uri="{BB962C8B-B14F-4D97-AF65-F5344CB8AC3E}">
        <p14:creationId xmlns:p14="http://schemas.microsoft.com/office/powerpoint/2010/main" val="141354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14</a:t>
            </a:fld>
            <a:endParaRPr lang="en-US"/>
          </a:p>
        </p:txBody>
      </p:sp>
    </p:spTree>
    <p:extLst>
      <p:ext uri="{BB962C8B-B14F-4D97-AF65-F5344CB8AC3E}">
        <p14:creationId xmlns:p14="http://schemas.microsoft.com/office/powerpoint/2010/main" val="2555060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15</a:t>
            </a:fld>
            <a:endParaRPr lang="en-US"/>
          </a:p>
        </p:txBody>
      </p:sp>
    </p:spTree>
    <p:extLst>
      <p:ext uri="{BB962C8B-B14F-4D97-AF65-F5344CB8AC3E}">
        <p14:creationId xmlns:p14="http://schemas.microsoft.com/office/powerpoint/2010/main" val="691862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16</a:t>
            </a:fld>
            <a:endParaRPr lang="en-US"/>
          </a:p>
        </p:txBody>
      </p:sp>
    </p:spTree>
    <p:extLst>
      <p:ext uri="{BB962C8B-B14F-4D97-AF65-F5344CB8AC3E}">
        <p14:creationId xmlns:p14="http://schemas.microsoft.com/office/powerpoint/2010/main" val="298336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17</a:t>
            </a:fld>
            <a:endParaRPr lang="en-US"/>
          </a:p>
        </p:txBody>
      </p:sp>
    </p:spTree>
    <p:extLst>
      <p:ext uri="{BB962C8B-B14F-4D97-AF65-F5344CB8AC3E}">
        <p14:creationId xmlns:p14="http://schemas.microsoft.com/office/powerpoint/2010/main" val="1205215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18</a:t>
            </a:fld>
            <a:endParaRPr lang="en-US"/>
          </a:p>
        </p:txBody>
      </p:sp>
    </p:spTree>
    <p:extLst>
      <p:ext uri="{BB962C8B-B14F-4D97-AF65-F5344CB8AC3E}">
        <p14:creationId xmlns:p14="http://schemas.microsoft.com/office/powerpoint/2010/main" val="1095328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19</a:t>
            </a:fld>
            <a:endParaRPr lang="en-US"/>
          </a:p>
        </p:txBody>
      </p:sp>
    </p:spTree>
    <p:extLst>
      <p:ext uri="{BB962C8B-B14F-4D97-AF65-F5344CB8AC3E}">
        <p14:creationId xmlns:p14="http://schemas.microsoft.com/office/powerpoint/2010/main" val="102445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4BC37E-EBD4-4398-A7B9-A93E2087F6E4}" type="slidenum">
              <a:rPr lang="en-US" smtClean="0"/>
              <a:pPr fontAlgn="base">
                <a:spcBef>
                  <a:spcPct val="0"/>
                </a:spcBef>
                <a:spcAft>
                  <a:spcPct val="0"/>
                </a:spcAft>
                <a:defRPr/>
              </a:pPr>
              <a:t>2</a:t>
            </a:fld>
            <a:endParaRPr lang="en-US" dirty="0" smtClean="0"/>
          </a:p>
        </p:txBody>
      </p:sp>
    </p:spTree>
    <p:extLst>
      <p:ext uri="{BB962C8B-B14F-4D97-AF65-F5344CB8AC3E}">
        <p14:creationId xmlns:p14="http://schemas.microsoft.com/office/powerpoint/2010/main" val="33920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20</a:t>
            </a:fld>
            <a:endParaRPr lang="en-US"/>
          </a:p>
        </p:txBody>
      </p:sp>
    </p:spTree>
    <p:extLst>
      <p:ext uri="{BB962C8B-B14F-4D97-AF65-F5344CB8AC3E}">
        <p14:creationId xmlns:p14="http://schemas.microsoft.com/office/powerpoint/2010/main" val="3778889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21</a:t>
            </a:fld>
            <a:endParaRPr lang="en-US"/>
          </a:p>
        </p:txBody>
      </p:sp>
    </p:spTree>
    <p:extLst>
      <p:ext uri="{BB962C8B-B14F-4D97-AF65-F5344CB8AC3E}">
        <p14:creationId xmlns:p14="http://schemas.microsoft.com/office/powerpoint/2010/main" val="318223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22</a:t>
            </a:fld>
            <a:endParaRPr lang="en-US"/>
          </a:p>
        </p:txBody>
      </p:sp>
    </p:spTree>
    <p:extLst>
      <p:ext uri="{BB962C8B-B14F-4D97-AF65-F5344CB8AC3E}">
        <p14:creationId xmlns:p14="http://schemas.microsoft.com/office/powerpoint/2010/main" val="1637907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23</a:t>
            </a:fld>
            <a:endParaRPr lang="en-US"/>
          </a:p>
        </p:txBody>
      </p:sp>
    </p:spTree>
    <p:extLst>
      <p:ext uri="{BB962C8B-B14F-4D97-AF65-F5344CB8AC3E}">
        <p14:creationId xmlns:p14="http://schemas.microsoft.com/office/powerpoint/2010/main" val="913238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24</a:t>
            </a:fld>
            <a:endParaRPr lang="en-US"/>
          </a:p>
        </p:txBody>
      </p:sp>
    </p:spTree>
    <p:extLst>
      <p:ext uri="{BB962C8B-B14F-4D97-AF65-F5344CB8AC3E}">
        <p14:creationId xmlns:p14="http://schemas.microsoft.com/office/powerpoint/2010/main" val="3469866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25</a:t>
            </a:fld>
            <a:endParaRPr lang="en-US"/>
          </a:p>
        </p:txBody>
      </p:sp>
    </p:spTree>
    <p:extLst>
      <p:ext uri="{BB962C8B-B14F-4D97-AF65-F5344CB8AC3E}">
        <p14:creationId xmlns:p14="http://schemas.microsoft.com/office/powerpoint/2010/main" val="1045423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26</a:t>
            </a:fld>
            <a:endParaRPr lang="en-US"/>
          </a:p>
        </p:txBody>
      </p:sp>
    </p:spTree>
    <p:extLst>
      <p:ext uri="{BB962C8B-B14F-4D97-AF65-F5344CB8AC3E}">
        <p14:creationId xmlns:p14="http://schemas.microsoft.com/office/powerpoint/2010/main" val="2417346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27</a:t>
            </a:fld>
            <a:endParaRPr lang="en-US"/>
          </a:p>
        </p:txBody>
      </p:sp>
    </p:spTree>
    <p:extLst>
      <p:ext uri="{BB962C8B-B14F-4D97-AF65-F5344CB8AC3E}">
        <p14:creationId xmlns:p14="http://schemas.microsoft.com/office/powerpoint/2010/main" val="1055786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28</a:t>
            </a:fld>
            <a:endParaRPr lang="en-US"/>
          </a:p>
        </p:txBody>
      </p:sp>
    </p:spTree>
    <p:extLst>
      <p:ext uri="{BB962C8B-B14F-4D97-AF65-F5344CB8AC3E}">
        <p14:creationId xmlns:p14="http://schemas.microsoft.com/office/powerpoint/2010/main" val="1751839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29</a:t>
            </a:fld>
            <a:endParaRPr lang="en-US"/>
          </a:p>
        </p:txBody>
      </p:sp>
    </p:spTree>
    <p:extLst>
      <p:ext uri="{BB962C8B-B14F-4D97-AF65-F5344CB8AC3E}">
        <p14:creationId xmlns:p14="http://schemas.microsoft.com/office/powerpoint/2010/main" val="434056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3</a:t>
            </a:fld>
            <a:endParaRPr lang="en-US"/>
          </a:p>
        </p:txBody>
      </p:sp>
    </p:spTree>
    <p:extLst>
      <p:ext uri="{BB962C8B-B14F-4D97-AF65-F5344CB8AC3E}">
        <p14:creationId xmlns:p14="http://schemas.microsoft.com/office/powerpoint/2010/main" val="3508633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30</a:t>
            </a:fld>
            <a:endParaRPr lang="en-US"/>
          </a:p>
        </p:txBody>
      </p:sp>
    </p:spTree>
    <p:extLst>
      <p:ext uri="{BB962C8B-B14F-4D97-AF65-F5344CB8AC3E}">
        <p14:creationId xmlns:p14="http://schemas.microsoft.com/office/powerpoint/2010/main" val="167234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4</a:t>
            </a:fld>
            <a:endParaRPr lang="en-US"/>
          </a:p>
        </p:txBody>
      </p:sp>
    </p:spTree>
    <p:extLst>
      <p:ext uri="{BB962C8B-B14F-4D97-AF65-F5344CB8AC3E}">
        <p14:creationId xmlns:p14="http://schemas.microsoft.com/office/powerpoint/2010/main" val="2843911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5</a:t>
            </a:fld>
            <a:endParaRPr lang="en-US"/>
          </a:p>
        </p:txBody>
      </p:sp>
    </p:spTree>
    <p:extLst>
      <p:ext uri="{BB962C8B-B14F-4D97-AF65-F5344CB8AC3E}">
        <p14:creationId xmlns:p14="http://schemas.microsoft.com/office/powerpoint/2010/main" val="289914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6</a:t>
            </a:fld>
            <a:endParaRPr lang="en-US"/>
          </a:p>
        </p:txBody>
      </p:sp>
    </p:spTree>
    <p:extLst>
      <p:ext uri="{BB962C8B-B14F-4D97-AF65-F5344CB8AC3E}">
        <p14:creationId xmlns:p14="http://schemas.microsoft.com/office/powerpoint/2010/main" val="330603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7</a:t>
            </a:fld>
            <a:endParaRPr lang="en-US"/>
          </a:p>
        </p:txBody>
      </p:sp>
    </p:spTree>
    <p:extLst>
      <p:ext uri="{BB962C8B-B14F-4D97-AF65-F5344CB8AC3E}">
        <p14:creationId xmlns:p14="http://schemas.microsoft.com/office/powerpoint/2010/main" val="1600926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8</a:t>
            </a:fld>
            <a:endParaRPr lang="en-US"/>
          </a:p>
        </p:txBody>
      </p:sp>
    </p:spTree>
    <p:extLst>
      <p:ext uri="{BB962C8B-B14F-4D97-AF65-F5344CB8AC3E}">
        <p14:creationId xmlns:p14="http://schemas.microsoft.com/office/powerpoint/2010/main" val="19996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9</a:t>
            </a:fld>
            <a:endParaRPr lang="en-US"/>
          </a:p>
        </p:txBody>
      </p:sp>
    </p:spTree>
    <p:extLst>
      <p:ext uri="{BB962C8B-B14F-4D97-AF65-F5344CB8AC3E}">
        <p14:creationId xmlns:p14="http://schemas.microsoft.com/office/powerpoint/2010/main" val="195214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B22C51E-A627-454D-B579-0720CBE04179}"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A41BB-775E-406A-A342-D3FCFD01AA58}"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55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2C51E-A627-454D-B579-0720CBE04179}"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A41BB-775E-406A-A342-D3FCFD01AA58}" type="slidenum">
              <a:rPr lang="en-US" smtClean="0"/>
              <a:t>‹#›</a:t>
            </a:fld>
            <a:endParaRPr lang="en-US"/>
          </a:p>
        </p:txBody>
      </p:sp>
    </p:spTree>
    <p:extLst>
      <p:ext uri="{BB962C8B-B14F-4D97-AF65-F5344CB8AC3E}">
        <p14:creationId xmlns:p14="http://schemas.microsoft.com/office/powerpoint/2010/main" val="92716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2C51E-A627-454D-B579-0720CBE04179}"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A41BB-775E-406A-A342-D3FCFD01AA5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16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2C51E-A627-454D-B579-0720CBE04179}"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A41BB-775E-406A-A342-D3FCFD01AA58}" type="slidenum">
              <a:rPr lang="en-US" smtClean="0"/>
              <a:t>‹#›</a:t>
            </a:fld>
            <a:endParaRPr lang="en-US"/>
          </a:p>
        </p:txBody>
      </p:sp>
    </p:spTree>
    <p:extLst>
      <p:ext uri="{BB962C8B-B14F-4D97-AF65-F5344CB8AC3E}">
        <p14:creationId xmlns:p14="http://schemas.microsoft.com/office/powerpoint/2010/main" val="353579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22C51E-A627-454D-B579-0720CBE04179}"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A41BB-775E-406A-A342-D3FCFD01AA58}"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39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22C51E-A627-454D-B579-0720CBE04179}"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A41BB-775E-406A-A342-D3FCFD01AA58}" type="slidenum">
              <a:rPr lang="en-US" smtClean="0"/>
              <a:t>‹#›</a:t>
            </a:fld>
            <a:endParaRPr lang="en-US"/>
          </a:p>
        </p:txBody>
      </p:sp>
    </p:spTree>
    <p:extLst>
      <p:ext uri="{BB962C8B-B14F-4D97-AF65-F5344CB8AC3E}">
        <p14:creationId xmlns:p14="http://schemas.microsoft.com/office/powerpoint/2010/main" val="185956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22C51E-A627-454D-B579-0720CBE04179}"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A41BB-775E-406A-A342-D3FCFD01AA58}" type="slidenum">
              <a:rPr lang="en-US" smtClean="0"/>
              <a:t>‹#›</a:t>
            </a:fld>
            <a:endParaRPr lang="en-US"/>
          </a:p>
        </p:txBody>
      </p:sp>
    </p:spTree>
    <p:extLst>
      <p:ext uri="{BB962C8B-B14F-4D97-AF65-F5344CB8AC3E}">
        <p14:creationId xmlns:p14="http://schemas.microsoft.com/office/powerpoint/2010/main" val="346285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22C51E-A627-454D-B579-0720CBE04179}"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A41BB-775E-406A-A342-D3FCFD01AA58}" type="slidenum">
              <a:rPr lang="en-US" smtClean="0"/>
              <a:t>‹#›</a:t>
            </a:fld>
            <a:endParaRPr lang="en-US"/>
          </a:p>
        </p:txBody>
      </p:sp>
    </p:spTree>
    <p:extLst>
      <p:ext uri="{BB962C8B-B14F-4D97-AF65-F5344CB8AC3E}">
        <p14:creationId xmlns:p14="http://schemas.microsoft.com/office/powerpoint/2010/main" val="54234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2C51E-A627-454D-B579-0720CBE04179}"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A41BB-775E-406A-A342-D3FCFD01AA58}" type="slidenum">
              <a:rPr lang="en-US" smtClean="0"/>
              <a:t>‹#›</a:t>
            </a:fld>
            <a:endParaRPr lang="en-US"/>
          </a:p>
        </p:txBody>
      </p:sp>
    </p:spTree>
    <p:extLst>
      <p:ext uri="{BB962C8B-B14F-4D97-AF65-F5344CB8AC3E}">
        <p14:creationId xmlns:p14="http://schemas.microsoft.com/office/powerpoint/2010/main" val="215815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22C51E-A627-454D-B579-0720CBE04179}"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A41BB-775E-406A-A342-D3FCFD01AA58}" type="slidenum">
              <a:rPr lang="en-US" smtClean="0"/>
              <a:t>‹#›</a:t>
            </a:fld>
            <a:endParaRPr lang="en-US"/>
          </a:p>
        </p:txBody>
      </p:sp>
    </p:spTree>
    <p:extLst>
      <p:ext uri="{BB962C8B-B14F-4D97-AF65-F5344CB8AC3E}">
        <p14:creationId xmlns:p14="http://schemas.microsoft.com/office/powerpoint/2010/main" val="263188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22C51E-A627-454D-B579-0720CBE04179}"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A41BB-775E-406A-A342-D3FCFD01AA58}"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92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B22C51E-A627-454D-B579-0720CBE04179}" type="datetimeFigureOut">
              <a:rPr lang="en-US" smtClean="0"/>
              <a:t>9/5/2019</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2DA41BB-775E-406A-A342-D3FCFD01AA5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21634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mailto:Justine.Shorter@NDRN.org" TargetMode="External"/><Relationship Id="rId4" Type="http://schemas.openxmlformats.org/officeDocument/2006/relationships/hyperlink" Target="mailto:vnovack@americanprogres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heading"/>
          <p:cNvSpPr>
            <a:spLocks noGrp="1"/>
          </p:cNvSpPr>
          <p:nvPr>
            <p:ph type="subTitle" idx="1"/>
          </p:nvPr>
        </p:nvSpPr>
        <p:spPr>
          <a:xfrm>
            <a:off x="224444" y="5065224"/>
            <a:ext cx="7940733" cy="1101725"/>
          </a:xfrm>
        </p:spPr>
        <p:txBody>
          <a:bodyPr>
            <a:noAutofit/>
          </a:bodyPr>
          <a:lstStyle/>
          <a:p>
            <a:pPr algn="r">
              <a:defRPr/>
            </a:pPr>
            <a:r>
              <a:rPr lang="en-US" sz="2400" i="1" dirty="0">
                <a:solidFill>
                  <a:schemeClr val="bg2">
                    <a:lumMod val="50000"/>
                  </a:schemeClr>
                </a:solidFill>
              </a:rPr>
              <a:t>Reimagining How We Prepare for, Respond to </a:t>
            </a:r>
            <a:endParaRPr lang="en-US" sz="2400" i="1" dirty="0" smtClean="0">
              <a:solidFill>
                <a:schemeClr val="bg2">
                  <a:lumMod val="50000"/>
                </a:schemeClr>
              </a:solidFill>
            </a:endParaRPr>
          </a:p>
          <a:p>
            <a:pPr algn="r">
              <a:defRPr/>
            </a:pPr>
            <a:r>
              <a:rPr lang="en-US" sz="2400" i="1" dirty="0" smtClean="0">
                <a:solidFill>
                  <a:schemeClr val="bg2">
                    <a:lumMod val="50000"/>
                  </a:schemeClr>
                </a:solidFill>
              </a:rPr>
              <a:t>and </a:t>
            </a:r>
            <a:r>
              <a:rPr lang="en-US" sz="2400" i="1" dirty="0">
                <a:solidFill>
                  <a:schemeClr val="bg2">
                    <a:lumMod val="50000"/>
                  </a:schemeClr>
                </a:solidFill>
              </a:rPr>
              <a:t>Recover </a:t>
            </a:r>
            <a:r>
              <a:rPr lang="en-US" sz="2400" i="1" dirty="0" smtClean="0">
                <a:solidFill>
                  <a:schemeClr val="bg2">
                    <a:lumMod val="50000"/>
                  </a:schemeClr>
                </a:solidFill>
              </a:rPr>
              <a:t>from Global Conflicts, </a:t>
            </a:r>
            <a:r>
              <a:rPr lang="en-US" sz="2400" i="1" dirty="0">
                <a:solidFill>
                  <a:schemeClr val="bg2">
                    <a:lumMod val="50000"/>
                  </a:schemeClr>
                </a:solidFill>
              </a:rPr>
              <a:t>H</a:t>
            </a:r>
            <a:r>
              <a:rPr lang="en-US" sz="2400" i="1" dirty="0" smtClean="0">
                <a:solidFill>
                  <a:schemeClr val="bg2">
                    <a:lumMod val="50000"/>
                  </a:schemeClr>
                </a:solidFill>
              </a:rPr>
              <a:t>umanitarian Crises </a:t>
            </a:r>
          </a:p>
          <a:p>
            <a:pPr algn="r">
              <a:defRPr/>
            </a:pPr>
            <a:r>
              <a:rPr lang="en-US" sz="2400" i="1" dirty="0" smtClean="0">
                <a:solidFill>
                  <a:schemeClr val="bg2">
                    <a:lumMod val="50000"/>
                  </a:schemeClr>
                </a:solidFill>
              </a:rPr>
              <a:t>&amp; Climate Change</a:t>
            </a:r>
            <a:endParaRPr lang="en-US" sz="2400" b="1" dirty="0">
              <a:solidFill>
                <a:schemeClr val="bg2">
                  <a:lumMod val="50000"/>
                </a:schemeClr>
              </a:solidFill>
            </a:endParaRPr>
          </a:p>
        </p:txBody>
      </p:sp>
      <p:sp>
        <p:nvSpPr>
          <p:cNvPr id="6" name="Facilitated by"/>
          <p:cNvSpPr txBox="1"/>
          <p:nvPr/>
        </p:nvSpPr>
        <p:spPr>
          <a:xfrm>
            <a:off x="8689241" y="5154421"/>
            <a:ext cx="2635135" cy="1015663"/>
          </a:xfrm>
          <a:prstGeom prst="rect">
            <a:avLst/>
          </a:prstGeom>
          <a:noFill/>
        </p:spPr>
        <p:txBody>
          <a:bodyPr wrap="square" rtlCol="0">
            <a:spAutoFit/>
          </a:bodyPr>
          <a:lstStyle/>
          <a:p>
            <a:r>
              <a:rPr lang="en-US" sz="2000" i="1" dirty="0"/>
              <a:t>Facilitated by </a:t>
            </a:r>
            <a:endParaRPr lang="en-US" sz="2000" i="1" dirty="0" smtClean="0"/>
          </a:p>
          <a:p>
            <a:r>
              <a:rPr lang="en-US" sz="2000" i="1" dirty="0" smtClean="0"/>
              <a:t>Justice Shorter </a:t>
            </a:r>
          </a:p>
          <a:p>
            <a:r>
              <a:rPr lang="en-US" sz="2000" i="1" dirty="0" smtClean="0"/>
              <a:t>&amp; Valerie Novack </a:t>
            </a:r>
            <a:endParaRPr lang="en-US" sz="2000" dirty="0"/>
          </a:p>
        </p:txBody>
      </p:sp>
      <p:sp>
        <p:nvSpPr>
          <p:cNvPr id="4" name="Facing Flames"/>
          <p:cNvSpPr>
            <a:spLocks noGrp="1"/>
          </p:cNvSpPr>
          <p:nvPr>
            <p:ph type="ctrTitle"/>
          </p:nvPr>
        </p:nvSpPr>
        <p:spPr>
          <a:xfrm>
            <a:off x="3042458" y="1446415"/>
            <a:ext cx="7499465" cy="2228919"/>
          </a:xfrm>
        </p:spPr>
        <p:txBody>
          <a:bodyPr>
            <a:noAutofit/>
          </a:bodyPr>
          <a:lstStyle/>
          <a:p>
            <a:pPr>
              <a:defRPr/>
            </a:pPr>
            <a:r>
              <a:rPr lang="en-US" sz="7200" dirty="0" smtClean="0"/>
              <a:t>A Disability Justice Approach To Humanitarian Action</a:t>
            </a:r>
            <a:endParaRPr lang="en-US" sz="7200" dirty="0"/>
          </a:p>
        </p:txBody>
      </p:sp>
    </p:spTree>
    <p:extLst>
      <p:ext uri="{BB962C8B-B14F-4D97-AF65-F5344CB8AC3E}">
        <p14:creationId xmlns:p14="http://schemas.microsoft.com/office/powerpoint/2010/main" val="1442706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descr="8. Citizen Control&#10;7. Delegated Power&#10;6. Partnership&#10;[above three &quot;Citizen Power&quot;]&#10;5. Placation&#10;4. Consultation&#10;3. Informing&#10;[above three &quot;Tokenism&quot;]&#10;2. Therapy&#10;1. Manipulation&#10;[above two &quot;Nonparticipation]"/>
          <p:cNvPicPr>
            <a:picLocks noChangeAspect="1"/>
          </p:cNvPicPr>
          <p:nvPr/>
        </p:nvPicPr>
        <p:blipFill rotWithShape="1">
          <a:blip r:embed="rId3">
            <a:extLst>
              <a:ext uri="{28A0092B-C50C-407E-A947-70E740481C1C}">
                <a14:useLocalDpi xmlns:a14="http://schemas.microsoft.com/office/drawing/2010/main" val="0"/>
              </a:ext>
            </a:extLst>
          </a:blip>
          <a:srcRect l="3518" t="5052" r="5583" b="4033"/>
          <a:stretch/>
        </p:blipFill>
        <p:spPr>
          <a:xfrm>
            <a:off x="6766610" y="1838718"/>
            <a:ext cx="3865318" cy="4743798"/>
          </a:xfrm>
          <a:prstGeom prst="rect">
            <a:avLst/>
          </a:prstGeom>
        </p:spPr>
      </p:pic>
      <p:sp>
        <p:nvSpPr>
          <p:cNvPr id="3" name="Content Placeholder 2"/>
          <p:cNvSpPr>
            <a:spLocks noGrp="1"/>
          </p:cNvSpPr>
          <p:nvPr>
            <p:ph idx="1"/>
          </p:nvPr>
        </p:nvSpPr>
        <p:spPr>
          <a:xfrm>
            <a:off x="1024129" y="2084832"/>
            <a:ext cx="5036702" cy="4023360"/>
          </a:xfrm>
        </p:spPr>
        <p:txBody>
          <a:bodyPr>
            <a:normAutofit/>
          </a:bodyPr>
          <a:lstStyle/>
          <a:p>
            <a:pPr>
              <a:buFont typeface="Arial" panose="020B0604020202020204" pitchFamily="34" charset="0"/>
              <a:buChar char="•"/>
            </a:pPr>
            <a:r>
              <a:rPr lang="en-US" sz="2400" dirty="0" smtClean="0"/>
              <a:t> Individuals </a:t>
            </a:r>
            <a:r>
              <a:rPr lang="en-US" sz="2400" dirty="0"/>
              <a:t>from communities most impacted by conflicts, crises and climate change serving in decision making positions that shape programs, plans/policies, resources and </a:t>
            </a:r>
            <a:r>
              <a:rPr lang="en-US" sz="2400" dirty="0" smtClean="0"/>
              <a:t>services</a:t>
            </a:r>
            <a:r>
              <a:rPr lang="en-US" sz="2400" dirty="0"/>
              <a:t>.</a:t>
            </a:r>
          </a:p>
        </p:txBody>
      </p:sp>
      <p:sp>
        <p:nvSpPr>
          <p:cNvPr id="2" name="Title 1"/>
          <p:cNvSpPr>
            <a:spLocks noGrp="1"/>
          </p:cNvSpPr>
          <p:nvPr>
            <p:ph type="title"/>
          </p:nvPr>
        </p:nvSpPr>
        <p:spPr>
          <a:xfrm>
            <a:off x="1024128" y="585216"/>
            <a:ext cx="10705130" cy="1499616"/>
          </a:xfrm>
        </p:spPr>
        <p:txBody>
          <a:bodyPr/>
          <a:lstStyle/>
          <a:p>
            <a:r>
              <a:rPr lang="en-US" dirty="0"/>
              <a:t>Principle #2 | </a:t>
            </a:r>
            <a:r>
              <a:rPr lang="en-US" dirty="0" smtClean="0"/>
              <a:t>Leadership </a:t>
            </a:r>
            <a:r>
              <a:rPr lang="en-US" dirty="0"/>
              <a:t>By The Most Impacted </a:t>
            </a:r>
          </a:p>
        </p:txBody>
      </p:sp>
    </p:spTree>
    <p:extLst>
      <p:ext uri="{BB962C8B-B14F-4D97-AF65-F5344CB8AC3E}">
        <p14:creationId xmlns:p14="http://schemas.microsoft.com/office/powerpoint/2010/main" val="3708688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755392"/>
            <a:ext cx="10804705" cy="4330931"/>
          </a:xfrm>
        </p:spPr>
        <p:txBody>
          <a:bodyPr>
            <a:noAutofit/>
          </a:bodyPr>
          <a:lstStyle/>
          <a:p>
            <a:pPr lvl="0">
              <a:buFont typeface="Arial" panose="020B0604020202020204" pitchFamily="34" charset="0"/>
              <a:buChar char="•"/>
            </a:pPr>
            <a:r>
              <a:rPr lang="en-US" sz="2800" dirty="0" smtClean="0"/>
              <a:t> Who </a:t>
            </a:r>
            <a:r>
              <a:rPr lang="en-US" sz="2800" dirty="0"/>
              <a:t>are in our appointed positions and on our boards? Are impacted individuals given professional development opportunities to become not only in-country staff but global leaders for our organizations as well? Who do we invite to the planning table as equal partners/contributors? </a:t>
            </a:r>
            <a:endParaRPr lang="en-US" sz="2800" dirty="0" smtClean="0"/>
          </a:p>
          <a:p>
            <a:pPr lvl="0">
              <a:buFont typeface="Arial" panose="020B0604020202020204" pitchFamily="34" charset="0"/>
              <a:buChar char="•"/>
            </a:pPr>
            <a:r>
              <a:rPr lang="en-US" sz="2800" dirty="0" smtClean="0"/>
              <a:t> Who </a:t>
            </a:r>
            <a:r>
              <a:rPr lang="en-US" sz="2800" dirty="0"/>
              <a:t>is at the table? Who is </a:t>
            </a:r>
            <a:r>
              <a:rPr lang="en-US" sz="2800" dirty="0" smtClean="0"/>
              <a:t>leading?</a:t>
            </a:r>
          </a:p>
          <a:p>
            <a:pPr lvl="0">
              <a:buFont typeface="Arial" panose="020B0604020202020204" pitchFamily="34" charset="0"/>
              <a:buChar char="•"/>
            </a:pPr>
            <a:r>
              <a:rPr lang="en-US" sz="2800" dirty="0"/>
              <a:t> </a:t>
            </a:r>
            <a:r>
              <a:rPr lang="en-US" sz="2800" dirty="0" smtClean="0"/>
              <a:t>In </a:t>
            </a:r>
            <a:r>
              <a:rPr lang="en-US" sz="2800" dirty="0"/>
              <a:t>what ways do we value work experience over lived experience when determining which people should be included around decision making </a:t>
            </a:r>
            <a:r>
              <a:rPr lang="en-US" sz="2800" dirty="0" smtClean="0"/>
              <a:t>tables?</a:t>
            </a:r>
          </a:p>
          <a:p>
            <a:pPr lvl="0">
              <a:buFont typeface="Arial" panose="020B0604020202020204" pitchFamily="34" charset="0"/>
              <a:buChar char="•"/>
            </a:pPr>
            <a:r>
              <a:rPr lang="en-US" sz="2800" dirty="0"/>
              <a:t> </a:t>
            </a:r>
            <a:r>
              <a:rPr lang="en-US" sz="2800" dirty="0" smtClean="0"/>
              <a:t>How </a:t>
            </a:r>
            <a:r>
              <a:rPr lang="en-US" sz="2800" dirty="0"/>
              <a:t>can we conduct consistent check ins around privilege in our effort to equalize power dynamics as a measure of real </a:t>
            </a:r>
            <a:r>
              <a:rPr lang="en-US" sz="2800" dirty="0" smtClean="0"/>
              <a:t>empowerment</a:t>
            </a:r>
            <a:r>
              <a:rPr lang="en-US" sz="2800" dirty="0"/>
              <a:t>?</a:t>
            </a:r>
          </a:p>
        </p:txBody>
      </p:sp>
      <p:sp>
        <p:nvSpPr>
          <p:cNvPr id="2" name="Title 1"/>
          <p:cNvSpPr>
            <a:spLocks noGrp="1"/>
          </p:cNvSpPr>
          <p:nvPr>
            <p:ph type="title"/>
          </p:nvPr>
        </p:nvSpPr>
        <p:spPr/>
        <p:txBody>
          <a:bodyPr/>
          <a:lstStyle/>
          <a:p>
            <a:r>
              <a:rPr lang="en-US" dirty="0" smtClean="0"/>
              <a:t>Questions To Consider </a:t>
            </a:r>
            <a:endParaRPr lang="en-US" dirty="0"/>
          </a:p>
        </p:txBody>
      </p:sp>
    </p:spTree>
    <p:extLst>
      <p:ext uri="{BB962C8B-B14F-4D97-AF65-F5344CB8AC3E}">
        <p14:creationId xmlns:p14="http://schemas.microsoft.com/office/powerpoint/2010/main" val="4069847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llar bills blowing a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9504" y="1575816"/>
            <a:ext cx="3696575" cy="3696575"/>
          </a:xfrm>
          <a:prstGeom prst="rect">
            <a:avLst/>
          </a:prstGeom>
        </p:spPr>
      </p:pic>
      <p:sp>
        <p:nvSpPr>
          <p:cNvPr id="3" name="Content Placeholder 2"/>
          <p:cNvSpPr>
            <a:spLocks noGrp="1"/>
          </p:cNvSpPr>
          <p:nvPr>
            <p:ph idx="1"/>
          </p:nvPr>
        </p:nvSpPr>
        <p:spPr>
          <a:xfrm>
            <a:off x="875489" y="1960642"/>
            <a:ext cx="7519481" cy="4224528"/>
          </a:xfrm>
        </p:spPr>
        <p:txBody>
          <a:bodyPr>
            <a:normAutofit lnSpcReduction="10000"/>
          </a:bodyPr>
          <a:lstStyle/>
          <a:p>
            <a:pPr>
              <a:buFont typeface="Arial" panose="020B0604020202020204" pitchFamily="34" charset="0"/>
              <a:buChar char="•"/>
            </a:pPr>
            <a:r>
              <a:rPr lang="en-US" dirty="0" smtClean="0"/>
              <a:t> The </a:t>
            </a:r>
            <a:r>
              <a:rPr lang="en-US" dirty="0"/>
              <a:t>application of Capitalism has contributed to histories of harm towards people and Earth. We must rethink the use and distribution of resources recognizing the potential damage to people during large disasters, due to the interdependent nature of global economies, which requires a rethinking of our specific economic systems</a:t>
            </a:r>
            <a:r>
              <a:rPr lang="en-US" dirty="0" smtClean="0"/>
              <a:t>.</a:t>
            </a:r>
            <a:endParaRPr lang="en-US" dirty="0"/>
          </a:p>
          <a:p>
            <a:pPr>
              <a:buFont typeface="Arial" panose="020B0604020202020204" pitchFamily="34" charset="0"/>
              <a:buChar char="•"/>
            </a:pPr>
            <a:r>
              <a:rPr lang="en-US" dirty="0" smtClean="0"/>
              <a:t> Resources</a:t>
            </a:r>
            <a:r>
              <a:rPr lang="en-US" dirty="0"/>
              <a:t>, services and other preparedness and response efforts are often linked to wealth and is disproportionately harmful to lower income citizens, including many with disabilities and people of color.</a:t>
            </a:r>
          </a:p>
          <a:p>
            <a:pPr>
              <a:buFont typeface="Arial" panose="020B0604020202020204" pitchFamily="34" charset="0"/>
              <a:buChar char="•"/>
            </a:pPr>
            <a:r>
              <a:rPr lang="en-US" dirty="0" smtClean="0"/>
              <a:t> Distribution </a:t>
            </a:r>
            <a:r>
              <a:rPr lang="en-US" dirty="0"/>
              <a:t>and use of resources is often disproportionate between country and the demand for resources is often the root cause of conflict among peoples and depletion of Earth’s </a:t>
            </a:r>
            <a:r>
              <a:rPr lang="en-US" dirty="0" smtClean="0"/>
              <a:t>resources</a:t>
            </a:r>
            <a:r>
              <a:rPr lang="en-US" dirty="0"/>
              <a:t>.</a:t>
            </a:r>
          </a:p>
        </p:txBody>
      </p:sp>
      <p:sp>
        <p:nvSpPr>
          <p:cNvPr id="2" name="Title 1"/>
          <p:cNvSpPr>
            <a:spLocks noGrp="1"/>
          </p:cNvSpPr>
          <p:nvPr>
            <p:ph type="title"/>
          </p:nvPr>
        </p:nvSpPr>
        <p:spPr/>
        <p:txBody>
          <a:bodyPr/>
          <a:lstStyle/>
          <a:p>
            <a:r>
              <a:rPr lang="en-US" dirty="0"/>
              <a:t>Principle #3 | Anti-Capitalist Politic </a:t>
            </a:r>
          </a:p>
        </p:txBody>
      </p:sp>
    </p:spTree>
    <p:extLst>
      <p:ext uri="{BB962C8B-B14F-4D97-AF65-F5344CB8AC3E}">
        <p14:creationId xmlns:p14="http://schemas.microsoft.com/office/powerpoint/2010/main" val="2634585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oup of people in the Philipppines gathering following a storm, ruined structures surround them"/>
          <p:cNvPicPr>
            <a:picLocks noChangeAspect="1"/>
          </p:cNvPicPr>
          <p:nvPr/>
        </p:nvPicPr>
        <p:blipFill rotWithShape="1">
          <a:blip r:embed="rId3">
            <a:extLst>
              <a:ext uri="{28A0092B-C50C-407E-A947-70E740481C1C}">
                <a14:useLocalDpi xmlns:a14="http://schemas.microsoft.com/office/drawing/2010/main" val="0"/>
              </a:ext>
            </a:extLst>
          </a:blip>
          <a:srcRect l="9069"/>
          <a:stretch/>
        </p:blipFill>
        <p:spPr>
          <a:xfrm>
            <a:off x="8092440" y="585216"/>
            <a:ext cx="3752027" cy="2749391"/>
          </a:xfrm>
          <a:prstGeom prst="rect">
            <a:avLst/>
          </a:prstGeom>
        </p:spPr>
      </p:pic>
      <p:sp>
        <p:nvSpPr>
          <p:cNvPr id="3" name="Content Placeholder 2"/>
          <p:cNvSpPr>
            <a:spLocks noGrp="1"/>
          </p:cNvSpPr>
          <p:nvPr>
            <p:ph idx="1"/>
          </p:nvPr>
        </p:nvSpPr>
        <p:spPr>
          <a:xfrm>
            <a:off x="563880" y="1844040"/>
            <a:ext cx="7284720" cy="4172712"/>
          </a:xfrm>
        </p:spPr>
        <p:txBody>
          <a:bodyPr>
            <a:noAutofit/>
          </a:bodyPr>
          <a:lstStyle/>
          <a:p>
            <a:pPr lvl="0">
              <a:buFont typeface="Arial" panose="020B0604020202020204" pitchFamily="34" charset="0"/>
              <a:buChar char="•"/>
            </a:pPr>
            <a:r>
              <a:rPr lang="en-US" sz="2300" dirty="0" smtClean="0"/>
              <a:t> How </a:t>
            </a:r>
            <a:r>
              <a:rPr lang="en-US" sz="2300" dirty="0"/>
              <a:t>is economic development and global trade contributing to extreme weather and disaster events such as oil spills, water pollutants, flooding, etc.?</a:t>
            </a:r>
          </a:p>
          <a:p>
            <a:pPr lvl="0">
              <a:buFont typeface="Arial" panose="020B0604020202020204" pitchFamily="34" charset="0"/>
              <a:buChar char="•"/>
            </a:pPr>
            <a:r>
              <a:rPr lang="en-US" sz="2300" dirty="0" smtClean="0"/>
              <a:t> Post/Pre </a:t>
            </a:r>
            <a:r>
              <a:rPr lang="en-US" sz="2300" dirty="0"/>
              <a:t>disaster contracting- what is the focus in rebuilding destructed communities? Who are we rebuilding for? </a:t>
            </a:r>
          </a:p>
          <a:p>
            <a:pPr lvl="0">
              <a:buFont typeface="Arial" panose="020B0604020202020204" pitchFamily="34" charset="0"/>
              <a:buChar char="•"/>
            </a:pPr>
            <a:r>
              <a:rPr lang="en-US" sz="2300" dirty="0" smtClean="0"/>
              <a:t> Are </a:t>
            </a:r>
            <a:r>
              <a:rPr lang="en-US" sz="2300" dirty="0"/>
              <a:t>we addressing the cost prohibitive nature of personal preparedness?</a:t>
            </a:r>
          </a:p>
          <a:p>
            <a:pPr lvl="0">
              <a:buFont typeface="Arial" panose="020B0604020202020204" pitchFamily="34" charset="0"/>
              <a:buChar char="•"/>
            </a:pPr>
            <a:r>
              <a:rPr lang="en-US" sz="2300" dirty="0" smtClean="0"/>
              <a:t> Who </a:t>
            </a:r>
            <a:r>
              <a:rPr lang="en-US" sz="2300" dirty="0"/>
              <a:t>is receiving the financial benefits of grants and assistance?</a:t>
            </a:r>
          </a:p>
          <a:p>
            <a:pPr lvl="0">
              <a:buFont typeface="Arial" panose="020B0604020202020204" pitchFamily="34" charset="0"/>
              <a:buChar char="•"/>
            </a:pPr>
            <a:r>
              <a:rPr lang="en-US" sz="2300" dirty="0" smtClean="0"/>
              <a:t> How </a:t>
            </a:r>
            <a:r>
              <a:rPr lang="en-US" sz="2300" dirty="0"/>
              <a:t>does disaster capitalism and the “Blank Slate” mentality lead to erasure and further marginalization of people with </a:t>
            </a:r>
            <a:r>
              <a:rPr lang="en-US" sz="2300" dirty="0" smtClean="0"/>
              <a:t>disabilities</a:t>
            </a:r>
            <a:r>
              <a:rPr lang="en-US" sz="2300" dirty="0"/>
              <a:t>?</a:t>
            </a:r>
          </a:p>
        </p:txBody>
      </p:sp>
      <p:sp>
        <p:nvSpPr>
          <p:cNvPr id="2" name="Title 1"/>
          <p:cNvSpPr>
            <a:spLocks noGrp="1"/>
          </p:cNvSpPr>
          <p:nvPr>
            <p:ph type="title"/>
          </p:nvPr>
        </p:nvSpPr>
        <p:spPr/>
        <p:txBody>
          <a:bodyPr/>
          <a:lstStyle/>
          <a:p>
            <a:r>
              <a:rPr lang="en-US" dirty="0" smtClean="0"/>
              <a:t>Questions To Consider</a:t>
            </a:r>
            <a:endParaRPr lang="en-US" dirty="0"/>
          </a:p>
        </p:txBody>
      </p:sp>
    </p:spTree>
    <p:extLst>
      <p:ext uri="{BB962C8B-B14F-4D97-AF65-F5344CB8AC3E}">
        <p14:creationId xmlns:p14="http://schemas.microsoft.com/office/powerpoint/2010/main" val="2177274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GBT flag wav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4490" y="5049491"/>
            <a:ext cx="3082989" cy="1779325"/>
          </a:xfrm>
          <a:prstGeom prst="rect">
            <a:avLst/>
          </a:prstGeom>
        </p:spPr>
      </p:pic>
      <p:pic>
        <p:nvPicPr>
          <p:cNvPr id="5" name="Picture 4" descr="Three women holding up their arms flexing with headbands like Rosie the Rive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5128" y="3410357"/>
            <a:ext cx="3171825" cy="1962150"/>
          </a:xfrm>
          <a:prstGeom prst="rect">
            <a:avLst/>
          </a:prstGeom>
        </p:spPr>
      </p:pic>
      <p:pic>
        <p:nvPicPr>
          <p:cNvPr id="4" name="Picture 3" descr="London protesters holding &quot;Climate Justice&quot; bann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761" y="2279255"/>
            <a:ext cx="2960097" cy="2092881"/>
          </a:xfrm>
          <a:prstGeom prst="rect">
            <a:avLst/>
          </a:prstGeom>
        </p:spPr>
      </p:pic>
      <p:sp>
        <p:nvSpPr>
          <p:cNvPr id="3" name="Content Placeholder 2"/>
          <p:cNvSpPr>
            <a:spLocks noGrp="1"/>
          </p:cNvSpPr>
          <p:nvPr>
            <p:ph idx="1"/>
          </p:nvPr>
        </p:nvSpPr>
        <p:spPr>
          <a:xfrm>
            <a:off x="1024127" y="2166479"/>
            <a:ext cx="4621255" cy="4080256"/>
          </a:xfrm>
        </p:spPr>
        <p:txBody>
          <a:bodyPr>
            <a:noAutofit/>
          </a:bodyPr>
          <a:lstStyle/>
          <a:p>
            <a:pPr lvl="0">
              <a:buFont typeface="Arial" panose="020B0604020202020204" pitchFamily="34" charset="0"/>
              <a:buChar char="•"/>
            </a:pPr>
            <a:r>
              <a:rPr lang="en-US" sz="2400" dirty="0" smtClean="0"/>
              <a:t> Recognizing </a:t>
            </a:r>
            <a:r>
              <a:rPr lang="en-US" sz="2400" dirty="0"/>
              <a:t>the whole identities of disaster impacted people is essential in global humanitarian work. Being familiar with the culture and customs, faith, etc. of impacted people with disabilities also connects you to other overlapping issue areas and will allow you to provide movement support and growth in a culturally relevant </a:t>
            </a:r>
            <a:r>
              <a:rPr lang="en-US" sz="2400" dirty="0" smtClean="0"/>
              <a:t>way</a:t>
            </a:r>
            <a:r>
              <a:rPr lang="en-US" sz="2400" dirty="0"/>
              <a:t>.</a:t>
            </a:r>
          </a:p>
        </p:txBody>
      </p:sp>
      <p:sp>
        <p:nvSpPr>
          <p:cNvPr id="2" name="Title 1"/>
          <p:cNvSpPr>
            <a:spLocks noGrp="1"/>
          </p:cNvSpPr>
          <p:nvPr>
            <p:ph type="title"/>
          </p:nvPr>
        </p:nvSpPr>
        <p:spPr>
          <a:xfrm>
            <a:off x="1024127" y="585216"/>
            <a:ext cx="10505625" cy="1499616"/>
          </a:xfrm>
        </p:spPr>
        <p:txBody>
          <a:bodyPr/>
          <a:lstStyle/>
          <a:p>
            <a:r>
              <a:rPr lang="en-US" dirty="0"/>
              <a:t>Principle #4 | </a:t>
            </a:r>
            <a:r>
              <a:rPr lang="en-US" dirty="0" smtClean="0"/>
              <a:t/>
            </a:r>
            <a:br>
              <a:rPr lang="en-US" dirty="0" smtClean="0"/>
            </a:br>
            <a:r>
              <a:rPr lang="en-US" dirty="0" smtClean="0"/>
              <a:t>Commitment </a:t>
            </a:r>
            <a:r>
              <a:rPr lang="en-US" dirty="0"/>
              <a:t>to Cross Movement Organizing </a:t>
            </a:r>
          </a:p>
        </p:txBody>
      </p:sp>
    </p:spTree>
    <p:extLst>
      <p:ext uri="{BB962C8B-B14F-4D97-AF65-F5344CB8AC3E}">
        <p14:creationId xmlns:p14="http://schemas.microsoft.com/office/powerpoint/2010/main" val="2180332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shapes overlapping one ano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992" y="2518122"/>
            <a:ext cx="3863458" cy="3033778"/>
          </a:xfrm>
          <a:prstGeom prst="rect">
            <a:avLst/>
          </a:prstGeom>
        </p:spPr>
      </p:pic>
      <p:sp>
        <p:nvSpPr>
          <p:cNvPr id="3" name="Content Placeholder 2"/>
          <p:cNvSpPr>
            <a:spLocks noGrp="1"/>
          </p:cNvSpPr>
          <p:nvPr>
            <p:ph idx="1"/>
          </p:nvPr>
        </p:nvSpPr>
        <p:spPr>
          <a:xfrm>
            <a:off x="1107958" y="2338831"/>
            <a:ext cx="5545761" cy="4519169"/>
          </a:xfrm>
        </p:spPr>
        <p:txBody>
          <a:bodyPr>
            <a:noAutofit/>
          </a:bodyPr>
          <a:lstStyle/>
          <a:p>
            <a:pPr lvl="0">
              <a:buFont typeface="Arial" panose="020B0604020202020204" pitchFamily="34" charset="0"/>
              <a:buChar char="•"/>
            </a:pPr>
            <a:r>
              <a:rPr lang="en-US" sz="2400" dirty="0" smtClean="0"/>
              <a:t> Cross </a:t>
            </a:r>
            <a:r>
              <a:rPr lang="en-US" sz="2400" dirty="0"/>
              <a:t>movement organizing </a:t>
            </a:r>
            <a:r>
              <a:rPr lang="en-US" sz="2400" dirty="0" smtClean="0"/>
              <a:t>helps </a:t>
            </a:r>
            <a:r>
              <a:rPr lang="en-US" sz="2400" dirty="0"/>
              <a:t>to make sure organizations that may not traditionally be doing emergency preparedness work, are made aware of certain necessary aspects of inclusive disaster planning, making their movements more educated. Likewise, your organization might not focus on other social movement work, but will gain a better understanding of the needs of diverse groups of individuals </a:t>
            </a:r>
            <a:r>
              <a:rPr lang="en-US" sz="2400" dirty="0" smtClean="0"/>
              <a:t>from work </a:t>
            </a:r>
            <a:r>
              <a:rPr lang="en-US" sz="2400" dirty="0"/>
              <a:t>being done in other spheres</a:t>
            </a:r>
            <a:r>
              <a:rPr lang="en-US" sz="2400" dirty="0" smtClean="0"/>
              <a:t>.</a:t>
            </a:r>
            <a:endParaRPr lang="en-US" sz="2400" dirty="0"/>
          </a:p>
        </p:txBody>
      </p:sp>
      <p:sp>
        <p:nvSpPr>
          <p:cNvPr id="2" name="Title 1"/>
          <p:cNvSpPr>
            <a:spLocks noGrp="1"/>
          </p:cNvSpPr>
          <p:nvPr>
            <p:ph type="title"/>
          </p:nvPr>
        </p:nvSpPr>
        <p:spPr>
          <a:xfrm>
            <a:off x="1014399" y="633854"/>
            <a:ext cx="10505625" cy="1499616"/>
          </a:xfrm>
        </p:spPr>
        <p:txBody>
          <a:bodyPr/>
          <a:lstStyle/>
          <a:p>
            <a:r>
              <a:rPr lang="en-US" dirty="0"/>
              <a:t>Principle #</a:t>
            </a:r>
            <a:r>
              <a:rPr lang="en-US" dirty="0" smtClean="0"/>
              <a:t>4 (Continued) </a:t>
            </a:r>
            <a:r>
              <a:rPr lang="en-US" dirty="0"/>
              <a:t>| </a:t>
            </a:r>
            <a:r>
              <a:rPr lang="en-US" dirty="0" smtClean="0"/>
              <a:t/>
            </a:r>
            <a:br>
              <a:rPr lang="en-US" dirty="0" smtClean="0"/>
            </a:br>
            <a:r>
              <a:rPr lang="en-US" dirty="0" smtClean="0"/>
              <a:t>Commitment </a:t>
            </a:r>
            <a:r>
              <a:rPr lang="en-US" dirty="0"/>
              <a:t>to Cross Movement Organizing </a:t>
            </a:r>
          </a:p>
        </p:txBody>
      </p:sp>
    </p:spTree>
    <p:extLst>
      <p:ext uri="{BB962C8B-B14F-4D97-AF65-F5344CB8AC3E}">
        <p14:creationId xmlns:p14="http://schemas.microsoft.com/office/powerpoint/2010/main" val="1559396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oup of people in Namibia write on large flip board chart papers during a community workshop&#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280" y="758190"/>
            <a:ext cx="4556760" cy="3417570"/>
          </a:xfrm>
          <a:prstGeom prst="rect">
            <a:avLst/>
          </a:prstGeom>
        </p:spPr>
      </p:pic>
      <p:sp>
        <p:nvSpPr>
          <p:cNvPr id="3" name="Content Placeholder 2"/>
          <p:cNvSpPr>
            <a:spLocks noGrp="1"/>
          </p:cNvSpPr>
          <p:nvPr>
            <p:ph idx="1"/>
          </p:nvPr>
        </p:nvSpPr>
        <p:spPr>
          <a:xfrm>
            <a:off x="839305" y="1874520"/>
            <a:ext cx="6049176" cy="4434840"/>
          </a:xfrm>
        </p:spPr>
        <p:txBody>
          <a:bodyPr>
            <a:noAutofit/>
          </a:bodyPr>
          <a:lstStyle/>
          <a:p>
            <a:pPr lvl="0">
              <a:buFont typeface="Arial" panose="020B0604020202020204" pitchFamily="34" charset="0"/>
              <a:buChar char="•"/>
            </a:pPr>
            <a:r>
              <a:rPr lang="en-US" sz="2300" dirty="0" smtClean="0"/>
              <a:t> Who is in your continuity plans? How are you sharing the load and what problems are you trying to prevent and for who?</a:t>
            </a:r>
          </a:p>
          <a:p>
            <a:pPr lvl="0">
              <a:buFont typeface="Arial" panose="020B0604020202020204" pitchFamily="34" charset="0"/>
              <a:buChar char="•"/>
            </a:pPr>
            <a:r>
              <a:rPr lang="en-US" sz="2300" dirty="0" smtClean="0"/>
              <a:t> Disasters don’t discriminate but environmental barriers and attitudinal biases do create systemic inequality that disproportionately affect individuals with disabilities. How are we planning and preparing regionally and across historically underserved groups?</a:t>
            </a:r>
          </a:p>
          <a:p>
            <a:pPr lvl="0">
              <a:buFont typeface="Arial" panose="020B0604020202020204" pitchFamily="34" charset="0"/>
              <a:buChar char="•"/>
            </a:pPr>
            <a:r>
              <a:rPr lang="en-US" sz="2300" dirty="0" smtClean="0"/>
              <a:t> Do we understand disability as a cross-cutting issue with intersectional relevance to other movements/focus areas?</a:t>
            </a:r>
            <a:endParaRPr lang="en-US" sz="2300" dirty="0"/>
          </a:p>
        </p:txBody>
      </p:sp>
      <p:sp>
        <p:nvSpPr>
          <p:cNvPr id="2" name="Title 1"/>
          <p:cNvSpPr>
            <a:spLocks noGrp="1"/>
          </p:cNvSpPr>
          <p:nvPr>
            <p:ph type="title"/>
          </p:nvPr>
        </p:nvSpPr>
        <p:spPr/>
        <p:txBody>
          <a:bodyPr/>
          <a:lstStyle/>
          <a:p>
            <a:r>
              <a:rPr lang="en-US" dirty="0" smtClean="0"/>
              <a:t>Questions To Consider </a:t>
            </a:r>
            <a:endParaRPr lang="en-US" dirty="0"/>
          </a:p>
        </p:txBody>
      </p:sp>
    </p:spTree>
    <p:extLst>
      <p:ext uri="{BB962C8B-B14F-4D97-AF65-F5344CB8AC3E}">
        <p14:creationId xmlns:p14="http://schemas.microsoft.com/office/powerpoint/2010/main" val="2793042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ople with disabilities holding their arms up together"/>
          <p:cNvPicPr>
            <a:picLocks noChangeAspect="1"/>
          </p:cNvPicPr>
          <p:nvPr/>
        </p:nvPicPr>
        <p:blipFill rotWithShape="1">
          <a:blip r:embed="rId3">
            <a:extLst>
              <a:ext uri="{28A0092B-C50C-407E-A947-70E740481C1C}">
                <a14:useLocalDpi xmlns:a14="http://schemas.microsoft.com/office/drawing/2010/main" val="0"/>
              </a:ext>
            </a:extLst>
          </a:blip>
          <a:srcRect r="21769"/>
          <a:stretch/>
        </p:blipFill>
        <p:spPr>
          <a:xfrm flipH="1">
            <a:off x="7157493" y="1942120"/>
            <a:ext cx="4380764" cy="3010880"/>
          </a:xfrm>
          <a:prstGeom prst="rect">
            <a:avLst/>
          </a:prstGeom>
        </p:spPr>
      </p:pic>
      <p:sp>
        <p:nvSpPr>
          <p:cNvPr id="3" name="Content Placeholder 2"/>
          <p:cNvSpPr>
            <a:spLocks noGrp="1"/>
          </p:cNvSpPr>
          <p:nvPr>
            <p:ph idx="1"/>
          </p:nvPr>
        </p:nvSpPr>
        <p:spPr>
          <a:xfrm>
            <a:off x="1024128" y="2084832"/>
            <a:ext cx="5894832" cy="2757035"/>
          </a:xfrm>
        </p:spPr>
        <p:txBody>
          <a:bodyPr>
            <a:normAutofit/>
          </a:bodyPr>
          <a:lstStyle/>
          <a:p>
            <a:pPr>
              <a:buFont typeface="Arial" panose="020B0604020202020204" pitchFamily="34" charset="0"/>
              <a:buChar char="•"/>
            </a:pPr>
            <a:r>
              <a:rPr lang="en-US" sz="2400" dirty="0" smtClean="0"/>
              <a:t> If</a:t>
            </a:r>
            <a:r>
              <a:rPr lang="en-US" sz="2400" dirty="0"/>
              <a:t> we can agree that people have inherent worth, then all disaster assistance activities should prioritize safety, dignity, meaningful access, accountability, participation and do no </a:t>
            </a:r>
            <a:r>
              <a:rPr lang="en-US" sz="2400" dirty="0" smtClean="0"/>
              <a:t>harm</a:t>
            </a:r>
            <a:r>
              <a:rPr lang="en-US" sz="2400" dirty="0"/>
              <a:t>.</a:t>
            </a:r>
          </a:p>
        </p:txBody>
      </p:sp>
      <p:sp>
        <p:nvSpPr>
          <p:cNvPr id="2" name="Title 1"/>
          <p:cNvSpPr>
            <a:spLocks noGrp="1"/>
          </p:cNvSpPr>
          <p:nvPr>
            <p:ph type="title"/>
          </p:nvPr>
        </p:nvSpPr>
        <p:spPr/>
        <p:txBody>
          <a:bodyPr/>
          <a:lstStyle/>
          <a:p>
            <a:r>
              <a:rPr lang="en-US" dirty="0"/>
              <a:t>Principle #5 | Recognizing Wholeness </a:t>
            </a:r>
          </a:p>
        </p:txBody>
      </p:sp>
    </p:spTree>
    <p:extLst>
      <p:ext uri="{BB962C8B-B14F-4D97-AF65-F5344CB8AC3E}">
        <p14:creationId xmlns:p14="http://schemas.microsoft.com/office/powerpoint/2010/main" val="1286324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i, a Syrian refugee with a disability, looks at the camera as he re-learns how to wal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914" y="1555242"/>
            <a:ext cx="4082135" cy="2724150"/>
          </a:xfrm>
          <a:prstGeom prst="rect">
            <a:avLst/>
          </a:prstGeom>
        </p:spPr>
      </p:pic>
      <p:sp>
        <p:nvSpPr>
          <p:cNvPr id="3" name="Content Placeholder 2"/>
          <p:cNvSpPr>
            <a:spLocks noGrp="1"/>
          </p:cNvSpPr>
          <p:nvPr>
            <p:ph idx="1"/>
          </p:nvPr>
        </p:nvSpPr>
        <p:spPr>
          <a:xfrm>
            <a:off x="767487" y="2084832"/>
            <a:ext cx="6745833" cy="4389120"/>
          </a:xfrm>
        </p:spPr>
        <p:txBody>
          <a:bodyPr>
            <a:normAutofit/>
          </a:bodyPr>
          <a:lstStyle/>
          <a:p>
            <a:pPr lvl="0">
              <a:buFont typeface="Arial" panose="020B0604020202020204" pitchFamily="34" charset="0"/>
              <a:buChar char="•"/>
            </a:pPr>
            <a:r>
              <a:rPr lang="en-US" sz="2400" dirty="0" smtClean="0"/>
              <a:t> How </a:t>
            </a:r>
            <a:r>
              <a:rPr lang="en-US" sz="2400" dirty="0"/>
              <a:t>are we creating space throughout humanitarian interventions for survivors to show up as their </a:t>
            </a:r>
            <a:r>
              <a:rPr lang="en-US" sz="2400" b="1" u="sng" dirty="0"/>
              <a:t>whole</a:t>
            </a:r>
            <a:r>
              <a:rPr lang="en-US" sz="2400" dirty="0"/>
              <a:t> selves without fear of mistreatment?</a:t>
            </a:r>
          </a:p>
          <a:p>
            <a:pPr lvl="0">
              <a:buFont typeface="Arial" panose="020B0604020202020204" pitchFamily="34" charset="0"/>
              <a:buChar char="•"/>
            </a:pPr>
            <a:r>
              <a:rPr lang="en-US" sz="2400" dirty="0" smtClean="0"/>
              <a:t> Do </a:t>
            </a:r>
            <a:r>
              <a:rPr lang="en-US" sz="2400" dirty="0"/>
              <a:t>we consider that people with disabilities are also first responders, emergency managers, part of families, in the community, etc.?</a:t>
            </a:r>
          </a:p>
          <a:p>
            <a:pPr lvl="0">
              <a:buFont typeface="Arial" panose="020B0604020202020204" pitchFamily="34" charset="0"/>
              <a:buChar char="•"/>
            </a:pPr>
            <a:r>
              <a:rPr lang="en-US" sz="2400" dirty="0" smtClean="0"/>
              <a:t> How </a:t>
            </a:r>
            <a:r>
              <a:rPr lang="en-US" sz="2400" dirty="0"/>
              <a:t>do we recognize the people who </a:t>
            </a:r>
            <a:r>
              <a:rPr lang="en-US" sz="2400" b="1" u="sng" dirty="0"/>
              <a:t>can</a:t>
            </a:r>
            <a:r>
              <a:rPr lang="en-US" sz="2400" dirty="0"/>
              <a:t> provide assistants and are we fully utilizing the experiential expertise of people with disabilities throughout humanitarian </a:t>
            </a:r>
            <a:r>
              <a:rPr lang="en-US" sz="2400" dirty="0" smtClean="0"/>
              <a:t>action?</a:t>
            </a:r>
            <a:endParaRPr lang="en-US" sz="2400" dirty="0"/>
          </a:p>
        </p:txBody>
      </p:sp>
      <p:sp>
        <p:nvSpPr>
          <p:cNvPr id="2" name="Title 1"/>
          <p:cNvSpPr>
            <a:spLocks noGrp="1"/>
          </p:cNvSpPr>
          <p:nvPr>
            <p:ph type="title"/>
          </p:nvPr>
        </p:nvSpPr>
        <p:spPr/>
        <p:txBody>
          <a:bodyPr/>
          <a:lstStyle/>
          <a:p>
            <a:r>
              <a:rPr lang="en-US" dirty="0" smtClean="0"/>
              <a:t>Questions To Consider</a:t>
            </a:r>
            <a:endParaRPr lang="en-US" dirty="0"/>
          </a:p>
        </p:txBody>
      </p:sp>
    </p:spTree>
    <p:extLst>
      <p:ext uri="{BB962C8B-B14F-4D97-AF65-F5344CB8AC3E}">
        <p14:creationId xmlns:p14="http://schemas.microsoft.com/office/powerpoint/2010/main" val="3055883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oup of kids in front of a building with a large sign that reads &quot;Kids Want Climate Justice&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3086" y="2084832"/>
            <a:ext cx="4650233" cy="3100155"/>
          </a:xfrm>
          <a:prstGeom prst="rect">
            <a:avLst/>
          </a:prstGeom>
        </p:spPr>
      </p:pic>
      <p:sp>
        <p:nvSpPr>
          <p:cNvPr id="3" name="Content Placeholder 2"/>
          <p:cNvSpPr>
            <a:spLocks noGrp="1"/>
          </p:cNvSpPr>
          <p:nvPr>
            <p:ph idx="1"/>
          </p:nvPr>
        </p:nvSpPr>
        <p:spPr>
          <a:xfrm>
            <a:off x="1024129" y="2084832"/>
            <a:ext cx="5361431" cy="4023360"/>
          </a:xfrm>
        </p:spPr>
        <p:txBody>
          <a:bodyPr>
            <a:normAutofit/>
          </a:bodyPr>
          <a:lstStyle/>
          <a:p>
            <a:pPr>
              <a:buFont typeface="Arial" panose="020B0604020202020204" pitchFamily="34" charset="0"/>
              <a:buChar char="•"/>
            </a:pPr>
            <a:r>
              <a:rPr lang="en-US" dirty="0" smtClean="0"/>
              <a:t> Sustaining </a:t>
            </a:r>
            <a:r>
              <a:rPr lang="en-US" dirty="0"/>
              <a:t>the move towards recovery and resilience in a way that centers </a:t>
            </a:r>
            <a:r>
              <a:rPr lang="en-US" dirty="0" err="1"/>
              <a:t>bodymind</a:t>
            </a:r>
            <a:r>
              <a:rPr lang="en-US" dirty="0"/>
              <a:t> needs in proximity to political, environmental, economic and social challenges.   </a:t>
            </a:r>
          </a:p>
          <a:p>
            <a:pPr>
              <a:buFont typeface="Arial" panose="020B0604020202020204" pitchFamily="34" charset="0"/>
              <a:buChar char="•"/>
            </a:pPr>
            <a:r>
              <a:rPr lang="en-US" dirty="0" smtClean="0"/>
              <a:t> Climate </a:t>
            </a:r>
            <a:r>
              <a:rPr lang="en-US" dirty="0"/>
              <a:t>change is rapidly reshaping the world around us. Climate migrants with disabilities are thus forced to contend with the compound affects environmental barriers can have on access to food/water, shelter/safety, travel/transportation, communal support systems/continuance of care and governmental </a:t>
            </a:r>
            <a:r>
              <a:rPr lang="en-US" dirty="0" smtClean="0"/>
              <a:t>services/resources</a:t>
            </a:r>
            <a:r>
              <a:rPr lang="en-US" dirty="0"/>
              <a:t>.</a:t>
            </a:r>
          </a:p>
        </p:txBody>
      </p:sp>
      <p:sp>
        <p:nvSpPr>
          <p:cNvPr id="2" name="Title 1"/>
          <p:cNvSpPr>
            <a:spLocks noGrp="1"/>
          </p:cNvSpPr>
          <p:nvPr>
            <p:ph type="title"/>
          </p:nvPr>
        </p:nvSpPr>
        <p:spPr/>
        <p:txBody>
          <a:bodyPr/>
          <a:lstStyle/>
          <a:p>
            <a:r>
              <a:rPr lang="en-US" dirty="0"/>
              <a:t>Principle #6 | Sustainability </a:t>
            </a:r>
          </a:p>
        </p:txBody>
      </p:sp>
    </p:spTree>
    <p:extLst>
      <p:ext uri="{BB962C8B-B14F-4D97-AF65-F5344CB8AC3E}">
        <p14:creationId xmlns:p14="http://schemas.microsoft.com/office/powerpoint/2010/main" val="1061509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p art of a man holding a bell and a scroll with a frame around &quot;Announcements and Accommodations&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776749"/>
            <a:ext cx="7696200" cy="5368100"/>
          </a:xfrm>
          <a:prstGeom prst="rect">
            <a:avLst/>
          </a:prstGeom>
        </p:spPr>
      </p:pic>
      <p:sp>
        <p:nvSpPr>
          <p:cNvPr id="6" name="Content Placeholder 5"/>
          <p:cNvSpPr>
            <a:spLocks noGrp="1"/>
          </p:cNvSpPr>
          <p:nvPr>
            <p:ph idx="1"/>
          </p:nvPr>
        </p:nvSpPr>
        <p:spPr>
          <a:xfrm>
            <a:off x="4713317" y="2814215"/>
            <a:ext cx="5715000" cy="3330634"/>
          </a:xfrm>
        </p:spPr>
        <p:txBody>
          <a:bodyPr>
            <a:normAutofit/>
          </a:bodyPr>
          <a:lstStyle/>
          <a:p>
            <a:pPr>
              <a:buFont typeface="Arial" panose="020B0604020202020204" pitchFamily="34" charset="0"/>
              <a:buChar char="•"/>
            </a:pPr>
            <a:r>
              <a:rPr lang="en-US" sz="2800" dirty="0" smtClean="0"/>
              <a:t> Access Needs</a:t>
            </a:r>
          </a:p>
          <a:p>
            <a:pPr>
              <a:buFont typeface="Arial" panose="020B0604020202020204" pitchFamily="34" charset="0"/>
              <a:buChar char="•"/>
            </a:pPr>
            <a:r>
              <a:rPr lang="en-US" sz="2800" dirty="0" smtClean="0"/>
              <a:t> Session Flow</a:t>
            </a:r>
          </a:p>
          <a:p>
            <a:pPr>
              <a:buFont typeface="Arial" panose="020B0604020202020204" pitchFamily="34" charset="0"/>
              <a:buChar char="•"/>
            </a:pPr>
            <a:r>
              <a:rPr lang="en-US" sz="2800" dirty="0" smtClean="0"/>
              <a:t> Q&amp;A/Adobe Connect Features  </a:t>
            </a:r>
            <a:endParaRPr lang="en-US" sz="2800" dirty="0"/>
          </a:p>
          <a:p>
            <a:endParaRPr lang="en-US" dirty="0"/>
          </a:p>
        </p:txBody>
      </p:sp>
      <p:sp>
        <p:nvSpPr>
          <p:cNvPr id="5" name="Title 4"/>
          <p:cNvSpPr>
            <a:spLocks noGrp="1"/>
          </p:cNvSpPr>
          <p:nvPr>
            <p:ph type="title"/>
          </p:nvPr>
        </p:nvSpPr>
        <p:spPr>
          <a:xfrm>
            <a:off x="4224251" y="1103138"/>
            <a:ext cx="5029200" cy="1143000"/>
          </a:xfrm>
        </p:spPr>
        <p:txBody>
          <a:bodyPr>
            <a:normAutofit fontScale="90000"/>
          </a:bodyPr>
          <a:lstStyle/>
          <a:p>
            <a:pPr algn="ctr"/>
            <a:r>
              <a:rPr lang="en-US" dirty="0"/>
              <a:t>Announcements &amp; </a:t>
            </a:r>
            <a:r>
              <a:rPr lang="en-US" dirty="0" smtClean="0"/>
              <a:t>Accommodations</a:t>
            </a:r>
            <a:endParaRPr lang="en-US" dirty="0"/>
          </a:p>
        </p:txBody>
      </p:sp>
    </p:spTree>
    <p:extLst>
      <p:ext uri="{BB962C8B-B14F-4D97-AF65-F5344CB8AC3E}">
        <p14:creationId xmlns:p14="http://schemas.microsoft.com/office/powerpoint/2010/main" val="3888675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34" y="1978429"/>
            <a:ext cx="10558726" cy="4330931"/>
          </a:xfrm>
        </p:spPr>
        <p:txBody>
          <a:bodyPr>
            <a:normAutofit/>
          </a:bodyPr>
          <a:lstStyle/>
          <a:p>
            <a:pPr lvl="0">
              <a:buFont typeface="Arial" panose="020B0604020202020204" pitchFamily="34" charset="0"/>
              <a:buChar char="•"/>
            </a:pPr>
            <a:r>
              <a:rPr lang="en-US" sz="2800" dirty="0" smtClean="0"/>
              <a:t> How </a:t>
            </a:r>
            <a:r>
              <a:rPr lang="en-US" sz="2800" dirty="0"/>
              <a:t>can we shape sustainability plans to better address the physical, mental and emotional impact disasters have on individuals/communities?</a:t>
            </a:r>
          </a:p>
          <a:p>
            <a:pPr lvl="0">
              <a:buFont typeface="Arial" panose="020B0604020202020204" pitchFamily="34" charset="0"/>
              <a:buChar char="•"/>
            </a:pPr>
            <a:r>
              <a:rPr lang="en-US" sz="2800" dirty="0" smtClean="0"/>
              <a:t> What </a:t>
            </a:r>
            <a:r>
              <a:rPr lang="en-US" sz="2800" dirty="0"/>
              <a:t>type of mitigation activities allow us to make connections between Climate Justice and Disability Justice? Has environmental racism or globalization caused physical or mental harm to effected communities? </a:t>
            </a:r>
          </a:p>
          <a:p>
            <a:pPr lvl="0">
              <a:buFont typeface="Arial" panose="020B0604020202020204" pitchFamily="34" charset="0"/>
              <a:buChar char="•"/>
            </a:pPr>
            <a:r>
              <a:rPr lang="en-US" sz="2800" dirty="0" smtClean="0"/>
              <a:t> Are </a:t>
            </a:r>
            <a:r>
              <a:rPr lang="en-US" sz="2800" dirty="0"/>
              <a:t>we approaching this as a one off? How are we embedding change throughout processes, programs and policies?</a:t>
            </a:r>
          </a:p>
          <a:p>
            <a:pPr lvl="0">
              <a:buFont typeface="Arial" panose="020B0604020202020204" pitchFamily="34" charset="0"/>
              <a:buChar char="•"/>
            </a:pPr>
            <a:r>
              <a:rPr lang="en-US" sz="2800" dirty="0" smtClean="0"/>
              <a:t> Are </a:t>
            </a:r>
            <a:r>
              <a:rPr lang="en-US" sz="2800" dirty="0"/>
              <a:t>we integrating disability justice approaches into all phases of humanitarian </a:t>
            </a:r>
            <a:r>
              <a:rPr lang="en-US" sz="2800" dirty="0" smtClean="0"/>
              <a:t>action?</a:t>
            </a:r>
            <a:endParaRPr lang="en-US" sz="2800" dirty="0"/>
          </a:p>
        </p:txBody>
      </p:sp>
      <p:sp>
        <p:nvSpPr>
          <p:cNvPr id="2" name="Title 1"/>
          <p:cNvSpPr>
            <a:spLocks noGrp="1"/>
          </p:cNvSpPr>
          <p:nvPr>
            <p:ph type="title"/>
          </p:nvPr>
        </p:nvSpPr>
        <p:spPr/>
        <p:txBody>
          <a:bodyPr/>
          <a:lstStyle/>
          <a:p>
            <a:r>
              <a:rPr lang="en-US" dirty="0" smtClean="0"/>
              <a:t>Questions To Consider</a:t>
            </a:r>
            <a:endParaRPr lang="en-US" dirty="0"/>
          </a:p>
        </p:txBody>
      </p:sp>
    </p:spTree>
    <p:extLst>
      <p:ext uri="{BB962C8B-B14F-4D97-AF65-F5344CB8AC3E}">
        <p14:creationId xmlns:p14="http://schemas.microsoft.com/office/powerpoint/2010/main" val="3925818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people's hands in a group circle reaching up togeth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0" y="2410897"/>
            <a:ext cx="3429000" cy="2571750"/>
          </a:xfrm>
          <a:prstGeom prst="rect">
            <a:avLst/>
          </a:prstGeom>
        </p:spPr>
      </p:pic>
      <p:sp>
        <p:nvSpPr>
          <p:cNvPr id="3" name="Content Placeholder 2"/>
          <p:cNvSpPr>
            <a:spLocks noGrp="1"/>
          </p:cNvSpPr>
          <p:nvPr>
            <p:ph idx="1"/>
          </p:nvPr>
        </p:nvSpPr>
        <p:spPr>
          <a:xfrm>
            <a:off x="4572000" y="2505314"/>
            <a:ext cx="6787130" cy="3138145"/>
          </a:xfrm>
        </p:spPr>
        <p:txBody>
          <a:bodyPr>
            <a:normAutofit/>
          </a:bodyPr>
          <a:lstStyle/>
          <a:p>
            <a:pPr>
              <a:buFont typeface="Arial" panose="020B0604020202020204" pitchFamily="34" charset="0"/>
              <a:buChar char="•"/>
            </a:pPr>
            <a:r>
              <a:rPr lang="en-US" sz="2400" dirty="0" smtClean="0"/>
              <a:t> Disability </a:t>
            </a:r>
            <a:r>
              <a:rPr lang="en-US" sz="2400" dirty="0"/>
              <a:t>is not a monolith. </a:t>
            </a:r>
            <a:r>
              <a:rPr lang="en-US" sz="2400" dirty="0" smtClean="0"/>
              <a:t>You </a:t>
            </a:r>
            <a:r>
              <a:rPr lang="en-US" sz="2400" dirty="0"/>
              <a:t>may work with a single population, or the loudest voices might primarily be coming from one group, organization, or subset of the disabled population. </a:t>
            </a:r>
            <a:r>
              <a:rPr lang="en-US" sz="2400" dirty="0" smtClean="0"/>
              <a:t>People </a:t>
            </a:r>
            <a:r>
              <a:rPr lang="en-US" sz="2400" dirty="0"/>
              <a:t>have different needs as well as multiple disabilities, working across disability types helps to ensure inclusion in response both for your consumers, and at large.</a:t>
            </a:r>
          </a:p>
          <a:p>
            <a:r>
              <a:rPr lang="en-US" sz="2400" dirty="0"/>
              <a:t> </a:t>
            </a:r>
          </a:p>
        </p:txBody>
      </p:sp>
      <p:sp>
        <p:nvSpPr>
          <p:cNvPr id="2" name="Title 1"/>
          <p:cNvSpPr>
            <a:spLocks noGrp="1"/>
          </p:cNvSpPr>
          <p:nvPr>
            <p:ph type="title"/>
          </p:nvPr>
        </p:nvSpPr>
        <p:spPr/>
        <p:txBody>
          <a:bodyPr/>
          <a:lstStyle/>
          <a:p>
            <a:r>
              <a:rPr lang="en-US" dirty="0"/>
              <a:t>Principle #7 | </a:t>
            </a:r>
            <a:r>
              <a:rPr lang="en-US" dirty="0" smtClean="0"/>
              <a:t/>
            </a:r>
            <a:br>
              <a:rPr lang="en-US" dirty="0" smtClean="0"/>
            </a:br>
            <a:r>
              <a:rPr lang="en-US" dirty="0" smtClean="0"/>
              <a:t>Commitment </a:t>
            </a:r>
            <a:r>
              <a:rPr lang="en-US" dirty="0"/>
              <a:t>to Cross Disability Solidarity</a:t>
            </a:r>
          </a:p>
        </p:txBody>
      </p:sp>
    </p:spTree>
    <p:extLst>
      <p:ext uri="{BB962C8B-B14F-4D97-AF65-F5344CB8AC3E}">
        <p14:creationId xmlns:p14="http://schemas.microsoft.com/office/powerpoint/2010/main" val="3915356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nking stick figue sitting inside of a questions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611" y="441960"/>
            <a:ext cx="2400300" cy="2560320"/>
          </a:xfrm>
          <a:prstGeom prst="rect">
            <a:avLst/>
          </a:prstGeom>
        </p:spPr>
      </p:pic>
      <p:sp>
        <p:nvSpPr>
          <p:cNvPr id="3" name="Content Placeholder 2"/>
          <p:cNvSpPr>
            <a:spLocks noGrp="1"/>
          </p:cNvSpPr>
          <p:nvPr>
            <p:ph idx="1"/>
          </p:nvPr>
        </p:nvSpPr>
        <p:spPr>
          <a:xfrm>
            <a:off x="1024128" y="2084832"/>
            <a:ext cx="8428483" cy="4224528"/>
          </a:xfrm>
        </p:spPr>
        <p:txBody>
          <a:bodyPr>
            <a:normAutofit/>
          </a:bodyPr>
          <a:lstStyle/>
          <a:p>
            <a:pPr lvl="0">
              <a:buFont typeface="Arial" panose="020B0604020202020204" pitchFamily="34" charset="0"/>
              <a:buChar char="•"/>
            </a:pPr>
            <a:r>
              <a:rPr lang="en-US" sz="2400" dirty="0" smtClean="0"/>
              <a:t> How </a:t>
            </a:r>
            <a:r>
              <a:rPr lang="en-US" sz="2400" dirty="0"/>
              <a:t>are we showing up for and creating spaces alongside individuals with different types of disabilities? </a:t>
            </a:r>
          </a:p>
          <a:p>
            <a:pPr lvl="0">
              <a:buFont typeface="Arial" panose="020B0604020202020204" pitchFamily="34" charset="0"/>
              <a:buChar char="•"/>
            </a:pPr>
            <a:r>
              <a:rPr lang="en-US" sz="2400" dirty="0" smtClean="0"/>
              <a:t> Does </a:t>
            </a:r>
            <a:r>
              <a:rPr lang="en-US" sz="2400" dirty="0"/>
              <a:t>our work reflect solidarity strategies that help us all survive disasters and receive equal access to emergency resources/services?</a:t>
            </a:r>
          </a:p>
          <a:p>
            <a:pPr lvl="0">
              <a:buFont typeface="Arial" panose="020B0604020202020204" pitchFamily="34" charset="0"/>
              <a:buChar char="•"/>
            </a:pPr>
            <a:r>
              <a:rPr lang="en-US" sz="2400" dirty="0" smtClean="0"/>
              <a:t> How </a:t>
            </a:r>
            <a:r>
              <a:rPr lang="en-US" sz="2400" dirty="0"/>
              <a:t>are we addressing inequities that effect some people in the disability community and not </a:t>
            </a:r>
            <a:r>
              <a:rPr lang="en-US" sz="2400" dirty="0" smtClean="0"/>
              <a:t>others</a:t>
            </a:r>
            <a:r>
              <a:rPr lang="en-US" sz="2400" dirty="0"/>
              <a:t>?</a:t>
            </a:r>
          </a:p>
        </p:txBody>
      </p:sp>
      <p:sp>
        <p:nvSpPr>
          <p:cNvPr id="2" name="Title 1"/>
          <p:cNvSpPr>
            <a:spLocks noGrp="1"/>
          </p:cNvSpPr>
          <p:nvPr>
            <p:ph type="title"/>
          </p:nvPr>
        </p:nvSpPr>
        <p:spPr/>
        <p:txBody>
          <a:bodyPr/>
          <a:lstStyle/>
          <a:p>
            <a:r>
              <a:rPr lang="en-US" dirty="0" smtClean="0"/>
              <a:t>Questions To Consider</a:t>
            </a:r>
            <a:endParaRPr lang="en-US" dirty="0"/>
          </a:p>
        </p:txBody>
      </p:sp>
    </p:spTree>
    <p:extLst>
      <p:ext uri="{BB962C8B-B14F-4D97-AF65-F5344CB8AC3E}">
        <p14:creationId xmlns:p14="http://schemas.microsoft.com/office/powerpoint/2010/main" val="1681200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ick figures standing on puzzle pieces, one figue is reaching out for other three figu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4419" y="3263305"/>
            <a:ext cx="4429760" cy="3322320"/>
          </a:xfrm>
          <a:prstGeom prst="rect">
            <a:avLst/>
          </a:prstGeom>
        </p:spPr>
      </p:pic>
      <p:sp>
        <p:nvSpPr>
          <p:cNvPr id="3" name="Content Placeholder 2"/>
          <p:cNvSpPr>
            <a:spLocks noGrp="1"/>
          </p:cNvSpPr>
          <p:nvPr>
            <p:ph idx="1"/>
          </p:nvPr>
        </p:nvSpPr>
        <p:spPr>
          <a:xfrm>
            <a:off x="865762" y="1921061"/>
            <a:ext cx="7130374" cy="4224528"/>
          </a:xfrm>
        </p:spPr>
        <p:txBody>
          <a:bodyPr>
            <a:normAutofit/>
          </a:bodyPr>
          <a:lstStyle/>
          <a:p>
            <a:pPr lvl="0">
              <a:buFont typeface="Arial" panose="020B0604020202020204" pitchFamily="34" charset="0"/>
              <a:buChar char="•"/>
            </a:pPr>
            <a:r>
              <a:rPr lang="en-US" sz="2400" dirty="0" smtClean="0"/>
              <a:t> No </a:t>
            </a:r>
            <a:r>
              <a:rPr lang="en-US" sz="2400" dirty="0"/>
              <a:t>one person, organization, or outcome is independent. We are dependent on others whether that is personally or in business. Recognizing this interdependence and pushing against the myth of independence, brings further dignity to those that are openly dependent for certain things. </a:t>
            </a:r>
          </a:p>
          <a:p>
            <a:pPr lvl="0">
              <a:buFont typeface="Arial" panose="020B0604020202020204" pitchFamily="34" charset="0"/>
              <a:buChar char="•"/>
            </a:pPr>
            <a:r>
              <a:rPr lang="en-US" sz="2400" dirty="0" smtClean="0"/>
              <a:t> Interdependence </a:t>
            </a:r>
            <a:r>
              <a:rPr lang="en-US" sz="2400" dirty="0"/>
              <a:t>is critical in preparedness and response. </a:t>
            </a:r>
            <a:r>
              <a:rPr lang="en-US" sz="2400" dirty="0" smtClean="0"/>
              <a:t>Making </a:t>
            </a:r>
            <a:r>
              <a:rPr lang="en-US" sz="2400" dirty="0"/>
              <a:t>partnerships, planning as communities and regions, and leveraging strengths and resources are ways to create community driven preparedness that benefits everyone.       </a:t>
            </a:r>
          </a:p>
        </p:txBody>
      </p:sp>
      <p:sp>
        <p:nvSpPr>
          <p:cNvPr id="2" name="Title 1"/>
          <p:cNvSpPr>
            <a:spLocks noGrp="1"/>
          </p:cNvSpPr>
          <p:nvPr>
            <p:ph type="title"/>
          </p:nvPr>
        </p:nvSpPr>
        <p:spPr/>
        <p:txBody>
          <a:bodyPr/>
          <a:lstStyle/>
          <a:p>
            <a:r>
              <a:rPr lang="en-US" dirty="0"/>
              <a:t>Principle #8 | Interdependence </a:t>
            </a:r>
          </a:p>
        </p:txBody>
      </p:sp>
    </p:spTree>
    <p:extLst>
      <p:ext uri="{BB962C8B-B14F-4D97-AF65-F5344CB8AC3E}">
        <p14:creationId xmlns:p14="http://schemas.microsoft.com/office/powerpoint/2010/main" val="2984606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oup of minature people holding a giant hammer up together to get it to nail a nail down, also held up by a minature per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3752850"/>
            <a:ext cx="3048000" cy="2857500"/>
          </a:xfrm>
          <a:prstGeom prst="rect">
            <a:avLst/>
          </a:prstGeom>
        </p:spPr>
      </p:pic>
      <p:sp>
        <p:nvSpPr>
          <p:cNvPr id="3" name="Content Placeholder 2"/>
          <p:cNvSpPr>
            <a:spLocks noGrp="1"/>
          </p:cNvSpPr>
          <p:nvPr>
            <p:ph idx="1"/>
          </p:nvPr>
        </p:nvSpPr>
        <p:spPr>
          <a:xfrm>
            <a:off x="1024129" y="2084832"/>
            <a:ext cx="8211312" cy="4224528"/>
          </a:xfrm>
        </p:spPr>
        <p:txBody>
          <a:bodyPr>
            <a:normAutofit/>
          </a:bodyPr>
          <a:lstStyle/>
          <a:p>
            <a:pPr lvl="0">
              <a:buFont typeface="Arial" panose="020B0604020202020204" pitchFamily="34" charset="0"/>
              <a:buChar char="•"/>
            </a:pPr>
            <a:r>
              <a:rPr lang="en-US" sz="2300" dirty="0" smtClean="0"/>
              <a:t> How </a:t>
            </a:r>
            <a:r>
              <a:rPr lang="en-US" sz="2300" dirty="0"/>
              <a:t>are we understanding the collective/individual needs of those around us including community, non-profit, government and charity? Are we best utilizing these partnerships to best assist everyone?</a:t>
            </a:r>
          </a:p>
          <a:p>
            <a:pPr lvl="0">
              <a:buFont typeface="Arial" panose="020B0604020202020204" pitchFamily="34" charset="0"/>
              <a:buChar char="•"/>
            </a:pPr>
            <a:r>
              <a:rPr lang="en-US" sz="2300" dirty="0" smtClean="0"/>
              <a:t> How </a:t>
            </a:r>
            <a:r>
              <a:rPr lang="en-US" sz="2300" dirty="0"/>
              <a:t>do we preserve the dignity of survivors with disabilities by recognizing the value of interdependence during response/recovery?</a:t>
            </a:r>
          </a:p>
          <a:p>
            <a:pPr lvl="0">
              <a:buFont typeface="Arial" panose="020B0604020202020204" pitchFamily="34" charset="0"/>
              <a:buChar char="•"/>
            </a:pPr>
            <a:r>
              <a:rPr lang="en-US" sz="2300" dirty="0" smtClean="0"/>
              <a:t> Do </a:t>
            </a:r>
            <a:r>
              <a:rPr lang="en-US" sz="2300" dirty="0"/>
              <a:t>we understand interdependence as a viable strategy for strengthening community living options outside of/free from </a:t>
            </a:r>
            <a:r>
              <a:rPr lang="en-US" sz="2300" dirty="0" smtClean="0"/>
              <a:t>institutions</a:t>
            </a:r>
            <a:r>
              <a:rPr lang="en-US" sz="2300" dirty="0"/>
              <a:t>?</a:t>
            </a:r>
          </a:p>
        </p:txBody>
      </p:sp>
      <p:sp>
        <p:nvSpPr>
          <p:cNvPr id="2" name="Title 1"/>
          <p:cNvSpPr>
            <a:spLocks noGrp="1"/>
          </p:cNvSpPr>
          <p:nvPr>
            <p:ph type="title"/>
          </p:nvPr>
        </p:nvSpPr>
        <p:spPr/>
        <p:txBody>
          <a:bodyPr/>
          <a:lstStyle/>
          <a:p>
            <a:r>
              <a:rPr lang="en-US" dirty="0" smtClean="0"/>
              <a:t>Questions To Consider</a:t>
            </a:r>
            <a:endParaRPr lang="en-US" dirty="0"/>
          </a:p>
        </p:txBody>
      </p:sp>
    </p:spTree>
    <p:extLst>
      <p:ext uri="{BB962C8B-B14F-4D97-AF65-F5344CB8AC3E}">
        <p14:creationId xmlns:p14="http://schemas.microsoft.com/office/powerpoint/2010/main" val="3048299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ability symbols - one with person in wheelchair, one of a head with a brain inside, one with two hands signing, and one with a person using a white ca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5627" y="1861096"/>
            <a:ext cx="3345180" cy="3345180"/>
          </a:xfrm>
          <a:prstGeom prst="rect">
            <a:avLst/>
          </a:prstGeom>
        </p:spPr>
      </p:pic>
      <p:sp>
        <p:nvSpPr>
          <p:cNvPr id="3" name="Content Placeholder 2"/>
          <p:cNvSpPr>
            <a:spLocks noGrp="1"/>
          </p:cNvSpPr>
          <p:nvPr>
            <p:ph idx="1"/>
          </p:nvPr>
        </p:nvSpPr>
        <p:spPr>
          <a:xfrm>
            <a:off x="1024128" y="1883664"/>
            <a:ext cx="6689906" cy="4224528"/>
          </a:xfrm>
        </p:spPr>
        <p:txBody>
          <a:bodyPr>
            <a:normAutofit/>
          </a:bodyPr>
          <a:lstStyle/>
          <a:p>
            <a:pPr>
              <a:buFont typeface="Arial" panose="020B0604020202020204" pitchFamily="34" charset="0"/>
              <a:buChar char="•"/>
            </a:pPr>
            <a:r>
              <a:rPr lang="en-US" sz="2400" dirty="0" smtClean="0"/>
              <a:t> Collectively </a:t>
            </a:r>
            <a:r>
              <a:rPr lang="en-US" sz="2400" dirty="0"/>
              <a:t>meeting access needs while simultaneously respecting independence and self-determination when planning humanitarian interventions.  </a:t>
            </a:r>
          </a:p>
          <a:p>
            <a:pPr>
              <a:buFont typeface="Arial" panose="020B0604020202020204" pitchFamily="34" charset="0"/>
              <a:buChar char="•"/>
            </a:pPr>
            <a:r>
              <a:rPr lang="en-US" sz="2400" dirty="0" smtClean="0"/>
              <a:t> Examine </a:t>
            </a:r>
            <a:r>
              <a:rPr lang="en-US" sz="2400" dirty="0"/>
              <a:t>all aspects of a country’s infrastructure when implementing resettlement strategies to ensure that people with disabilities will be granted access to physical/environmental, judicial/legal, political/democratic, economic/employment/educational and </a:t>
            </a:r>
            <a:r>
              <a:rPr lang="en-US" sz="2400" dirty="0" smtClean="0"/>
              <a:t>social/community support</a:t>
            </a:r>
            <a:r>
              <a:rPr lang="en-US" sz="2400" dirty="0"/>
              <a:t>.</a:t>
            </a:r>
          </a:p>
        </p:txBody>
      </p:sp>
      <p:sp>
        <p:nvSpPr>
          <p:cNvPr id="2" name="Title 1"/>
          <p:cNvSpPr>
            <a:spLocks noGrp="1"/>
          </p:cNvSpPr>
          <p:nvPr>
            <p:ph type="title"/>
          </p:nvPr>
        </p:nvSpPr>
        <p:spPr/>
        <p:txBody>
          <a:bodyPr/>
          <a:lstStyle/>
          <a:p>
            <a:r>
              <a:rPr lang="en-US" dirty="0" smtClean="0"/>
              <a:t>Principle #9 | Collective Access </a:t>
            </a:r>
            <a:endParaRPr lang="en-US" dirty="0"/>
          </a:p>
        </p:txBody>
      </p:sp>
    </p:spTree>
    <p:extLst>
      <p:ext uri="{BB962C8B-B14F-4D97-AF65-F5344CB8AC3E}">
        <p14:creationId xmlns:p14="http://schemas.microsoft.com/office/powerpoint/2010/main" val="2458803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6000" t="11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789889"/>
            <a:ext cx="10781010" cy="4657803"/>
          </a:xfrm>
        </p:spPr>
        <p:txBody>
          <a:bodyPr>
            <a:normAutofit fontScale="92500" lnSpcReduction="20000"/>
          </a:bodyPr>
          <a:lstStyle/>
          <a:p>
            <a:pPr lvl="0">
              <a:buFont typeface="Arial" panose="020B0604020202020204" pitchFamily="34" charset="0"/>
              <a:buChar char="•"/>
            </a:pPr>
            <a:r>
              <a:rPr lang="en-US" dirty="0" smtClean="0"/>
              <a:t> </a:t>
            </a:r>
            <a:r>
              <a:rPr lang="en-US" sz="2600" dirty="0" smtClean="0"/>
              <a:t>How </a:t>
            </a:r>
            <a:r>
              <a:rPr lang="en-US" sz="2600" dirty="0"/>
              <a:t>often do we build in access rather than retrofitting changes in after construction/project completion? Can this prolonged process lead to discrimination by delay?</a:t>
            </a:r>
          </a:p>
          <a:p>
            <a:pPr lvl="0">
              <a:buFont typeface="Arial" panose="020B0604020202020204" pitchFamily="34" charset="0"/>
              <a:buChar char="•"/>
            </a:pPr>
            <a:r>
              <a:rPr lang="en-US" sz="2600" dirty="0" smtClean="0"/>
              <a:t> Who </a:t>
            </a:r>
            <a:r>
              <a:rPr lang="en-US" sz="2600" dirty="0"/>
              <a:t>or what do we allow to define "average/normal" standards of physical, communication and programmatic access? How do these standards further marginalize people with disabilities?</a:t>
            </a:r>
          </a:p>
          <a:p>
            <a:pPr lvl="0">
              <a:buFont typeface="Arial" panose="020B0604020202020204" pitchFamily="34" charset="0"/>
              <a:buChar char="•"/>
            </a:pPr>
            <a:r>
              <a:rPr lang="en-US" sz="2600" dirty="0" smtClean="0"/>
              <a:t> Have </a:t>
            </a:r>
            <a:r>
              <a:rPr lang="en-US" sz="2600" dirty="0"/>
              <a:t>we invited disabled people to partner in creating space useable by all (i.e. refugee camps, temporary shelters, distribution sites, hygiene areas etc.)? </a:t>
            </a:r>
          </a:p>
          <a:p>
            <a:pPr>
              <a:buFont typeface="Arial" panose="020B0604020202020204" pitchFamily="34" charset="0"/>
              <a:buChar char="•"/>
            </a:pPr>
            <a:r>
              <a:rPr lang="en-US" sz="2600" dirty="0" smtClean="0"/>
              <a:t> Are </a:t>
            </a:r>
            <a:r>
              <a:rPr lang="en-US" sz="2600" dirty="0"/>
              <a:t>we going to a variety of disability centric groups to determine what type of access is lacking?</a:t>
            </a:r>
          </a:p>
          <a:p>
            <a:pPr>
              <a:buFont typeface="Arial" panose="020B0604020202020204" pitchFamily="34" charset="0"/>
              <a:buChar char="•"/>
            </a:pPr>
            <a:r>
              <a:rPr lang="en-US" sz="2600" dirty="0" smtClean="0"/>
              <a:t> Do </a:t>
            </a:r>
            <a:r>
              <a:rPr lang="en-US" sz="2600" dirty="0"/>
              <a:t>we seek out access suggestions prior to finalizing humanitarian oriented events/activities?</a:t>
            </a:r>
          </a:p>
          <a:p>
            <a:pPr>
              <a:buFont typeface="Arial" panose="020B0604020202020204" pitchFamily="34" charset="0"/>
              <a:buChar char="•"/>
            </a:pPr>
            <a:r>
              <a:rPr lang="en-US" sz="2600" dirty="0" smtClean="0"/>
              <a:t> Do </a:t>
            </a:r>
            <a:r>
              <a:rPr lang="en-US" sz="2600" dirty="0"/>
              <a:t>we expressly mention which accessibility considerations/accommodations are readily </a:t>
            </a:r>
            <a:r>
              <a:rPr lang="en-US" sz="2600" dirty="0" smtClean="0"/>
              <a:t>available </a:t>
            </a:r>
            <a:r>
              <a:rPr lang="en-US" sz="2600" dirty="0"/>
              <a:t>when publicizing events/programs to prospective </a:t>
            </a:r>
            <a:r>
              <a:rPr lang="en-US" sz="2600" dirty="0" smtClean="0"/>
              <a:t>attendees?</a:t>
            </a:r>
            <a:endParaRPr lang="en-US" sz="2600" dirty="0"/>
          </a:p>
        </p:txBody>
      </p:sp>
      <p:sp>
        <p:nvSpPr>
          <p:cNvPr id="2" name="Title 1"/>
          <p:cNvSpPr>
            <a:spLocks noGrp="1"/>
          </p:cNvSpPr>
          <p:nvPr>
            <p:ph type="title"/>
          </p:nvPr>
        </p:nvSpPr>
        <p:spPr/>
        <p:txBody>
          <a:bodyPr/>
          <a:lstStyle/>
          <a:p>
            <a:r>
              <a:rPr lang="en-US" dirty="0" smtClean="0"/>
              <a:t>Questions To Consider</a:t>
            </a:r>
            <a:endParaRPr lang="en-US" dirty="0"/>
          </a:p>
        </p:txBody>
      </p:sp>
    </p:spTree>
    <p:extLst>
      <p:ext uri="{BB962C8B-B14F-4D97-AF65-F5344CB8AC3E}">
        <p14:creationId xmlns:p14="http://schemas.microsoft.com/office/powerpoint/2010/main" val="3883624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rtrait of Toni Morri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39" y="2084832"/>
            <a:ext cx="2770207" cy="3490025"/>
          </a:xfrm>
          <a:prstGeom prst="rect">
            <a:avLst/>
          </a:prstGeom>
        </p:spPr>
      </p:pic>
      <p:sp>
        <p:nvSpPr>
          <p:cNvPr id="3" name="Content Placeholder 2"/>
          <p:cNvSpPr>
            <a:spLocks noGrp="1"/>
          </p:cNvSpPr>
          <p:nvPr>
            <p:ph idx="1"/>
          </p:nvPr>
        </p:nvSpPr>
        <p:spPr>
          <a:xfrm>
            <a:off x="3670374" y="1936064"/>
            <a:ext cx="8094905" cy="4498848"/>
          </a:xfrm>
        </p:spPr>
        <p:txBody>
          <a:bodyPr>
            <a:noAutofit/>
          </a:bodyPr>
          <a:lstStyle/>
          <a:p>
            <a:pPr marL="0" indent="0" algn="ctr">
              <a:buNone/>
            </a:pPr>
            <a:r>
              <a:rPr lang="en-US" sz="2400" dirty="0"/>
              <a:t>Nothing about us without ALL of us. </a:t>
            </a:r>
          </a:p>
          <a:p>
            <a:pPr marL="0" indent="0" algn="ctr">
              <a:buNone/>
            </a:pPr>
            <a:r>
              <a:rPr lang="en-US" sz="2400" dirty="0"/>
              <a:t> </a:t>
            </a:r>
          </a:p>
          <a:p>
            <a:pPr marL="0" indent="0" algn="ctr">
              <a:buNone/>
            </a:pPr>
            <a:r>
              <a:rPr lang="en-US" sz="2400" dirty="0" smtClean="0"/>
              <a:t>“The </a:t>
            </a:r>
            <a:r>
              <a:rPr lang="en-US" sz="2400" dirty="0"/>
              <a:t>function of freedom is to free someone else</a:t>
            </a:r>
            <a:r>
              <a:rPr lang="en-US" sz="2400" dirty="0" smtClean="0"/>
              <a:t>, </a:t>
            </a:r>
            <a:r>
              <a:rPr lang="en-US" sz="2400" dirty="0"/>
              <a:t>and if you are no longer wracked or in bondage to a person or a way of life, tell your story. Risk freeing someone else</a:t>
            </a:r>
            <a:r>
              <a:rPr lang="en-US" sz="2400" dirty="0" smtClean="0"/>
              <a:t>.” </a:t>
            </a:r>
          </a:p>
          <a:p>
            <a:pPr marL="0" indent="0" algn="ctr">
              <a:buNone/>
            </a:pPr>
            <a:r>
              <a:rPr lang="en-US" sz="2400" dirty="0" smtClean="0"/>
              <a:t>– </a:t>
            </a:r>
            <a:r>
              <a:rPr lang="en-US" sz="2400" dirty="0"/>
              <a:t>Toni </a:t>
            </a:r>
            <a:r>
              <a:rPr lang="en-US" sz="2400" dirty="0" smtClean="0"/>
              <a:t>Morrison </a:t>
            </a:r>
            <a:endParaRPr lang="en-US" sz="2400" dirty="0"/>
          </a:p>
          <a:p>
            <a:pPr marL="0" indent="0" algn="ctr">
              <a:buNone/>
            </a:pPr>
            <a:r>
              <a:rPr lang="en-US" sz="2400" dirty="0"/>
              <a:t> </a:t>
            </a:r>
          </a:p>
          <a:p>
            <a:pPr marL="0" indent="0" algn="ctr">
              <a:buNone/>
            </a:pPr>
            <a:r>
              <a:rPr lang="en-US" sz="2400" dirty="0" smtClean="0"/>
              <a:t>“None </a:t>
            </a:r>
            <a:r>
              <a:rPr lang="en-US" sz="2400" dirty="0"/>
              <a:t>of us are free until we are all </a:t>
            </a:r>
            <a:r>
              <a:rPr lang="en-US" sz="2400" dirty="0" smtClean="0"/>
              <a:t>free.”</a:t>
            </a:r>
          </a:p>
          <a:p>
            <a:pPr marL="0" indent="0" algn="ctr">
              <a:buNone/>
            </a:pPr>
            <a:r>
              <a:rPr lang="en-US" sz="2400" dirty="0" smtClean="0"/>
              <a:t>– </a:t>
            </a:r>
            <a:r>
              <a:rPr lang="en-US" sz="2400" dirty="0"/>
              <a:t>Dr. Martin Luther King </a:t>
            </a:r>
          </a:p>
        </p:txBody>
      </p:sp>
      <p:sp>
        <p:nvSpPr>
          <p:cNvPr id="2" name="Title 1"/>
          <p:cNvSpPr>
            <a:spLocks noGrp="1"/>
          </p:cNvSpPr>
          <p:nvPr>
            <p:ph type="title"/>
          </p:nvPr>
        </p:nvSpPr>
        <p:spPr/>
        <p:txBody>
          <a:bodyPr/>
          <a:lstStyle/>
          <a:p>
            <a:r>
              <a:rPr lang="en-US" dirty="0"/>
              <a:t>Principle #10 | Collective Liberation </a:t>
            </a:r>
          </a:p>
        </p:txBody>
      </p:sp>
    </p:spTree>
    <p:extLst>
      <p:ext uri="{BB962C8B-B14F-4D97-AF65-F5344CB8AC3E}">
        <p14:creationId xmlns:p14="http://schemas.microsoft.com/office/powerpoint/2010/main" val="3208535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nking stick figue sitting inside of a questions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5779" y="279766"/>
            <a:ext cx="1424860" cy="1519851"/>
          </a:xfrm>
          <a:prstGeom prst="rect">
            <a:avLst/>
          </a:prstGeom>
        </p:spPr>
      </p:pic>
      <p:sp>
        <p:nvSpPr>
          <p:cNvPr id="3" name="Content Placeholder 2"/>
          <p:cNvSpPr>
            <a:spLocks noGrp="1"/>
          </p:cNvSpPr>
          <p:nvPr>
            <p:ph idx="1"/>
          </p:nvPr>
        </p:nvSpPr>
        <p:spPr>
          <a:xfrm>
            <a:off x="810119" y="1799617"/>
            <a:ext cx="10182135" cy="4451831"/>
          </a:xfrm>
        </p:spPr>
        <p:txBody>
          <a:bodyPr>
            <a:noAutofit/>
          </a:bodyPr>
          <a:lstStyle/>
          <a:p>
            <a:pPr lvl="0">
              <a:buFont typeface="Arial" panose="020B0604020202020204" pitchFamily="34" charset="0"/>
              <a:buChar char="•"/>
            </a:pPr>
            <a:r>
              <a:rPr lang="en-US" sz="2400" dirty="0" smtClean="0"/>
              <a:t> Are </a:t>
            </a:r>
            <a:r>
              <a:rPr lang="en-US" sz="2400" dirty="0"/>
              <a:t>we advocating for adequate humanitarian action plans for human trafficking survivors, torture survivors, prisoners and detainees with disabilities?</a:t>
            </a:r>
          </a:p>
          <a:p>
            <a:pPr lvl="0">
              <a:buFont typeface="Arial" panose="020B0604020202020204" pitchFamily="34" charset="0"/>
              <a:buChar char="•"/>
            </a:pPr>
            <a:r>
              <a:rPr lang="en-US" sz="2400" dirty="0" smtClean="0"/>
              <a:t> How </a:t>
            </a:r>
            <a:r>
              <a:rPr lang="en-US" sz="2400" dirty="0"/>
              <a:t>are we proactively working to prevent and monitor/track asylum/immigration </a:t>
            </a:r>
            <a:r>
              <a:rPr lang="en-US" sz="2400" dirty="0" smtClean="0"/>
              <a:t>denials </a:t>
            </a:r>
            <a:r>
              <a:rPr lang="en-US" sz="2400" dirty="0"/>
              <a:t>of people with disabilities based on claims such as public charge and societal burdens ?</a:t>
            </a:r>
          </a:p>
          <a:p>
            <a:pPr lvl="0">
              <a:buFont typeface="Arial" panose="020B0604020202020204" pitchFamily="34" charset="0"/>
              <a:buChar char="•"/>
            </a:pPr>
            <a:r>
              <a:rPr lang="en-US" sz="2400" dirty="0" smtClean="0"/>
              <a:t> Are </a:t>
            </a:r>
            <a:r>
              <a:rPr lang="en-US" sz="2400" dirty="0"/>
              <a:t>we remaining mindful of how displacement after disaster may increase rates of human trafficking? What does this mean in relation to women and children with disabilities? Which type of protection and prevention measures can we collectively implement to address this issue?</a:t>
            </a:r>
          </a:p>
          <a:p>
            <a:pPr lvl="0">
              <a:buFont typeface="Arial" panose="020B0604020202020204" pitchFamily="34" charset="0"/>
              <a:buChar char="•"/>
            </a:pPr>
            <a:r>
              <a:rPr lang="en-US" sz="2400" dirty="0" smtClean="0"/>
              <a:t> Do </a:t>
            </a:r>
            <a:r>
              <a:rPr lang="en-US" sz="2400" dirty="0"/>
              <a:t>our teams understand how the lingering effects of colonialism and/or historical trauma can influence a community’s willingness to fully disclose critical needs or work with certain organizations throughout </a:t>
            </a:r>
            <a:r>
              <a:rPr lang="en-US" sz="2400" dirty="0" smtClean="0"/>
              <a:t>disasters?</a:t>
            </a:r>
            <a:endParaRPr lang="en-US" sz="2400" dirty="0"/>
          </a:p>
        </p:txBody>
      </p:sp>
      <p:sp>
        <p:nvSpPr>
          <p:cNvPr id="2" name="Title 1"/>
          <p:cNvSpPr>
            <a:spLocks noGrp="1"/>
          </p:cNvSpPr>
          <p:nvPr>
            <p:ph type="title"/>
          </p:nvPr>
        </p:nvSpPr>
        <p:spPr/>
        <p:txBody>
          <a:bodyPr/>
          <a:lstStyle/>
          <a:p>
            <a:r>
              <a:rPr lang="en-US" dirty="0" smtClean="0"/>
              <a:t>Questions To Consider</a:t>
            </a:r>
            <a:endParaRPr lang="en-US" dirty="0"/>
          </a:p>
        </p:txBody>
      </p:sp>
    </p:spTree>
    <p:extLst>
      <p:ext uri="{BB962C8B-B14F-4D97-AF65-F5344CB8AC3E}">
        <p14:creationId xmlns:p14="http://schemas.microsoft.com/office/powerpoint/2010/main" val="792502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ne icon&#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94884" y="953311"/>
            <a:ext cx="611745" cy="611745"/>
          </a:xfrm>
        </p:spPr>
      </p:pic>
      <p:sp>
        <p:nvSpPr>
          <p:cNvPr id="6" name="Content Placeholder 4"/>
          <p:cNvSpPr txBox="1">
            <a:spLocks/>
          </p:cNvSpPr>
          <p:nvPr/>
        </p:nvSpPr>
        <p:spPr>
          <a:xfrm>
            <a:off x="6187116" y="2386672"/>
            <a:ext cx="4654296" cy="44713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Valerie Novack</a:t>
            </a:r>
          </a:p>
          <a:p>
            <a:pPr marL="0" indent="0" algn="ctr">
              <a:buFont typeface="Arial" pitchFamily="34" charset="0"/>
              <a:buNone/>
            </a:pPr>
            <a:r>
              <a:rPr lang="en-US" sz="2800" dirty="0" smtClean="0"/>
              <a:t>2019 Portlight Fellow</a:t>
            </a:r>
          </a:p>
          <a:p>
            <a:pPr marL="0" indent="0" algn="ctr">
              <a:buFont typeface="Arial" pitchFamily="34" charset="0"/>
              <a:buNone/>
            </a:pPr>
            <a:r>
              <a:rPr lang="en-US" sz="2400" dirty="0" smtClean="0"/>
              <a:t>Center for American Progress </a:t>
            </a:r>
          </a:p>
          <a:p>
            <a:pPr marL="0" indent="0" algn="ctr">
              <a:buFont typeface="Arial" pitchFamily="34" charset="0"/>
              <a:buNone/>
            </a:pPr>
            <a:r>
              <a:rPr lang="en-US" sz="2400" u="sng" dirty="0" smtClean="0">
                <a:hlinkClick r:id="rId4"/>
              </a:rPr>
              <a:t>vnovack@americanprogress.org</a:t>
            </a:r>
            <a:r>
              <a:rPr lang="en-US" sz="2400" u="sng" dirty="0" smtClean="0"/>
              <a:t> </a:t>
            </a:r>
            <a:r>
              <a:rPr lang="en-US" sz="2400" dirty="0" smtClean="0"/>
              <a:t> </a:t>
            </a:r>
          </a:p>
          <a:p>
            <a:pPr marL="0" indent="0" algn="ctr">
              <a:buFont typeface="Arial" pitchFamily="34" charset="0"/>
              <a:buNone/>
            </a:pPr>
            <a:r>
              <a:rPr lang="en-US" sz="2400" dirty="0" smtClean="0"/>
              <a:t>Phone: 206-707-3754</a:t>
            </a:r>
            <a:endParaRPr lang="en-US" sz="2400" dirty="0"/>
          </a:p>
        </p:txBody>
      </p:sp>
      <p:sp>
        <p:nvSpPr>
          <p:cNvPr id="5" name="Content Placeholder 4"/>
          <p:cNvSpPr txBox="1">
            <a:spLocks/>
          </p:cNvSpPr>
          <p:nvPr/>
        </p:nvSpPr>
        <p:spPr>
          <a:xfrm>
            <a:off x="1133338" y="2386672"/>
            <a:ext cx="4550664" cy="44713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Justine “Justice” Shorter </a:t>
            </a:r>
          </a:p>
          <a:p>
            <a:pPr marL="0" indent="0" algn="ctr">
              <a:buFont typeface="Arial" pitchFamily="34" charset="0"/>
              <a:buNone/>
            </a:pPr>
            <a:r>
              <a:rPr lang="en-US" sz="2800" dirty="0" smtClean="0"/>
              <a:t>Disaster Protection Advisor </a:t>
            </a:r>
          </a:p>
          <a:p>
            <a:pPr marL="0" indent="0" algn="ctr">
              <a:buFont typeface="Arial" pitchFamily="34" charset="0"/>
              <a:buNone/>
            </a:pPr>
            <a:r>
              <a:rPr lang="en-US" sz="2400" dirty="0" smtClean="0"/>
              <a:t>National Disability Rights Network </a:t>
            </a:r>
          </a:p>
          <a:p>
            <a:pPr marL="0" indent="0" algn="ctr">
              <a:buFont typeface="Arial" pitchFamily="34" charset="0"/>
              <a:buNone/>
            </a:pPr>
            <a:r>
              <a:rPr lang="en-US" sz="2400" u="sng" dirty="0" smtClean="0">
                <a:hlinkClick r:id="rId5"/>
              </a:rPr>
              <a:t>Justine.Shorter@ndrn.org</a:t>
            </a:r>
            <a:r>
              <a:rPr lang="en-US" sz="2400" dirty="0" smtClean="0"/>
              <a:t> </a:t>
            </a:r>
          </a:p>
          <a:p>
            <a:pPr marL="0" indent="0" algn="ctr">
              <a:buFont typeface="Arial" pitchFamily="34" charset="0"/>
              <a:buNone/>
            </a:pPr>
            <a:r>
              <a:rPr lang="en-US" sz="2400" dirty="0" smtClean="0"/>
              <a:t>Phone: 202-880-2435</a:t>
            </a:r>
            <a:endParaRPr lang="en-US" sz="2400" dirty="0"/>
          </a:p>
        </p:txBody>
      </p:sp>
      <p:sp>
        <p:nvSpPr>
          <p:cNvPr id="2" name="Title 1"/>
          <p:cNvSpPr>
            <a:spLocks noGrp="1"/>
          </p:cNvSpPr>
          <p:nvPr>
            <p:ph type="title"/>
          </p:nvPr>
        </p:nvSpPr>
        <p:spPr/>
        <p:txBody>
          <a:bodyPr/>
          <a:lstStyle/>
          <a:p>
            <a:r>
              <a:rPr lang="en-US" dirty="0" smtClean="0"/>
              <a:t> Contact Us </a:t>
            </a:r>
            <a:endParaRPr lang="en-US" dirty="0"/>
          </a:p>
        </p:txBody>
      </p:sp>
    </p:spTree>
    <p:extLst>
      <p:ext uri="{BB962C8B-B14F-4D97-AF65-F5344CB8AC3E}">
        <p14:creationId xmlns:p14="http://schemas.microsoft.com/office/powerpoint/2010/main" val="1195068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of artist in wheelchair suspended in air. Richard Downing Copyright 2009 Courtesy of Sins Inval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440" y="1066800"/>
            <a:ext cx="5102352" cy="3392424"/>
          </a:xfrm>
          <a:prstGeom prst="rect">
            <a:avLst/>
          </a:prstGeom>
        </p:spPr>
      </p:pic>
      <p:sp>
        <p:nvSpPr>
          <p:cNvPr id="8" name="Content Placeholder 2"/>
          <p:cNvSpPr txBox="1">
            <a:spLocks/>
          </p:cNvSpPr>
          <p:nvPr/>
        </p:nvSpPr>
        <p:spPr>
          <a:xfrm>
            <a:off x="914400" y="4815185"/>
            <a:ext cx="10287000" cy="1601464"/>
          </a:xfrm>
          <a:prstGeom prst="rect">
            <a:avLst/>
          </a:prstGeom>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400" dirty="0" smtClean="0"/>
              <a:t>Disability justice recognizes the complexities of multiply marginalized disabled people and aims to be holistic in by recognizing these complexities. </a:t>
            </a:r>
          </a:p>
          <a:p>
            <a:r>
              <a:rPr lang="en-US" sz="2400" i="1" dirty="0" smtClean="0"/>
              <a:t>Sins Invalid</a:t>
            </a:r>
            <a:r>
              <a:rPr lang="en-US" sz="2400" dirty="0" smtClean="0"/>
              <a:t> has created 10 Principles of Disability Justice that, when applied to your work, can help to create a more inclusive, and aware, justice-based response.  </a:t>
            </a:r>
            <a:endParaRPr lang="en-US" sz="2400" dirty="0"/>
          </a:p>
        </p:txBody>
      </p:sp>
      <p:sp>
        <p:nvSpPr>
          <p:cNvPr id="3" name="Content Placeholder 1"/>
          <p:cNvSpPr>
            <a:spLocks noGrp="1"/>
          </p:cNvSpPr>
          <p:nvPr>
            <p:ph idx="1"/>
          </p:nvPr>
        </p:nvSpPr>
        <p:spPr>
          <a:xfrm>
            <a:off x="914400" y="1731264"/>
            <a:ext cx="5364480" cy="3083921"/>
          </a:xfrm>
        </p:spPr>
        <p:txBody>
          <a:bodyPr wrap="square">
            <a:spAutoFit/>
          </a:bodyPr>
          <a:lstStyle/>
          <a:p>
            <a:r>
              <a:rPr lang="en-US" sz="2400" dirty="0"/>
              <a:t>Disability justice is a framework coined by a group of queer, disabled women of color that were connected through </a:t>
            </a:r>
            <a:r>
              <a:rPr lang="en-US" sz="2400" i="1" dirty="0"/>
              <a:t>Sins Invalid</a:t>
            </a:r>
            <a:r>
              <a:rPr lang="en-US" sz="2400" dirty="0"/>
              <a:t>, a US-based performance project that incubates and celebrates artists with disabilities, centralizing artists of color and queer and gender-variant artists as communities who have been historically marginalized. </a:t>
            </a:r>
          </a:p>
        </p:txBody>
      </p:sp>
      <p:sp>
        <p:nvSpPr>
          <p:cNvPr id="2" name="Title 1"/>
          <p:cNvSpPr>
            <a:spLocks noGrp="1"/>
          </p:cNvSpPr>
          <p:nvPr>
            <p:ph type="title"/>
          </p:nvPr>
        </p:nvSpPr>
        <p:spPr>
          <a:xfrm>
            <a:off x="1024128" y="499872"/>
            <a:ext cx="9720072" cy="1499616"/>
          </a:xfrm>
        </p:spPr>
        <p:txBody>
          <a:bodyPr/>
          <a:lstStyle/>
          <a:p>
            <a:r>
              <a:rPr lang="en-US" dirty="0" smtClean="0"/>
              <a:t>Sins Invalid </a:t>
            </a:r>
            <a:endParaRPr lang="en-US" dirty="0"/>
          </a:p>
        </p:txBody>
      </p:sp>
    </p:spTree>
    <p:extLst>
      <p:ext uri="{BB962C8B-B14F-4D97-AF65-F5344CB8AC3E}">
        <p14:creationId xmlns:p14="http://schemas.microsoft.com/office/powerpoint/2010/main" val="2327963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a:solidFill>
            <a:schemeClr val="accent2">
              <a:lumMod val="60000"/>
              <a:lumOff val="40000"/>
            </a:schemeClr>
          </a:solidFill>
        </p:spPr>
      </p:sp>
      <p:pic>
        <p:nvPicPr>
          <p:cNvPr id="4" name="Picture 3" descr="Who hands in chain handcuffs breaking fr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425" y="5153778"/>
            <a:ext cx="1885822" cy="1140017"/>
          </a:xfrm>
          <a:prstGeom prst="rect">
            <a:avLst/>
          </a:prstGeom>
        </p:spPr>
      </p:pic>
      <p:sp>
        <p:nvSpPr>
          <p:cNvPr id="2" name="Title 1"/>
          <p:cNvSpPr>
            <a:spLocks noGrp="1"/>
          </p:cNvSpPr>
          <p:nvPr>
            <p:ph type="title"/>
          </p:nvPr>
        </p:nvSpPr>
        <p:spPr>
          <a:xfrm>
            <a:off x="2208276" y="2011679"/>
            <a:ext cx="7772400" cy="1463040"/>
          </a:xfrm>
        </p:spPr>
        <p:txBody>
          <a:bodyPr>
            <a:noAutofit/>
          </a:bodyPr>
          <a:lstStyle/>
          <a:p>
            <a:pPr algn="ctr"/>
            <a:r>
              <a:rPr lang="en-US" sz="13800" dirty="0" smtClean="0"/>
              <a:t>Thank You </a:t>
            </a:r>
            <a:endParaRPr lang="en-US" sz="13800" dirty="0"/>
          </a:p>
        </p:txBody>
      </p:sp>
    </p:spTree>
    <p:extLst>
      <p:ext uri="{BB962C8B-B14F-4D97-AF65-F5344CB8AC3E}">
        <p14:creationId xmlns:p14="http://schemas.microsoft.com/office/powerpoint/2010/main" val="3795496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rson walks with crutches in an artifical limb clinic in Syr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533555" y="1209284"/>
            <a:ext cx="4142431" cy="2768356"/>
          </a:xfrm>
          <a:prstGeom prst="rect">
            <a:avLst/>
          </a:prstGeom>
        </p:spPr>
      </p:pic>
      <p:sp>
        <p:nvSpPr>
          <p:cNvPr id="5" name="TextBox 4"/>
          <p:cNvSpPr txBox="1"/>
          <p:nvPr/>
        </p:nvSpPr>
        <p:spPr>
          <a:xfrm>
            <a:off x="561933" y="1930926"/>
            <a:ext cx="6677067" cy="4093428"/>
          </a:xfrm>
          <a:prstGeom prst="rect">
            <a:avLst/>
          </a:prstGeom>
          <a:noFill/>
        </p:spPr>
        <p:txBody>
          <a:bodyPr wrap="square" rtlCol="0">
            <a:spAutoFit/>
          </a:bodyPr>
          <a:lstStyle/>
          <a:p>
            <a:r>
              <a:rPr lang="en-US" sz="2000" dirty="0"/>
              <a:t>2013 UN Survey on Disability &amp; Disaster </a:t>
            </a:r>
          </a:p>
          <a:p>
            <a:pPr marL="285750" indent="-285750">
              <a:buFont typeface="Arial" panose="020B0604020202020204" pitchFamily="34" charset="0"/>
              <a:buChar char="•"/>
            </a:pPr>
            <a:r>
              <a:rPr lang="en-US" sz="2000" dirty="0" smtClean="0"/>
              <a:t>Only </a:t>
            </a:r>
            <a:r>
              <a:rPr lang="en-US" sz="2000" dirty="0"/>
              <a:t>20% say that they are able to evacuate immediately without difficulty in the event of a sudden disaster, the rest could only do so with a certain degree of difficulty, and 6% would not be able to do so at all;</a:t>
            </a:r>
          </a:p>
          <a:p>
            <a:pPr marL="285750" indent="-285750">
              <a:buFont typeface="Arial" panose="020B0604020202020204" pitchFamily="34" charset="0"/>
              <a:buChar char="•"/>
            </a:pPr>
            <a:r>
              <a:rPr lang="en-US" sz="2000" dirty="0"/>
              <a:t>71% of respondents do not have an individual preparedness plan for natural disasters;</a:t>
            </a:r>
          </a:p>
          <a:p>
            <a:pPr marL="285750" indent="-285750">
              <a:buFont typeface="Arial" panose="020B0604020202020204" pitchFamily="34" charset="0"/>
              <a:buChar char="•"/>
            </a:pPr>
            <a:r>
              <a:rPr lang="en-US" sz="2000" dirty="0"/>
              <a:t>Only 31% always have someone to help them to evacuate, whereas 13% have no one to help </a:t>
            </a:r>
            <a:r>
              <a:rPr lang="en-US" sz="2000" dirty="0" smtClean="0"/>
              <a:t>them;</a:t>
            </a:r>
            <a:endParaRPr lang="en-US" sz="2000" dirty="0"/>
          </a:p>
          <a:p>
            <a:pPr marL="285750" indent="-285750">
              <a:buFont typeface="Arial" panose="020B0604020202020204" pitchFamily="34" charset="0"/>
              <a:buChar char="•"/>
            </a:pPr>
            <a:r>
              <a:rPr lang="en-US" sz="2000" dirty="0"/>
              <a:t>Only 17% of respondents are aware of the their community’s disaster preparedness plan;</a:t>
            </a:r>
          </a:p>
          <a:p>
            <a:pPr marL="285750" indent="-285750">
              <a:buFont typeface="Arial" panose="020B0604020202020204" pitchFamily="34" charset="0"/>
              <a:buChar char="•"/>
            </a:pPr>
            <a:r>
              <a:rPr lang="en-US" sz="2000" dirty="0"/>
              <a:t>Only 14% are consulted during the preparation of these disaster preparedness </a:t>
            </a:r>
            <a:r>
              <a:rPr lang="en-US" sz="2000" dirty="0" smtClean="0"/>
              <a:t>plans</a:t>
            </a:r>
            <a:endParaRPr lang="en-US" sz="2000" dirty="0"/>
          </a:p>
        </p:txBody>
      </p:sp>
      <p:sp>
        <p:nvSpPr>
          <p:cNvPr id="2" name="Title 1"/>
          <p:cNvSpPr>
            <a:spLocks noGrp="1"/>
          </p:cNvSpPr>
          <p:nvPr>
            <p:ph type="title"/>
          </p:nvPr>
        </p:nvSpPr>
        <p:spPr/>
        <p:txBody>
          <a:bodyPr/>
          <a:lstStyle/>
          <a:p>
            <a:r>
              <a:rPr lang="en-US" dirty="0" smtClean="0"/>
              <a:t>Starter Stats </a:t>
            </a:r>
            <a:endParaRPr lang="en-US" dirty="0"/>
          </a:p>
        </p:txBody>
      </p:sp>
    </p:spTree>
    <p:extLst>
      <p:ext uri="{BB962C8B-B14F-4D97-AF65-F5344CB8AC3E}">
        <p14:creationId xmlns:p14="http://schemas.microsoft.com/office/powerpoint/2010/main" val="3577062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 of three blue bars, symbolizing a graph with dat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81668" y="2084832"/>
            <a:ext cx="4022725" cy="4022725"/>
          </a:xfrm>
        </p:spPr>
      </p:pic>
      <p:sp>
        <p:nvSpPr>
          <p:cNvPr id="5" name="TextBox 4"/>
          <p:cNvSpPr txBox="1"/>
          <p:nvPr/>
        </p:nvSpPr>
        <p:spPr>
          <a:xfrm>
            <a:off x="739302" y="1916349"/>
            <a:ext cx="6361890" cy="4093428"/>
          </a:xfrm>
          <a:prstGeom prst="rect">
            <a:avLst/>
          </a:prstGeom>
          <a:noFill/>
        </p:spPr>
        <p:txBody>
          <a:bodyPr wrap="square" rtlCol="0">
            <a:spAutoFit/>
          </a:bodyPr>
          <a:lstStyle/>
          <a:p>
            <a:r>
              <a:rPr lang="en-US" sz="2000" dirty="0"/>
              <a:t>Violence &amp; Sexual </a:t>
            </a:r>
            <a:r>
              <a:rPr lang="en-US" sz="2000" dirty="0" smtClean="0"/>
              <a:t>Assaults:</a:t>
            </a:r>
            <a:endParaRPr lang="en-US" sz="2800" dirty="0"/>
          </a:p>
          <a:p>
            <a:pPr marL="285750" lvl="0" indent="-285750">
              <a:buFont typeface="Arial" panose="020B0604020202020204" pitchFamily="34" charset="0"/>
              <a:buChar char="•"/>
            </a:pPr>
            <a:r>
              <a:rPr lang="en-US" sz="2000" dirty="0"/>
              <a:t>In the six weeks after the 2010 Haiti earthquake, 10,813 people were sexually assaulted, the vast majority of whom were female. In the same period, 4,645 individuals were physically </a:t>
            </a:r>
            <a:r>
              <a:rPr lang="en-US" sz="2000" dirty="0" smtClean="0"/>
              <a:t>assaulted.</a:t>
            </a:r>
          </a:p>
          <a:p>
            <a:pPr marL="285750" lvl="0" indent="-285750">
              <a:buFont typeface="Arial" panose="020B0604020202020204" pitchFamily="34" charset="0"/>
              <a:buChar char="•"/>
            </a:pPr>
            <a:r>
              <a:rPr lang="en-US" sz="2000" dirty="0" smtClean="0"/>
              <a:t>Nepalese </a:t>
            </a:r>
            <a:r>
              <a:rPr lang="en-US" sz="2000" dirty="0"/>
              <a:t>sources show anywhere from a 50% increase in the first month after the 2015 earthquake to 20-30% increase in the following three months</a:t>
            </a:r>
            <a:endParaRPr lang="en-US" sz="2800" dirty="0"/>
          </a:p>
          <a:p>
            <a:r>
              <a:rPr lang="en-US" sz="2000" dirty="0"/>
              <a:t> </a:t>
            </a:r>
            <a:endParaRPr lang="en-US" sz="2800" dirty="0"/>
          </a:p>
          <a:p>
            <a:r>
              <a:rPr lang="en-US" sz="2000" dirty="0"/>
              <a:t>Climate Change Migration:</a:t>
            </a:r>
          </a:p>
          <a:p>
            <a:pPr marL="285750" lvl="0" indent="-285750">
              <a:buFont typeface="Arial" panose="020B0604020202020204" pitchFamily="34" charset="0"/>
              <a:buChar char="•"/>
            </a:pPr>
            <a:r>
              <a:rPr lang="en-US" sz="2000" dirty="0"/>
              <a:t>Current migration estimates say roughly 200 million environmental migrants by 2050 with some estimates up to 1 billion </a:t>
            </a:r>
            <a:r>
              <a:rPr lang="en-US" sz="2000" dirty="0" smtClean="0"/>
              <a:t>people. </a:t>
            </a:r>
            <a:endParaRPr lang="en-US" sz="2000" dirty="0"/>
          </a:p>
        </p:txBody>
      </p:sp>
      <p:sp>
        <p:nvSpPr>
          <p:cNvPr id="2" name="Title 1"/>
          <p:cNvSpPr>
            <a:spLocks noGrp="1"/>
          </p:cNvSpPr>
          <p:nvPr>
            <p:ph type="title"/>
          </p:nvPr>
        </p:nvSpPr>
        <p:spPr/>
        <p:txBody>
          <a:bodyPr/>
          <a:lstStyle/>
          <a:p>
            <a:r>
              <a:rPr lang="en-US" dirty="0" smtClean="0"/>
              <a:t>Starter Stats (Continued) </a:t>
            </a:r>
            <a:endParaRPr lang="en-US" dirty="0"/>
          </a:p>
        </p:txBody>
      </p:sp>
    </p:spTree>
    <p:extLst>
      <p:ext uri="{BB962C8B-B14F-4D97-AF65-F5344CB8AC3E}">
        <p14:creationId xmlns:p14="http://schemas.microsoft.com/office/powerpoint/2010/main" val="3817651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dy Justice graphic with a blindfold, a balance, and a sw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04760" y="2535936"/>
            <a:ext cx="3938016" cy="3938016"/>
          </a:xfrm>
          <a:prstGeom prst="rect">
            <a:avLst/>
          </a:prstGeom>
        </p:spPr>
      </p:pic>
      <p:sp>
        <p:nvSpPr>
          <p:cNvPr id="3" name="Content Placeholder 2"/>
          <p:cNvSpPr>
            <a:spLocks noGrp="1"/>
          </p:cNvSpPr>
          <p:nvPr>
            <p:ph idx="1"/>
          </p:nvPr>
        </p:nvSpPr>
        <p:spPr>
          <a:xfrm>
            <a:off x="889711" y="1998259"/>
            <a:ext cx="8157012" cy="4023360"/>
          </a:xfrm>
        </p:spPr>
        <p:txBody>
          <a:bodyPr>
            <a:normAutofit/>
          </a:bodyPr>
          <a:lstStyle/>
          <a:p>
            <a:pPr>
              <a:buFont typeface="Arial" panose="020B0604020202020204" pitchFamily="34" charset="0"/>
              <a:buChar char="•"/>
            </a:pPr>
            <a:r>
              <a:rPr lang="en-US" sz="2400" dirty="0" smtClean="0"/>
              <a:t> 2016  </a:t>
            </a:r>
            <a:r>
              <a:rPr lang="en-US" sz="2400" dirty="0"/>
              <a:t>Charter on Inclusion of Persons with Disabilities in Humanitarian Action </a:t>
            </a:r>
          </a:p>
          <a:p>
            <a:pPr>
              <a:buFont typeface="Arial" panose="020B0604020202020204" pitchFamily="34" charset="0"/>
              <a:buChar char="•"/>
            </a:pPr>
            <a:r>
              <a:rPr lang="en-US" sz="2400" dirty="0" smtClean="0"/>
              <a:t> Convention </a:t>
            </a:r>
            <a:r>
              <a:rPr lang="en-US" sz="2400" dirty="0"/>
              <a:t>on the Rights of People with Disabilities </a:t>
            </a:r>
            <a:endParaRPr lang="en-US" sz="2400" dirty="0" smtClean="0"/>
          </a:p>
          <a:p>
            <a:pPr lvl="2">
              <a:buFont typeface="Arial" panose="020B0604020202020204" pitchFamily="34" charset="0"/>
              <a:buChar char="•"/>
            </a:pPr>
            <a:r>
              <a:rPr lang="en-US" sz="2400" dirty="0" smtClean="0"/>
              <a:t> Article </a:t>
            </a:r>
            <a:r>
              <a:rPr lang="en-US" sz="2400" dirty="0"/>
              <a:t>11 – Situations of risk and humanitarian </a:t>
            </a:r>
            <a:r>
              <a:rPr lang="en-US" sz="2400" dirty="0" smtClean="0"/>
              <a:t>emergencies</a:t>
            </a:r>
            <a:endParaRPr lang="en-US" sz="2400" dirty="0"/>
          </a:p>
          <a:p>
            <a:pPr>
              <a:buFont typeface="Arial" panose="020B0604020202020204" pitchFamily="34" charset="0"/>
              <a:buChar char="•"/>
            </a:pPr>
            <a:r>
              <a:rPr lang="en-US" sz="2400" dirty="0" smtClean="0"/>
              <a:t> Sustainable </a:t>
            </a:r>
            <a:r>
              <a:rPr lang="en-US" sz="2400" dirty="0"/>
              <a:t>Development Goals</a:t>
            </a:r>
          </a:p>
          <a:p>
            <a:pPr lvl="2">
              <a:buFont typeface="Arial" panose="020B0604020202020204" pitchFamily="34" charset="0"/>
              <a:buChar char="•"/>
            </a:pPr>
            <a:r>
              <a:rPr lang="en-US" sz="2400" dirty="0" smtClean="0"/>
              <a:t> Goals 4, 8, 11 &amp; 17 </a:t>
            </a:r>
            <a:endParaRPr lang="en-US" sz="2400" dirty="0"/>
          </a:p>
          <a:p>
            <a:pPr>
              <a:buFont typeface="Arial" panose="020B0604020202020204" pitchFamily="34" charset="0"/>
              <a:buChar char="•"/>
            </a:pPr>
            <a:r>
              <a:rPr lang="en-US" sz="2400" dirty="0" smtClean="0"/>
              <a:t> Sendai </a:t>
            </a:r>
            <a:r>
              <a:rPr lang="en-US" sz="2400" dirty="0"/>
              <a:t>Framework </a:t>
            </a:r>
            <a:r>
              <a:rPr lang="en-US" sz="2400" dirty="0" smtClean="0"/>
              <a:t>2015-2030</a:t>
            </a:r>
            <a:endParaRPr lang="en-US" sz="2400" dirty="0"/>
          </a:p>
        </p:txBody>
      </p:sp>
      <p:sp>
        <p:nvSpPr>
          <p:cNvPr id="2" name="Title 1"/>
          <p:cNvSpPr>
            <a:spLocks noGrp="1"/>
          </p:cNvSpPr>
          <p:nvPr>
            <p:ph type="title"/>
          </p:nvPr>
        </p:nvSpPr>
        <p:spPr>
          <a:xfrm>
            <a:off x="889711" y="672696"/>
            <a:ext cx="10515600" cy="1325563"/>
          </a:xfrm>
        </p:spPr>
        <p:txBody>
          <a:bodyPr/>
          <a:lstStyle/>
          <a:p>
            <a:r>
              <a:rPr lang="en-US" dirty="0" smtClean="0"/>
              <a:t>The Legal Lens </a:t>
            </a:r>
            <a:endParaRPr lang="en-US" dirty="0"/>
          </a:p>
        </p:txBody>
      </p:sp>
    </p:spTree>
    <p:extLst>
      <p:ext uri="{BB962C8B-B14F-4D97-AF65-F5344CB8AC3E}">
        <p14:creationId xmlns:p14="http://schemas.microsoft.com/office/powerpoint/2010/main" val="2094213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rtrait of Dr. Kimberle Crensha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422" y="2084831"/>
            <a:ext cx="4601029" cy="2588079"/>
          </a:xfrm>
          <a:prstGeom prst="rect">
            <a:avLst/>
          </a:prstGeom>
        </p:spPr>
      </p:pic>
      <p:sp>
        <p:nvSpPr>
          <p:cNvPr id="5" name="Content Placeholder 4"/>
          <p:cNvSpPr>
            <a:spLocks noGrp="1"/>
          </p:cNvSpPr>
          <p:nvPr>
            <p:ph idx="1"/>
          </p:nvPr>
        </p:nvSpPr>
        <p:spPr>
          <a:xfrm>
            <a:off x="838199" y="2084831"/>
            <a:ext cx="6165715" cy="4032171"/>
          </a:xfrm>
        </p:spPr>
        <p:txBody>
          <a:bodyPr>
            <a:normAutofit/>
          </a:bodyPr>
          <a:lstStyle/>
          <a:p>
            <a:pPr>
              <a:buFont typeface="Arial" panose="020B0604020202020204" pitchFamily="34" charset="0"/>
              <a:buChar char="•"/>
            </a:pPr>
            <a:r>
              <a:rPr lang="en-US" sz="2400" dirty="0" smtClean="0"/>
              <a:t> Multiple </a:t>
            </a:r>
            <a:r>
              <a:rPr lang="en-US" sz="2400" dirty="0"/>
              <a:t>forms of discrimination, experienced by historically marginalized groups in particular, often overlap or intersect in ways that: </a:t>
            </a:r>
          </a:p>
          <a:p>
            <a:pPr lvl="0">
              <a:buFont typeface="Arial" panose="020B0604020202020204" pitchFamily="34" charset="0"/>
              <a:buChar char="•"/>
            </a:pPr>
            <a:r>
              <a:rPr lang="en-US" sz="2400" dirty="0" smtClean="0"/>
              <a:t> Interfere </a:t>
            </a:r>
            <a:r>
              <a:rPr lang="en-US" sz="2400" dirty="0"/>
              <a:t>with effective humanitarian interventions </a:t>
            </a:r>
          </a:p>
          <a:p>
            <a:pPr lvl="0">
              <a:buFont typeface="Arial" panose="020B0604020202020204" pitchFamily="34" charset="0"/>
              <a:buChar char="•"/>
            </a:pPr>
            <a:r>
              <a:rPr lang="en-US" sz="2400" dirty="0" smtClean="0"/>
              <a:t> Inhibit </a:t>
            </a:r>
            <a:r>
              <a:rPr lang="en-US" sz="2400" dirty="0"/>
              <a:t>equitable response </a:t>
            </a:r>
          </a:p>
          <a:p>
            <a:pPr lvl="0">
              <a:buFont typeface="Arial" panose="020B0604020202020204" pitchFamily="34" charset="0"/>
              <a:buChar char="•"/>
            </a:pPr>
            <a:r>
              <a:rPr lang="en-US" sz="2400" dirty="0" smtClean="0"/>
              <a:t> Impede </a:t>
            </a:r>
            <a:r>
              <a:rPr lang="en-US" sz="2400" dirty="0"/>
              <a:t>sustainable </a:t>
            </a:r>
            <a:r>
              <a:rPr lang="en-US" sz="2400" dirty="0" smtClean="0"/>
              <a:t>development/recovery</a:t>
            </a:r>
            <a:endParaRPr lang="en-US" sz="2400" dirty="0"/>
          </a:p>
        </p:txBody>
      </p:sp>
      <p:sp>
        <p:nvSpPr>
          <p:cNvPr id="4" name="Title 3"/>
          <p:cNvSpPr>
            <a:spLocks noGrp="1"/>
          </p:cNvSpPr>
          <p:nvPr>
            <p:ph type="title"/>
          </p:nvPr>
        </p:nvSpPr>
        <p:spPr/>
        <p:txBody>
          <a:bodyPr/>
          <a:lstStyle/>
          <a:p>
            <a:r>
              <a:rPr lang="en-US" dirty="0"/>
              <a:t>Principle #1 | Intersectionality </a:t>
            </a:r>
          </a:p>
        </p:txBody>
      </p:sp>
    </p:spTree>
    <p:extLst>
      <p:ext uri="{BB962C8B-B14F-4D97-AF65-F5344CB8AC3E}">
        <p14:creationId xmlns:p14="http://schemas.microsoft.com/office/powerpoint/2010/main" val="1898126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different colored stick figures surrounded by word bubbles and network type ma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723" y="2438285"/>
            <a:ext cx="3885717" cy="2575675"/>
          </a:xfrm>
          <a:prstGeom prst="rect">
            <a:avLst/>
          </a:prstGeom>
        </p:spPr>
      </p:pic>
      <p:sp>
        <p:nvSpPr>
          <p:cNvPr id="3" name="Content Placeholder 2"/>
          <p:cNvSpPr>
            <a:spLocks noGrp="1"/>
          </p:cNvSpPr>
          <p:nvPr>
            <p:ph idx="1"/>
          </p:nvPr>
        </p:nvSpPr>
        <p:spPr>
          <a:xfrm>
            <a:off x="795771" y="1896641"/>
            <a:ext cx="7434070" cy="4455622"/>
          </a:xfrm>
        </p:spPr>
        <p:txBody>
          <a:bodyPr>
            <a:noAutofit/>
          </a:bodyPr>
          <a:lstStyle/>
          <a:p>
            <a:pPr>
              <a:buFont typeface="Arial" panose="020B0604020202020204" pitchFamily="34" charset="0"/>
              <a:buChar char="•"/>
            </a:pPr>
            <a:r>
              <a:rPr lang="en-US" sz="2800" dirty="0"/>
              <a:t> </a:t>
            </a:r>
            <a:r>
              <a:rPr lang="en-US" sz="2800" dirty="0" smtClean="0"/>
              <a:t>How </a:t>
            </a:r>
            <a:r>
              <a:rPr lang="en-US" sz="2800" dirty="0"/>
              <a:t>are individuals impacted by ableism, racism, sexism, classism, ageism, religion, homophobia, xenophobia etc., throughout disasters/emergencies</a:t>
            </a:r>
            <a:r>
              <a:rPr lang="en-US" sz="2800" dirty="0" smtClean="0"/>
              <a:t>?</a:t>
            </a:r>
            <a:r>
              <a:rPr lang="en-US" sz="2800" dirty="0"/>
              <a:t> </a:t>
            </a:r>
            <a:endParaRPr lang="en-US" sz="2800" dirty="0" smtClean="0"/>
          </a:p>
          <a:p>
            <a:pPr>
              <a:buFont typeface="Arial" panose="020B0604020202020204" pitchFamily="34" charset="0"/>
              <a:buChar char="•"/>
            </a:pPr>
            <a:r>
              <a:rPr lang="en-US" sz="2800" dirty="0"/>
              <a:t> </a:t>
            </a:r>
            <a:r>
              <a:rPr lang="en-US" sz="2800" dirty="0" smtClean="0"/>
              <a:t>Do </a:t>
            </a:r>
            <a:r>
              <a:rPr lang="en-US" sz="2800" dirty="0"/>
              <a:t>our programs recognize the contributions and access needs of women/girls with disabilities, refugees with disabilities, LGBTQ people with disabilities, religious minorities with disabilities, ethnic minorities with disabilities, climate migrants with disabilities, conflict survivors with disabilities, elders with disabilities, etc</a:t>
            </a:r>
            <a:r>
              <a:rPr lang="en-US" sz="2800" dirty="0" smtClean="0"/>
              <a:t>.?</a:t>
            </a:r>
            <a:endParaRPr lang="en-US" sz="2800" dirty="0"/>
          </a:p>
        </p:txBody>
      </p:sp>
      <p:sp>
        <p:nvSpPr>
          <p:cNvPr id="2" name="Title 1"/>
          <p:cNvSpPr>
            <a:spLocks noGrp="1"/>
          </p:cNvSpPr>
          <p:nvPr>
            <p:ph type="title"/>
          </p:nvPr>
        </p:nvSpPr>
        <p:spPr/>
        <p:txBody>
          <a:bodyPr/>
          <a:lstStyle/>
          <a:p>
            <a:r>
              <a:rPr lang="en-US" dirty="0" smtClean="0"/>
              <a:t>Questions To Consider</a:t>
            </a:r>
            <a:endParaRPr lang="en-US" dirty="0"/>
          </a:p>
        </p:txBody>
      </p:sp>
    </p:spTree>
    <p:extLst>
      <p:ext uri="{BB962C8B-B14F-4D97-AF65-F5344CB8AC3E}">
        <p14:creationId xmlns:p14="http://schemas.microsoft.com/office/powerpoint/2010/main" val="3889012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nking stick figue sitting inside of a questions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611" y="441960"/>
            <a:ext cx="2400300" cy="2560320"/>
          </a:xfrm>
          <a:prstGeom prst="rect">
            <a:avLst/>
          </a:prstGeom>
        </p:spPr>
      </p:pic>
      <p:sp>
        <p:nvSpPr>
          <p:cNvPr id="3" name="Content Placeholder 2"/>
          <p:cNvSpPr>
            <a:spLocks noGrp="1"/>
          </p:cNvSpPr>
          <p:nvPr>
            <p:ph idx="1"/>
          </p:nvPr>
        </p:nvSpPr>
        <p:spPr>
          <a:xfrm>
            <a:off x="1024129" y="1945532"/>
            <a:ext cx="7944773" cy="4318858"/>
          </a:xfrm>
        </p:spPr>
        <p:txBody>
          <a:bodyPr>
            <a:noAutofit/>
          </a:bodyPr>
          <a:lstStyle/>
          <a:p>
            <a:pPr lvl="0">
              <a:buFont typeface="Arial" panose="020B0604020202020204" pitchFamily="34" charset="0"/>
              <a:buChar char="•"/>
            </a:pPr>
            <a:r>
              <a:rPr lang="en-US" sz="2400" dirty="0" smtClean="0"/>
              <a:t> Have </a:t>
            </a:r>
            <a:r>
              <a:rPr lang="en-US" sz="2400" dirty="0"/>
              <a:t>we considered how a singular issue can affect several communities differently? For this very reason, truly inclusive international coalitions are elevated via their acknowledgement of the many intersecting ways a specific issue can affect those </a:t>
            </a:r>
            <a:r>
              <a:rPr lang="en-US" sz="2400" dirty="0" smtClean="0"/>
              <a:t>served.</a:t>
            </a:r>
          </a:p>
          <a:p>
            <a:pPr lvl="0">
              <a:buFont typeface="Arial" panose="020B0604020202020204" pitchFamily="34" charset="0"/>
              <a:buChar char="•"/>
            </a:pPr>
            <a:r>
              <a:rPr lang="en-US" sz="2400" dirty="0"/>
              <a:t> </a:t>
            </a:r>
            <a:r>
              <a:rPr lang="en-US" sz="2400" dirty="0" smtClean="0"/>
              <a:t>Do </a:t>
            </a:r>
            <a:r>
              <a:rPr lang="en-US" sz="2400" dirty="0"/>
              <a:t>we intervene when the intersectional experiences of survivors with disabilities are dismissed or deemed invalid by those providing humanitarian assistance? Are these behaviors acknowledged as gas lighting and micro aggressions with detrimental impact on a survivor’s ability to prepare, respond and </a:t>
            </a:r>
            <a:r>
              <a:rPr lang="en-US" sz="2400" dirty="0" smtClean="0"/>
              <a:t>recover</a:t>
            </a:r>
            <a:r>
              <a:rPr lang="en-US" sz="2400" dirty="0"/>
              <a:t>?</a:t>
            </a:r>
          </a:p>
        </p:txBody>
      </p:sp>
      <p:sp>
        <p:nvSpPr>
          <p:cNvPr id="2" name="Title 1"/>
          <p:cNvSpPr>
            <a:spLocks noGrp="1"/>
          </p:cNvSpPr>
          <p:nvPr>
            <p:ph type="title"/>
          </p:nvPr>
        </p:nvSpPr>
        <p:spPr/>
        <p:txBody>
          <a:bodyPr/>
          <a:lstStyle/>
          <a:p>
            <a:r>
              <a:rPr lang="en-US" dirty="0" smtClean="0"/>
              <a:t>Questions To Consider (Continued)</a:t>
            </a:r>
            <a:endParaRPr lang="en-US" dirty="0"/>
          </a:p>
        </p:txBody>
      </p:sp>
    </p:spTree>
    <p:extLst>
      <p:ext uri="{BB962C8B-B14F-4D97-AF65-F5344CB8AC3E}">
        <p14:creationId xmlns:p14="http://schemas.microsoft.com/office/powerpoint/2010/main" val="19318267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702</TotalTime>
  <Words>1989</Words>
  <Application>Microsoft Office PowerPoint</Application>
  <PresentationFormat>Widescreen</PresentationFormat>
  <Paragraphs>172</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Wingdings 3</vt:lpstr>
      <vt:lpstr>Arial</vt:lpstr>
      <vt:lpstr>Tw Cen MT</vt:lpstr>
      <vt:lpstr>Tw Cen MT Condensed</vt:lpstr>
      <vt:lpstr>Calibri</vt:lpstr>
      <vt:lpstr>Integral</vt:lpstr>
      <vt:lpstr>A Disability Justice Approach To Humanitarian Action</vt:lpstr>
      <vt:lpstr>Announcements &amp; Accommodations</vt:lpstr>
      <vt:lpstr>Sins Invalid </vt:lpstr>
      <vt:lpstr>Starter Stats </vt:lpstr>
      <vt:lpstr>Starter Stats (Continued) </vt:lpstr>
      <vt:lpstr>The Legal Lens </vt:lpstr>
      <vt:lpstr>Principle #1 | Intersectionality </vt:lpstr>
      <vt:lpstr>Questions To Consider</vt:lpstr>
      <vt:lpstr>Questions To Consider (Continued)</vt:lpstr>
      <vt:lpstr>Principle #2 | Leadership By The Most Impacted </vt:lpstr>
      <vt:lpstr>Questions To Consider </vt:lpstr>
      <vt:lpstr>Principle #3 | Anti-Capitalist Politic </vt:lpstr>
      <vt:lpstr>Questions To Consider</vt:lpstr>
      <vt:lpstr>Principle #4 |  Commitment to Cross Movement Organizing </vt:lpstr>
      <vt:lpstr>Principle #4 (Continued) |  Commitment to Cross Movement Organizing </vt:lpstr>
      <vt:lpstr>Questions To Consider </vt:lpstr>
      <vt:lpstr>Principle #5 | Recognizing Wholeness </vt:lpstr>
      <vt:lpstr>Questions To Consider</vt:lpstr>
      <vt:lpstr>Principle #6 | Sustainability </vt:lpstr>
      <vt:lpstr>Questions To Consider</vt:lpstr>
      <vt:lpstr>Principle #7 |  Commitment to Cross Disability Solidarity</vt:lpstr>
      <vt:lpstr>Questions To Consider</vt:lpstr>
      <vt:lpstr>Principle #8 | Interdependence </vt:lpstr>
      <vt:lpstr>Questions To Consider</vt:lpstr>
      <vt:lpstr>Principle #9 | Collective Access </vt:lpstr>
      <vt:lpstr>Questions To Consider</vt:lpstr>
      <vt:lpstr>Principle #10 | Collective Liberation </vt:lpstr>
      <vt:lpstr>Questions To Consider</vt:lpstr>
      <vt:lpstr> Contact Us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Disability Justice Approach To Disaster Assistance</dc:title>
  <dc:creator>Justine Shorter</dc:creator>
  <cp:lastModifiedBy>Tina Pinedo</cp:lastModifiedBy>
  <cp:revision>63</cp:revision>
  <dcterms:created xsi:type="dcterms:W3CDTF">2019-08-13T11:41:34Z</dcterms:created>
  <dcterms:modified xsi:type="dcterms:W3CDTF">2019-09-05T13:26:44Z</dcterms:modified>
</cp:coreProperties>
</file>