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1"/>
  </p:notesMasterIdLst>
  <p:sldIdLst>
    <p:sldId id="257" r:id="rId2"/>
    <p:sldId id="279" r:id="rId3"/>
    <p:sldId id="280" r:id="rId4"/>
    <p:sldId id="281" r:id="rId5"/>
    <p:sldId id="286" r:id="rId6"/>
    <p:sldId id="282" r:id="rId7"/>
    <p:sldId id="259" r:id="rId8"/>
    <p:sldId id="260" r:id="rId9"/>
    <p:sldId id="261" r:id="rId10"/>
    <p:sldId id="262" r:id="rId11"/>
    <p:sldId id="263" r:id="rId12"/>
    <p:sldId id="264" r:id="rId13"/>
    <p:sldId id="265" r:id="rId14"/>
    <p:sldId id="28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3" d="100"/>
          <a:sy n="43" d="100"/>
        </p:scale>
        <p:origin x="756" y="40"/>
      </p:cViewPr>
      <p:guideLst/>
    </p:cSldViewPr>
  </p:slideViewPr>
  <p:notesTextViewPr>
    <p:cViewPr>
      <p:scale>
        <a:sx n="1" d="1"/>
        <a:sy n="1" d="1"/>
      </p:scale>
      <p:origin x="0" y="0"/>
    </p:cViewPr>
  </p:notesTextViewPr>
  <p:sorterViewPr>
    <p:cViewPr>
      <p:scale>
        <a:sx n="100" d="100"/>
        <a:sy n="100" d="100"/>
      </p:scale>
      <p:origin x="0" y="-177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F2531-024B-4B0E-ADF6-E779FFFFBB2F}" type="datetimeFigureOut">
              <a:rPr lang="en-US" smtClean="0"/>
              <a:t>9/3/2019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C0960-6221-4D4A-89CF-D5D1775F5160}" type="slidenum">
              <a:rPr lang="en-US" smtClean="0"/>
              <a:t>‹#›</a:t>
            </a:fld>
            <a:endParaRPr lang="en-US"/>
          </a:p>
        </p:txBody>
      </p:sp>
    </p:spTree>
    <p:extLst>
      <p:ext uri="{BB962C8B-B14F-4D97-AF65-F5344CB8AC3E}">
        <p14:creationId xmlns:p14="http://schemas.microsoft.com/office/powerpoint/2010/main" val="1478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587" indent="-228587">
              <a:buFontTx/>
              <a:buAutoNum type="arabicParenR"/>
              <a:defRPr/>
            </a:pPr>
            <a:endParaRPr lang="en-US" dirty="0" smtClean="0"/>
          </a:p>
          <a:p>
            <a:pPr>
              <a:defRPr/>
            </a:pPr>
            <a:r>
              <a:rPr lang="en-US" dirty="0" smtClean="0"/>
              <a:t>Take a few moments:</a:t>
            </a:r>
          </a:p>
          <a:p>
            <a:pPr>
              <a:defRPr/>
            </a:pPr>
            <a:endParaRPr lang="en-US" dirty="0" smtClean="0"/>
          </a:p>
          <a:p>
            <a:pPr marL="224325" indent="-224325">
              <a:buFontTx/>
              <a:buAutoNum type="arabicParenR"/>
              <a:defRPr/>
            </a:pPr>
            <a:endParaRPr lang="en-US" dirty="0" smtClean="0"/>
          </a:p>
          <a:p>
            <a:pPr marL="224325" indent="-224325">
              <a:buFontTx/>
              <a:buAutoNum type="arabicParenR"/>
              <a:defRPr/>
            </a:pPr>
            <a:r>
              <a:rPr lang="en-US" dirty="0" smtClean="0"/>
              <a:t>What feels uncertain to you in your organization now and over the next two years?</a:t>
            </a:r>
          </a:p>
          <a:p>
            <a:pPr marL="224325" indent="-224325">
              <a:buFontTx/>
              <a:buAutoNum type="arabicParenR"/>
              <a:defRPr/>
            </a:pPr>
            <a:endParaRPr lang="en-US" dirty="0" smtClean="0"/>
          </a:p>
          <a:p>
            <a:pPr marL="224325" indent="-224325">
              <a:buFontTx/>
              <a:buAutoNum type="arabicParenR"/>
              <a:defRPr/>
            </a:pPr>
            <a:r>
              <a:rPr lang="en-US" dirty="0" smtClean="0"/>
              <a:t>What have you, your team and the organization as a whole done to manage it?</a:t>
            </a:r>
          </a:p>
          <a:p>
            <a:pPr>
              <a:defRPr/>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A3E765-449D-453D-852D-AC0BE728A0D1}"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358630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10</a:t>
            </a:fld>
            <a:endParaRPr lang="en-US"/>
          </a:p>
        </p:txBody>
      </p:sp>
    </p:spTree>
    <p:extLst>
      <p:ext uri="{BB962C8B-B14F-4D97-AF65-F5344CB8AC3E}">
        <p14:creationId xmlns:p14="http://schemas.microsoft.com/office/powerpoint/2010/main" val="388630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11</a:t>
            </a:fld>
            <a:endParaRPr lang="en-US"/>
          </a:p>
        </p:txBody>
      </p:sp>
    </p:spTree>
    <p:extLst>
      <p:ext uri="{BB962C8B-B14F-4D97-AF65-F5344CB8AC3E}">
        <p14:creationId xmlns:p14="http://schemas.microsoft.com/office/powerpoint/2010/main" val="1404034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12</a:t>
            </a:fld>
            <a:endParaRPr lang="en-US"/>
          </a:p>
        </p:txBody>
      </p:sp>
    </p:spTree>
    <p:extLst>
      <p:ext uri="{BB962C8B-B14F-4D97-AF65-F5344CB8AC3E}">
        <p14:creationId xmlns:p14="http://schemas.microsoft.com/office/powerpoint/2010/main" val="141354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13</a:t>
            </a:fld>
            <a:endParaRPr lang="en-US"/>
          </a:p>
        </p:txBody>
      </p:sp>
    </p:spTree>
    <p:extLst>
      <p:ext uri="{BB962C8B-B14F-4D97-AF65-F5344CB8AC3E}">
        <p14:creationId xmlns:p14="http://schemas.microsoft.com/office/powerpoint/2010/main" val="2555060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14</a:t>
            </a:fld>
            <a:endParaRPr lang="en-US"/>
          </a:p>
        </p:txBody>
      </p:sp>
    </p:spTree>
    <p:extLst>
      <p:ext uri="{BB962C8B-B14F-4D97-AF65-F5344CB8AC3E}">
        <p14:creationId xmlns:p14="http://schemas.microsoft.com/office/powerpoint/2010/main" val="691862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15</a:t>
            </a:fld>
            <a:endParaRPr lang="en-US"/>
          </a:p>
        </p:txBody>
      </p:sp>
    </p:spTree>
    <p:extLst>
      <p:ext uri="{BB962C8B-B14F-4D97-AF65-F5344CB8AC3E}">
        <p14:creationId xmlns:p14="http://schemas.microsoft.com/office/powerpoint/2010/main" val="298336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16</a:t>
            </a:fld>
            <a:endParaRPr lang="en-US"/>
          </a:p>
        </p:txBody>
      </p:sp>
    </p:spTree>
    <p:extLst>
      <p:ext uri="{BB962C8B-B14F-4D97-AF65-F5344CB8AC3E}">
        <p14:creationId xmlns:p14="http://schemas.microsoft.com/office/powerpoint/2010/main" val="1205215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17</a:t>
            </a:fld>
            <a:endParaRPr lang="en-US"/>
          </a:p>
        </p:txBody>
      </p:sp>
    </p:spTree>
    <p:extLst>
      <p:ext uri="{BB962C8B-B14F-4D97-AF65-F5344CB8AC3E}">
        <p14:creationId xmlns:p14="http://schemas.microsoft.com/office/powerpoint/2010/main" val="1095328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18</a:t>
            </a:fld>
            <a:endParaRPr lang="en-US"/>
          </a:p>
        </p:txBody>
      </p:sp>
    </p:spTree>
    <p:extLst>
      <p:ext uri="{BB962C8B-B14F-4D97-AF65-F5344CB8AC3E}">
        <p14:creationId xmlns:p14="http://schemas.microsoft.com/office/powerpoint/2010/main" val="1024452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19</a:t>
            </a:fld>
            <a:endParaRPr lang="en-US"/>
          </a:p>
        </p:txBody>
      </p:sp>
    </p:spTree>
    <p:extLst>
      <p:ext uri="{BB962C8B-B14F-4D97-AF65-F5344CB8AC3E}">
        <p14:creationId xmlns:p14="http://schemas.microsoft.com/office/powerpoint/2010/main" val="377888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4BC37E-EBD4-4398-A7B9-A93E2087F6E4}"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33920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20</a:t>
            </a:fld>
            <a:endParaRPr lang="en-US"/>
          </a:p>
        </p:txBody>
      </p:sp>
    </p:spTree>
    <p:extLst>
      <p:ext uri="{BB962C8B-B14F-4D97-AF65-F5344CB8AC3E}">
        <p14:creationId xmlns:p14="http://schemas.microsoft.com/office/powerpoint/2010/main" val="318223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21</a:t>
            </a:fld>
            <a:endParaRPr lang="en-US"/>
          </a:p>
        </p:txBody>
      </p:sp>
    </p:spTree>
    <p:extLst>
      <p:ext uri="{BB962C8B-B14F-4D97-AF65-F5344CB8AC3E}">
        <p14:creationId xmlns:p14="http://schemas.microsoft.com/office/powerpoint/2010/main" val="1637907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22</a:t>
            </a:fld>
            <a:endParaRPr lang="en-US"/>
          </a:p>
        </p:txBody>
      </p:sp>
    </p:spTree>
    <p:extLst>
      <p:ext uri="{BB962C8B-B14F-4D97-AF65-F5344CB8AC3E}">
        <p14:creationId xmlns:p14="http://schemas.microsoft.com/office/powerpoint/2010/main" val="913238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23</a:t>
            </a:fld>
            <a:endParaRPr lang="en-US"/>
          </a:p>
        </p:txBody>
      </p:sp>
    </p:spTree>
    <p:extLst>
      <p:ext uri="{BB962C8B-B14F-4D97-AF65-F5344CB8AC3E}">
        <p14:creationId xmlns:p14="http://schemas.microsoft.com/office/powerpoint/2010/main" val="3469866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24</a:t>
            </a:fld>
            <a:endParaRPr lang="en-US"/>
          </a:p>
        </p:txBody>
      </p:sp>
    </p:spTree>
    <p:extLst>
      <p:ext uri="{BB962C8B-B14F-4D97-AF65-F5344CB8AC3E}">
        <p14:creationId xmlns:p14="http://schemas.microsoft.com/office/powerpoint/2010/main" val="1045423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25</a:t>
            </a:fld>
            <a:endParaRPr lang="en-US"/>
          </a:p>
        </p:txBody>
      </p:sp>
    </p:spTree>
    <p:extLst>
      <p:ext uri="{BB962C8B-B14F-4D97-AF65-F5344CB8AC3E}">
        <p14:creationId xmlns:p14="http://schemas.microsoft.com/office/powerpoint/2010/main" val="2417346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26</a:t>
            </a:fld>
            <a:endParaRPr lang="en-US"/>
          </a:p>
        </p:txBody>
      </p:sp>
    </p:spTree>
    <p:extLst>
      <p:ext uri="{BB962C8B-B14F-4D97-AF65-F5344CB8AC3E}">
        <p14:creationId xmlns:p14="http://schemas.microsoft.com/office/powerpoint/2010/main" val="1055786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27</a:t>
            </a:fld>
            <a:endParaRPr lang="en-US"/>
          </a:p>
        </p:txBody>
      </p:sp>
    </p:spTree>
    <p:extLst>
      <p:ext uri="{BB962C8B-B14F-4D97-AF65-F5344CB8AC3E}">
        <p14:creationId xmlns:p14="http://schemas.microsoft.com/office/powerpoint/2010/main" val="1751839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28</a:t>
            </a:fld>
            <a:endParaRPr lang="en-US"/>
          </a:p>
        </p:txBody>
      </p:sp>
    </p:spTree>
    <p:extLst>
      <p:ext uri="{BB962C8B-B14F-4D97-AF65-F5344CB8AC3E}">
        <p14:creationId xmlns:p14="http://schemas.microsoft.com/office/powerpoint/2010/main" val="434056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29</a:t>
            </a:fld>
            <a:endParaRPr lang="en-US"/>
          </a:p>
        </p:txBody>
      </p:sp>
    </p:spTree>
    <p:extLst>
      <p:ext uri="{BB962C8B-B14F-4D97-AF65-F5344CB8AC3E}">
        <p14:creationId xmlns:p14="http://schemas.microsoft.com/office/powerpoint/2010/main" val="16723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3</a:t>
            </a:fld>
            <a:endParaRPr lang="en-US"/>
          </a:p>
        </p:txBody>
      </p:sp>
    </p:spTree>
    <p:extLst>
      <p:ext uri="{BB962C8B-B14F-4D97-AF65-F5344CB8AC3E}">
        <p14:creationId xmlns:p14="http://schemas.microsoft.com/office/powerpoint/2010/main" val="350863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4</a:t>
            </a:fld>
            <a:endParaRPr lang="en-US"/>
          </a:p>
        </p:txBody>
      </p:sp>
    </p:spTree>
    <p:extLst>
      <p:ext uri="{BB962C8B-B14F-4D97-AF65-F5344CB8AC3E}">
        <p14:creationId xmlns:p14="http://schemas.microsoft.com/office/powerpoint/2010/main" val="289914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5</a:t>
            </a:fld>
            <a:endParaRPr lang="en-US"/>
          </a:p>
        </p:txBody>
      </p:sp>
    </p:spTree>
    <p:extLst>
      <p:ext uri="{BB962C8B-B14F-4D97-AF65-F5344CB8AC3E}">
        <p14:creationId xmlns:p14="http://schemas.microsoft.com/office/powerpoint/2010/main" val="175435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6</a:t>
            </a:fld>
            <a:endParaRPr lang="en-US"/>
          </a:p>
        </p:txBody>
      </p:sp>
    </p:spTree>
    <p:extLst>
      <p:ext uri="{BB962C8B-B14F-4D97-AF65-F5344CB8AC3E}">
        <p14:creationId xmlns:p14="http://schemas.microsoft.com/office/powerpoint/2010/main" val="330603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7</a:t>
            </a:fld>
            <a:endParaRPr lang="en-US"/>
          </a:p>
        </p:txBody>
      </p:sp>
    </p:spTree>
    <p:extLst>
      <p:ext uri="{BB962C8B-B14F-4D97-AF65-F5344CB8AC3E}">
        <p14:creationId xmlns:p14="http://schemas.microsoft.com/office/powerpoint/2010/main" val="160092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8</a:t>
            </a:fld>
            <a:endParaRPr lang="en-US"/>
          </a:p>
        </p:txBody>
      </p:sp>
    </p:spTree>
    <p:extLst>
      <p:ext uri="{BB962C8B-B14F-4D97-AF65-F5344CB8AC3E}">
        <p14:creationId xmlns:p14="http://schemas.microsoft.com/office/powerpoint/2010/main" val="19996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C0960-6221-4D4A-89CF-D5D1775F5160}" type="slidenum">
              <a:rPr lang="en-US" smtClean="0"/>
              <a:t>9</a:t>
            </a:fld>
            <a:endParaRPr lang="en-US"/>
          </a:p>
        </p:txBody>
      </p:sp>
    </p:spTree>
    <p:extLst>
      <p:ext uri="{BB962C8B-B14F-4D97-AF65-F5344CB8AC3E}">
        <p14:creationId xmlns:p14="http://schemas.microsoft.com/office/powerpoint/2010/main" val="374113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B22C51E-A627-454D-B579-0720CBE04179}"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55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2C51E-A627-454D-B579-0720CBE04179}"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92716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2C51E-A627-454D-B579-0720CBE04179}"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16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2C51E-A627-454D-B579-0720CBE04179}"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353579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22C51E-A627-454D-B579-0720CBE04179}"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A41BB-775E-406A-A342-D3FCFD01AA5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39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22C51E-A627-454D-B579-0720CBE04179}"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185956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22C51E-A627-454D-B579-0720CBE04179}"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346285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22C51E-A627-454D-B579-0720CBE04179}"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54234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2C51E-A627-454D-B579-0720CBE04179}"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215815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22C51E-A627-454D-B579-0720CBE04179}"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A41BB-775E-406A-A342-D3FCFD01AA58}" type="slidenum">
              <a:rPr lang="en-US" smtClean="0"/>
              <a:t>‹#›</a:t>
            </a:fld>
            <a:endParaRPr lang="en-US"/>
          </a:p>
        </p:txBody>
      </p:sp>
    </p:spTree>
    <p:extLst>
      <p:ext uri="{BB962C8B-B14F-4D97-AF65-F5344CB8AC3E}">
        <p14:creationId xmlns:p14="http://schemas.microsoft.com/office/powerpoint/2010/main" val="263188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22C51E-A627-454D-B579-0720CBE04179}"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A41BB-775E-406A-A342-D3FCFD01AA58}"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92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B22C51E-A627-454D-B579-0720CBE04179}" type="datetimeFigureOut">
              <a:rPr lang="en-US" smtClean="0"/>
              <a:t>9/3/2019</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2DA41BB-775E-406A-A342-D3FCFD01AA5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2163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mailto:Justine.Shorter@NDRN.org" TargetMode="External"/><Relationship Id="rId4" Type="http://schemas.openxmlformats.org/officeDocument/2006/relationships/hyperlink" Target="mailto:vnovack@americanprogress.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heading"/>
          <p:cNvSpPr>
            <a:spLocks noGrp="1"/>
          </p:cNvSpPr>
          <p:nvPr>
            <p:ph type="subTitle" idx="1"/>
          </p:nvPr>
        </p:nvSpPr>
        <p:spPr>
          <a:xfrm>
            <a:off x="224444" y="5065224"/>
            <a:ext cx="7940733" cy="1101725"/>
          </a:xfrm>
        </p:spPr>
        <p:txBody>
          <a:bodyPr>
            <a:noAutofit/>
          </a:bodyPr>
          <a:lstStyle/>
          <a:p>
            <a:pPr algn="r">
              <a:defRPr/>
            </a:pPr>
            <a:r>
              <a:rPr lang="en-US" sz="2800" i="1" dirty="0">
                <a:solidFill>
                  <a:schemeClr val="bg2">
                    <a:lumMod val="50000"/>
                  </a:schemeClr>
                </a:solidFill>
              </a:rPr>
              <a:t>Reimagining How We Prepare for, Respond to </a:t>
            </a:r>
            <a:endParaRPr lang="en-US" sz="2800" i="1" dirty="0" smtClean="0">
              <a:solidFill>
                <a:schemeClr val="bg2">
                  <a:lumMod val="50000"/>
                </a:schemeClr>
              </a:solidFill>
            </a:endParaRPr>
          </a:p>
          <a:p>
            <a:pPr algn="r">
              <a:defRPr/>
            </a:pPr>
            <a:r>
              <a:rPr lang="en-US" sz="2800" i="1" dirty="0" smtClean="0">
                <a:solidFill>
                  <a:schemeClr val="bg2">
                    <a:lumMod val="50000"/>
                  </a:schemeClr>
                </a:solidFill>
              </a:rPr>
              <a:t>and </a:t>
            </a:r>
            <a:r>
              <a:rPr lang="en-US" sz="2800" i="1" dirty="0">
                <a:solidFill>
                  <a:schemeClr val="bg2">
                    <a:lumMod val="50000"/>
                  </a:schemeClr>
                </a:solidFill>
              </a:rPr>
              <a:t>Recover from </a:t>
            </a:r>
            <a:r>
              <a:rPr lang="en-US" sz="2800" i="1" dirty="0" smtClean="0">
                <a:solidFill>
                  <a:schemeClr val="bg2">
                    <a:lumMod val="50000"/>
                  </a:schemeClr>
                </a:solidFill>
              </a:rPr>
              <a:t>Disasters, </a:t>
            </a:r>
            <a:r>
              <a:rPr lang="en-US" sz="2800" i="1" dirty="0">
                <a:solidFill>
                  <a:schemeClr val="bg2">
                    <a:lumMod val="50000"/>
                  </a:schemeClr>
                </a:solidFill>
              </a:rPr>
              <a:t>H</a:t>
            </a:r>
            <a:r>
              <a:rPr lang="en-US" sz="2800" i="1" dirty="0" smtClean="0">
                <a:solidFill>
                  <a:schemeClr val="bg2">
                    <a:lumMod val="50000"/>
                  </a:schemeClr>
                </a:solidFill>
              </a:rPr>
              <a:t>umanitarian Crises </a:t>
            </a:r>
          </a:p>
          <a:p>
            <a:pPr algn="r">
              <a:defRPr/>
            </a:pPr>
            <a:r>
              <a:rPr lang="en-US" sz="2800" i="1" dirty="0" smtClean="0">
                <a:solidFill>
                  <a:schemeClr val="bg2">
                    <a:lumMod val="50000"/>
                  </a:schemeClr>
                </a:solidFill>
              </a:rPr>
              <a:t>&amp; </a:t>
            </a:r>
            <a:r>
              <a:rPr lang="en-US" sz="2800" i="1" dirty="0">
                <a:solidFill>
                  <a:schemeClr val="bg2">
                    <a:lumMod val="50000"/>
                  </a:schemeClr>
                </a:solidFill>
              </a:rPr>
              <a:t>Other Emergencies</a:t>
            </a:r>
            <a:endParaRPr lang="en-US" sz="2800" b="1" dirty="0">
              <a:solidFill>
                <a:schemeClr val="bg2">
                  <a:lumMod val="50000"/>
                </a:schemeClr>
              </a:solidFill>
            </a:endParaRPr>
          </a:p>
        </p:txBody>
      </p:sp>
      <p:sp>
        <p:nvSpPr>
          <p:cNvPr id="6" name="Facilitated by"/>
          <p:cNvSpPr txBox="1"/>
          <p:nvPr/>
        </p:nvSpPr>
        <p:spPr>
          <a:xfrm>
            <a:off x="8689241" y="5154421"/>
            <a:ext cx="2635135" cy="1015663"/>
          </a:xfrm>
          <a:prstGeom prst="rect">
            <a:avLst/>
          </a:prstGeom>
          <a:noFill/>
        </p:spPr>
        <p:txBody>
          <a:bodyPr wrap="square" rtlCol="0">
            <a:spAutoFit/>
          </a:bodyPr>
          <a:lstStyle/>
          <a:p>
            <a:r>
              <a:rPr lang="en-US" sz="2000" i="1" dirty="0"/>
              <a:t>Facilitated by </a:t>
            </a:r>
            <a:endParaRPr lang="en-US" sz="2000" i="1" dirty="0" smtClean="0"/>
          </a:p>
          <a:p>
            <a:r>
              <a:rPr lang="en-US" sz="2000" i="1" dirty="0" smtClean="0"/>
              <a:t>Justice Shorter </a:t>
            </a:r>
          </a:p>
          <a:p>
            <a:r>
              <a:rPr lang="en-US" sz="2000" i="1" dirty="0" smtClean="0"/>
              <a:t>&amp; Valerie Novack </a:t>
            </a:r>
            <a:endParaRPr lang="en-US" sz="2000" dirty="0"/>
          </a:p>
        </p:txBody>
      </p:sp>
      <p:sp>
        <p:nvSpPr>
          <p:cNvPr id="4" name="Facing Flames"/>
          <p:cNvSpPr>
            <a:spLocks noGrp="1"/>
          </p:cNvSpPr>
          <p:nvPr>
            <p:ph type="ctrTitle"/>
          </p:nvPr>
        </p:nvSpPr>
        <p:spPr>
          <a:xfrm>
            <a:off x="3042458" y="1446415"/>
            <a:ext cx="7499465" cy="2228919"/>
          </a:xfrm>
        </p:spPr>
        <p:txBody>
          <a:bodyPr>
            <a:noAutofit/>
          </a:bodyPr>
          <a:lstStyle/>
          <a:p>
            <a:pPr>
              <a:defRPr/>
            </a:pPr>
            <a:r>
              <a:rPr lang="en-US" sz="7200" dirty="0" smtClean="0"/>
              <a:t>A Disability Justice Approach To Disaster Assistance</a:t>
            </a:r>
            <a:endParaRPr lang="en-US" sz="7200" dirty="0"/>
          </a:p>
        </p:txBody>
      </p:sp>
    </p:spTree>
    <p:extLst>
      <p:ext uri="{BB962C8B-B14F-4D97-AF65-F5344CB8AC3E}">
        <p14:creationId xmlns:p14="http://schemas.microsoft.com/office/powerpoint/2010/main" val="1442706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9" y="1872921"/>
            <a:ext cx="9720071" cy="4330931"/>
          </a:xfrm>
        </p:spPr>
        <p:txBody>
          <a:bodyPr>
            <a:normAutofit/>
          </a:bodyPr>
          <a:lstStyle/>
          <a:p>
            <a:pPr lvl="0">
              <a:buFont typeface="Arial" panose="020B0604020202020204" pitchFamily="34" charset="0"/>
              <a:buChar char="•"/>
            </a:pPr>
            <a:r>
              <a:rPr lang="en-US" sz="2800" dirty="0" smtClean="0">
                <a:effectLst/>
              </a:rPr>
              <a:t> Who are in our appointed positions and on our boards? Who do we invite to the planning table as equal partners/contributors? </a:t>
            </a:r>
          </a:p>
          <a:p>
            <a:pPr lvl="0">
              <a:buFont typeface="Arial" panose="020B0604020202020204" pitchFamily="34" charset="0"/>
              <a:buChar char="•"/>
            </a:pPr>
            <a:r>
              <a:rPr lang="en-US" sz="2800" dirty="0" smtClean="0">
                <a:effectLst/>
              </a:rPr>
              <a:t> Who is at the table? Who is leading?</a:t>
            </a:r>
          </a:p>
          <a:p>
            <a:pPr lvl="0">
              <a:buFont typeface="Arial" panose="020B0604020202020204" pitchFamily="34" charset="0"/>
              <a:buChar char="•"/>
            </a:pPr>
            <a:r>
              <a:rPr lang="en-US" sz="2800" dirty="0" smtClean="0">
                <a:effectLst/>
              </a:rPr>
              <a:t> In what ways do we value work experience over lived experience when determining which people should be included around decision making tables?</a:t>
            </a:r>
          </a:p>
          <a:p>
            <a:pPr lvl="0">
              <a:buFont typeface="Arial" panose="020B0604020202020204" pitchFamily="34" charset="0"/>
              <a:buChar char="•"/>
            </a:pPr>
            <a:r>
              <a:rPr lang="en-US" sz="2800" dirty="0" smtClean="0"/>
              <a:t> Have </a:t>
            </a:r>
            <a:r>
              <a:rPr lang="en-US" sz="2800" dirty="0"/>
              <a:t>we assessed which barriers prevent people from communities most impacted by disasters from serving as proactive leaders rather than passive recipients of assistance? </a:t>
            </a:r>
          </a:p>
        </p:txBody>
      </p:sp>
      <p:sp>
        <p:nvSpPr>
          <p:cNvPr id="2" name="Title 1"/>
          <p:cNvSpPr>
            <a:spLocks noGrp="1"/>
          </p:cNvSpPr>
          <p:nvPr>
            <p:ph type="title"/>
          </p:nvPr>
        </p:nvSpPr>
        <p:spPr/>
        <p:txBody>
          <a:bodyPr/>
          <a:lstStyle/>
          <a:p>
            <a:r>
              <a:rPr lang="en-US" dirty="0" smtClean="0"/>
              <a:t>Questions To Consider </a:t>
            </a:r>
            <a:endParaRPr lang="en-US" dirty="0"/>
          </a:p>
        </p:txBody>
      </p:sp>
    </p:spTree>
    <p:extLst>
      <p:ext uri="{BB962C8B-B14F-4D97-AF65-F5344CB8AC3E}">
        <p14:creationId xmlns:p14="http://schemas.microsoft.com/office/powerpoint/2010/main" val="4069847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llar bills blowing a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280" y="1575816"/>
            <a:ext cx="4876800" cy="4876800"/>
          </a:xfrm>
          <a:prstGeom prst="rect">
            <a:avLst/>
          </a:prstGeom>
        </p:spPr>
      </p:pic>
      <p:sp>
        <p:nvSpPr>
          <p:cNvPr id="3" name="Content Placeholder 2"/>
          <p:cNvSpPr>
            <a:spLocks noGrp="1"/>
          </p:cNvSpPr>
          <p:nvPr>
            <p:ph idx="1"/>
          </p:nvPr>
        </p:nvSpPr>
        <p:spPr>
          <a:xfrm>
            <a:off x="1024128" y="2084832"/>
            <a:ext cx="6336792" cy="4224528"/>
          </a:xfrm>
        </p:spPr>
        <p:txBody>
          <a:bodyPr>
            <a:normAutofit fontScale="92500" lnSpcReduction="20000"/>
          </a:bodyPr>
          <a:lstStyle/>
          <a:p>
            <a:pPr lvl="0">
              <a:buFont typeface="Arial" panose="020B0604020202020204" pitchFamily="34" charset="0"/>
              <a:buChar char="•"/>
            </a:pPr>
            <a:r>
              <a:rPr lang="en-US" sz="3000" dirty="0" smtClean="0"/>
              <a:t> The </a:t>
            </a:r>
            <a:r>
              <a:rPr lang="en-US" sz="3000" dirty="0"/>
              <a:t>application of American Capitalism has contributed to histories of harm to people and Earth. We must rethink the use and distribution of resources which requires a rethinking of our specific economic system. </a:t>
            </a:r>
          </a:p>
          <a:p>
            <a:pPr lvl="0">
              <a:buFont typeface="Arial" panose="020B0604020202020204" pitchFamily="34" charset="0"/>
              <a:buChar char="•"/>
            </a:pPr>
            <a:r>
              <a:rPr lang="en-US" sz="3000" dirty="0" smtClean="0"/>
              <a:t> Resources</a:t>
            </a:r>
            <a:r>
              <a:rPr lang="en-US" sz="3000" dirty="0"/>
              <a:t>, services and other preparedness and response efforts are often linked to wealth and is disproportionately harmful to lower income citizens, including many with disabilities and people of color</a:t>
            </a:r>
            <a:r>
              <a:rPr lang="en-US" sz="3000" dirty="0" smtClean="0"/>
              <a:t>.</a:t>
            </a:r>
            <a:endParaRPr lang="en-US" sz="3000" dirty="0"/>
          </a:p>
        </p:txBody>
      </p:sp>
      <p:sp>
        <p:nvSpPr>
          <p:cNvPr id="2" name="Title 1"/>
          <p:cNvSpPr>
            <a:spLocks noGrp="1"/>
          </p:cNvSpPr>
          <p:nvPr>
            <p:ph type="title"/>
          </p:nvPr>
        </p:nvSpPr>
        <p:spPr/>
        <p:txBody>
          <a:bodyPr/>
          <a:lstStyle/>
          <a:p>
            <a:r>
              <a:rPr lang="en-US" dirty="0"/>
              <a:t>Principle #3 | Anti-Capitalist Politic </a:t>
            </a:r>
          </a:p>
        </p:txBody>
      </p:sp>
    </p:spTree>
    <p:extLst>
      <p:ext uri="{BB962C8B-B14F-4D97-AF65-F5344CB8AC3E}">
        <p14:creationId xmlns:p14="http://schemas.microsoft.com/office/powerpoint/2010/main" val="2634585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ing stick figue sitting inside of a questions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611" y="441960"/>
            <a:ext cx="2400300" cy="2560320"/>
          </a:xfrm>
          <a:prstGeom prst="rect">
            <a:avLst/>
          </a:prstGeom>
        </p:spPr>
      </p:pic>
      <p:sp>
        <p:nvSpPr>
          <p:cNvPr id="3" name="Content Placeholder 2"/>
          <p:cNvSpPr>
            <a:spLocks noGrp="1"/>
          </p:cNvSpPr>
          <p:nvPr>
            <p:ph idx="1"/>
          </p:nvPr>
        </p:nvSpPr>
        <p:spPr>
          <a:xfrm>
            <a:off x="1024128" y="2228088"/>
            <a:ext cx="8805672" cy="4023360"/>
          </a:xfrm>
        </p:spPr>
        <p:txBody>
          <a:bodyPr>
            <a:normAutofit fontScale="92500"/>
          </a:bodyPr>
          <a:lstStyle/>
          <a:p>
            <a:pPr lvl="0">
              <a:buFont typeface="Arial" panose="020B0604020202020204" pitchFamily="34" charset="0"/>
              <a:buChar char="•"/>
            </a:pPr>
            <a:r>
              <a:rPr lang="en-US" sz="2800" dirty="0" smtClean="0"/>
              <a:t> How </a:t>
            </a:r>
            <a:r>
              <a:rPr lang="en-US" sz="2800" dirty="0"/>
              <a:t>is economic development contributing to extreme weather and disaster events such as oil spills, water pollutants, flooding, etc.?</a:t>
            </a:r>
          </a:p>
          <a:p>
            <a:pPr lvl="0">
              <a:buFont typeface="Arial" panose="020B0604020202020204" pitchFamily="34" charset="0"/>
              <a:buChar char="•"/>
            </a:pPr>
            <a:r>
              <a:rPr lang="en-US" sz="2800" dirty="0" smtClean="0"/>
              <a:t> Post/Pre </a:t>
            </a:r>
            <a:r>
              <a:rPr lang="en-US" sz="2800" dirty="0"/>
              <a:t>disaster </a:t>
            </a:r>
            <a:r>
              <a:rPr lang="en-US" sz="2800" dirty="0" smtClean="0"/>
              <a:t>contracting - </a:t>
            </a:r>
            <a:r>
              <a:rPr lang="en-US" sz="2800" dirty="0"/>
              <a:t>what is the focus in rebuilding destructed communities? Who are we rebuilding for? </a:t>
            </a:r>
          </a:p>
          <a:p>
            <a:pPr lvl="0">
              <a:buFont typeface="Arial" panose="020B0604020202020204" pitchFamily="34" charset="0"/>
              <a:buChar char="•"/>
            </a:pPr>
            <a:r>
              <a:rPr lang="en-US" sz="2800" dirty="0" smtClean="0"/>
              <a:t> Are </a:t>
            </a:r>
            <a:r>
              <a:rPr lang="en-US" sz="2800" dirty="0"/>
              <a:t>we addressing the cost prohibitive nature of personal preparedness?</a:t>
            </a:r>
          </a:p>
          <a:p>
            <a:pPr lvl="0">
              <a:buFont typeface="Arial" panose="020B0604020202020204" pitchFamily="34" charset="0"/>
              <a:buChar char="•"/>
            </a:pPr>
            <a:r>
              <a:rPr lang="en-US" sz="2800" dirty="0" smtClean="0"/>
              <a:t> Who </a:t>
            </a:r>
            <a:r>
              <a:rPr lang="en-US" sz="2800" dirty="0"/>
              <a:t>is receiving the financial benefits of grants and assistance</a:t>
            </a:r>
            <a:r>
              <a:rPr lang="en-US" sz="2800" dirty="0" smtClean="0"/>
              <a:t>?</a:t>
            </a:r>
            <a:endParaRPr lang="en-US" sz="2800" dirty="0"/>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2177274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GBT flag wav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289" y="5078675"/>
            <a:ext cx="3082989" cy="1779325"/>
          </a:xfrm>
          <a:prstGeom prst="rect">
            <a:avLst/>
          </a:prstGeom>
        </p:spPr>
      </p:pic>
      <p:pic>
        <p:nvPicPr>
          <p:cNvPr id="5" name="Picture 4" descr="Three women holding up their arms flexing with headbands like Rosie the Rive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927" y="3439541"/>
            <a:ext cx="3171825" cy="1962150"/>
          </a:xfrm>
          <a:prstGeom prst="rect">
            <a:avLst/>
          </a:prstGeom>
        </p:spPr>
      </p:pic>
      <p:pic>
        <p:nvPicPr>
          <p:cNvPr id="4" name="Picture 3" descr="London protesters holding &quot;Climate Justice&quot; bann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560" y="2308439"/>
            <a:ext cx="2960097" cy="2092881"/>
          </a:xfrm>
          <a:prstGeom prst="rect">
            <a:avLst/>
          </a:prstGeom>
        </p:spPr>
      </p:pic>
      <p:sp>
        <p:nvSpPr>
          <p:cNvPr id="3" name="Content Placeholder 2"/>
          <p:cNvSpPr>
            <a:spLocks noGrp="1"/>
          </p:cNvSpPr>
          <p:nvPr>
            <p:ph idx="1"/>
          </p:nvPr>
        </p:nvSpPr>
        <p:spPr>
          <a:xfrm>
            <a:off x="958634" y="2380488"/>
            <a:ext cx="4621255" cy="4080256"/>
          </a:xfrm>
        </p:spPr>
        <p:txBody>
          <a:bodyPr>
            <a:noAutofit/>
          </a:bodyPr>
          <a:lstStyle/>
          <a:p>
            <a:pPr lvl="0">
              <a:buFont typeface="Arial" panose="020B0604020202020204" pitchFamily="34" charset="0"/>
              <a:buChar char="•"/>
            </a:pPr>
            <a:r>
              <a:rPr lang="en-US" sz="3200" dirty="0" smtClean="0"/>
              <a:t> Recognizing </a:t>
            </a:r>
            <a:r>
              <a:rPr lang="en-US" sz="3200" dirty="0"/>
              <a:t>the whole identities of disaster impacted people with disabilities also connects you to other overlapping issue areas. </a:t>
            </a:r>
          </a:p>
          <a:p>
            <a:pPr marL="0" lvl="0" indent="0">
              <a:buNone/>
            </a:pPr>
            <a:endParaRPr lang="en-US" sz="2400" dirty="0"/>
          </a:p>
        </p:txBody>
      </p:sp>
      <p:sp>
        <p:nvSpPr>
          <p:cNvPr id="2" name="Title 1"/>
          <p:cNvSpPr>
            <a:spLocks noGrp="1"/>
          </p:cNvSpPr>
          <p:nvPr>
            <p:ph type="title"/>
          </p:nvPr>
        </p:nvSpPr>
        <p:spPr>
          <a:xfrm>
            <a:off x="1024127" y="585216"/>
            <a:ext cx="10505625" cy="1499616"/>
          </a:xfrm>
        </p:spPr>
        <p:txBody>
          <a:bodyPr/>
          <a:lstStyle/>
          <a:p>
            <a:r>
              <a:rPr lang="en-US" dirty="0"/>
              <a:t>Principle #4 | </a:t>
            </a:r>
            <a:r>
              <a:rPr lang="en-US" dirty="0" smtClean="0"/>
              <a:t/>
            </a:r>
            <a:br>
              <a:rPr lang="en-US" dirty="0" smtClean="0"/>
            </a:br>
            <a:r>
              <a:rPr lang="en-US" dirty="0" smtClean="0"/>
              <a:t>Commitment </a:t>
            </a:r>
            <a:r>
              <a:rPr lang="en-US" dirty="0"/>
              <a:t>to Cross Movement Organizing </a:t>
            </a:r>
          </a:p>
        </p:txBody>
      </p:sp>
    </p:spTree>
    <p:extLst>
      <p:ext uri="{BB962C8B-B14F-4D97-AF65-F5344CB8AC3E}">
        <p14:creationId xmlns:p14="http://schemas.microsoft.com/office/powerpoint/2010/main" val="2180332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shapes overlapping one an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222" y="2391662"/>
            <a:ext cx="3863458" cy="3033778"/>
          </a:xfrm>
          <a:prstGeom prst="rect">
            <a:avLst/>
          </a:prstGeom>
        </p:spPr>
      </p:pic>
      <p:sp>
        <p:nvSpPr>
          <p:cNvPr id="3" name="Content Placeholder 2"/>
          <p:cNvSpPr>
            <a:spLocks noGrp="1"/>
          </p:cNvSpPr>
          <p:nvPr>
            <p:ph idx="1"/>
          </p:nvPr>
        </p:nvSpPr>
        <p:spPr>
          <a:xfrm>
            <a:off x="709124" y="2239262"/>
            <a:ext cx="7230916" cy="4519169"/>
          </a:xfrm>
        </p:spPr>
        <p:txBody>
          <a:bodyPr>
            <a:noAutofit/>
          </a:bodyPr>
          <a:lstStyle/>
          <a:p>
            <a:pPr lvl="0">
              <a:buFont typeface="Arial" panose="020B0604020202020204" pitchFamily="34" charset="0"/>
              <a:buChar char="•"/>
            </a:pPr>
            <a:r>
              <a:rPr lang="en-US" sz="2800" dirty="0" smtClean="0"/>
              <a:t> Cross </a:t>
            </a:r>
            <a:r>
              <a:rPr lang="en-US" sz="2800" dirty="0"/>
              <a:t>movement organizing </a:t>
            </a:r>
            <a:r>
              <a:rPr lang="en-US" sz="2800" dirty="0" smtClean="0"/>
              <a:t>helps </a:t>
            </a:r>
            <a:r>
              <a:rPr lang="en-US" sz="2800" dirty="0"/>
              <a:t>to make sure organizations that may not traditionally be doing emergency preparedness work, are made aware of certain necessary aspects of inclusive disaster planning, making their movements more educated. Likewise, your organization might not focus on other social movement work, but will gain a better understanding of the needs of diverse groups of individuals </a:t>
            </a:r>
            <a:r>
              <a:rPr lang="en-US" sz="2800" dirty="0" smtClean="0"/>
              <a:t>from work </a:t>
            </a:r>
            <a:r>
              <a:rPr lang="en-US" sz="2800" dirty="0"/>
              <a:t>being done in other spheres</a:t>
            </a:r>
            <a:r>
              <a:rPr lang="en-US" sz="2400" dirty="0" smtClean="0"/>
              <a:t>.</a:t>
            </a:r>
            <a:endParaRPr lang="en-US" sz="2400" dirty="0"/>
          </a:p>
        </p:txBody>
      </p:sp>
      <p:sp>
        <p:nvSpPr>
          <p:cNvPr id="2" name="Title 1"/>
          <p:cNvSpPr>
            <a:spLocks noGrp="1"/>
          </p:cNvSpPr>
          <p:nvPr>
            <p:ph type="title"/>
          </p:nvPr>
        </p:nvSpPr>
        <p:spPr>
          <a:xfrm>
            <a:off x="1024127" y="585216"/>
            <a:ext cx="10505625" cy="1499616"/>
          </a:xfrm>
        </p:spPr>
        <p:txBody>
          <a:bodyPr/>
          <a:lstStyle/>
          <a:p>
            <a:r>
              <a:rPr lang="en-US" dirty="0"/>
              <a:t>Principle #</a:t>
            </a:r>
            <a:r>
              <a:rPr lang="en-US" dirty="0" smtClean="0"/>
              <a:t>4 (Continued) </a:t>
            </a:r>
            <a:r>
              <a:rPr lang="en-US" dirty="0"/>
              <a:t>| </a:t>
            </a:r>
            <a:r>
              <a:rPr lang="en-US" dirty="0" smtClean="0"/>
              <a:t/>
            </a:r>
            <a:br>
              <a:rPr lang="en-US" dirty="0" smtClean="0"/>
            </a:br>
            <a:r>
              <a:rPr lang="en-US" dirty="0" smtClean="0"/>
              <a:t>Commitment </a:t>
            </a:r>
            <a:r>
              <a:rPr lang="en-US" dirty="0"/>
              <a:t>to Cross Movement Organizing </a:t>
            </a:r>
          </a:p>
        </p:txBody>
      </p:sp>
    </p:spTree>
    <p:extLst>
      <p:ext uri="{BB962C8B-B14F-4D97-AF65-F5344CB8AC3E}">
        <p14:creationId xmlns:p14="http://schemas.microsoft.com/office/powerpoint/2010/main" val="1559396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ing stick figue sitting inside of a questions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611" y="441960"/>
            <a:ext cx="2400300" cy="2560320"/>
          </a:xfrm>
          <a:prstGeom prst="rect">
            <a:avLst/>
          </a:prstGeom>
        </p:spPr>
      </p:pic>
      <p:sp>
        <p:nvSpPr>
          <p:cNvPr id="3" name="Content Placeholder 2"/>
          <p:cNvSpPr>
            <a:spLocks noGrp="1"/>
          </p:cNvSpPr>
          <p:nvPr>
            <p:ph idx="1"/>
          </p:nvPr>
        </p:nvSpPr>
        <p:spPr>
          <a:xfrm>
            <a:off x="1024129" y="2084832"/>
            <a:ext cx="8714232" cy="4224528"/>
          </a:xfrm>
        </p:spPr>
        <p:txBody>
          <a:bodyPr>
            <a:normAutofit/>
          </a:bodyPr>
          <a:lstStyle/>
          <a:p>
            <a:pPr>
              <a:buFont typeface="Arial" panose="020B0604020202020204" pitchFamily="34" charset="0"/>
              <a:buChar char="•"/>
            </a:pPr>
            <a:r>
              <a:rPr lang="en-US" sz="2800" dirty="0" smtClean="0"/>
              <a:t> Who </a:t>
            </a:r>
            <a:r>
              <a:rPr lang="en-US" sz="2800" dirty="0"/>
              <a:t>is in your continuity plans? How are you sharing the load and what problems are you trying to prevent and for </a:t>
            </a:r>
            <a:r>
              <a:rPr lang="en-US" sz="2800" dirty="0" smtClean="0"/>
              <a:t>who?</a:t>
            </a:r>
          </a:p>
          <a:p>
            <a:pPr>
              <a:buFont typeface="Arial" panose="020B0604020202020204" pitchFamily="34" charset="0"/>
              <a:buChar char="•"/>
            </a:pPr>
            <a:r>
              <a:rPr lang="en-US" sz="2800" dirty="0"/>
              <a:t> </a:t>
            </a:r>
            <a:r>
              <a:rPr lang="en-US" sz="2800" dirty="0" smtClean="0"/>
              <a:t>Disasters </a:t>
            </a:r>
            <a:r>
              <a:rPr lang="en-US" sz="2800" dirty="0"/>
              <a:t>don’t discriminate but environmental barriers and attitudinal biases do create systemic inequality that disproportionately effect individuals with disabilities. How are we planning and preparing regionally and across historically underserved groups?</a:t>
            </a:r>
          </a:p>
          <a:p>
            <a:r>
              <a:rPr lang="en-US" sz="2400" dirty="0"/>
              <a:t> </a:t>
            </a:r>
          </a:p>
        </p:txBody>
      </p:sp>
      <p:sp>
        <p:nvSpPr>
          <p:cNvPr id="2" name="Title 1"/>
          <p:cNvSpPr>
            <a:spLocks noGrp="1"/>
          </p:cNvSpPr>
          <p:nvPr>
            <p:ph type="title"/>
          </p:nvPr>
        </p:nvSpPr>
        <p:spPr/>
        <p:txBody>
          <a:bodyPr/>
          <a:lstStyle/>
          <a:p>
            <a:r>
              <a:rPr lang="en-US" dirty="0" smtClean="0"/>
              <a:t>Questions To Consider </a:t>
            </a:r>
            <a:endParaRPr lang="en-US" dirty="0"/>
          </a:p>
        </p:txBody>
      </p:sp>
    </p:spTree>
    <p:extLst>
      <p:ext uri="{BB962C8B-B14F-4D97-AF65-F5344CB8AC3E}">
        <p14:creationId xmlns:p14="http://schemas.microsoft.com/office/powerpoint/2010/main" val="2793042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ople with disabilities holding their arms up toge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 y="2265680"/>
            <a:ext cx="5658484" cy="3042460"/>
          </a:xfrm>
          <a:prstGeom prst="rect">
            <a:avLst/>
          </a:prstGeom>
        </p:spPr>
      </p:pic>
      <p:sp>
        <p:nvSpPr>
          <p:cNvPr id="3" name="Content Placeholder 2"/>
          <p:cNvSpPr>
            <a:spLocks noGrp="1"/>
          </p:cNvSpPr>
          <p:nvPr>
            <p:ph idx="1"/>
          </p:nvPr>
        </p:nvSpPr>
        <p:spPr>
          <a:xfrm>
            <a:off x="6969760" y="3291840"/>
            <a:ext cx="4185920" cy="2976880"/>
          </a:xfrm>
        </p:spPr>
        <p:txBody>
          <a:bodyPr>
            <a:normAutofit/>
          </a:bodyPr>
          <a:lstStyle/>
          <a:p>
            <a:pPr>
              <a:buFont typeface="Arial" panose="020B0604020202020204" pitchFamily="34" charset="0"/>
              <a:buChar char="•"/>
            </a:pPr>
            <a:r>
              <a:rPr lang="en-US" sz="2400" dirty="0" smtClean="0"/>
              <a:t> If</a:t>
            </a:r>
            <a:r>
              <a:rPr lang="en-US" sz="2400" dirty="0"/>
              <a:t> we can agree that people have inherent worth then all disaster assistance activities should prioritize safety, dignity, accountability, participation and do no harm.   </a:t>
            </a:r>
          </a:p>
        </p:txBody>
      </p:sp>
      <p:sp>
        <p:nvSpPr>
          <p:cNvPr id="2" name="Title 1"/>
          <p:cNvSpPr>
            <a:spLocks noGrp="1"/>
          </p:cNvSpPr>
          <p:nvPr>
            <p:ph type="title"/>
          </p:nvPr>
        </p:nvSpPr>
        <p:spPr/>
        <p:txBody>
          <a:bodyPr/>
          <a:lstStyle/>
          <a:p>
            <a:r>
              <a:rPr lang="en-US" dirty="0"/>
              <a:t>Principle #5 | Recognizing Wholeness </a:t>
            </a:r>
          </a:p>
        </p:txBody>
      </p:sp>
    </p:spTree>
    <p:extLst>
      <p:ext uri="{BB962C8B-B14F-4D97-AF65-F5344CB8AC3E}">
        <p14:creationId xmlns:p14="http://schemas.microsoft.com/office/powerpoint/2010/main" val="1286324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ing stick figue sitting inside of a questions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611" y="441960"/>
            <a:ext cx="2400300" cy="2560320"/>
          </a:xfrm>
          <a:prstGeom prst="rect">
            <a:avLst/>
          </a:prstGeom>
        </p:spPr>
      </p:pic>
      <p:sp>
        <p:nvSpPr>
          <p:cNvPr id="3" name="Content Placeholder 2"/>
          <p:cNvSpPr>
            <a:spLocks noGrp="1"/>
          </p:cNvSpPr>
          <p:nvPr>
            <p:ph idx="1"/>
          </p:nvPr>
        </p:nvSpPr>
        <p:spPr>
          <a:xfrm>
            <a:off x="1024129" y="1920240"/>
            <a:ext cx="8638032" cy="4389120"/>
          </a:xfrm>
        </p:spPr>
        <p:txBody>
          <a:bodyPr>
            <a:normAutofit/>
          </a:bodyPr>
          <a:lstStyle/>
          <a:p>
            <a:pPr>
              <a:buFont typeface="Arial" panose="020B0604020202020204" pitchFamily="34" charset="0"/>
              <a:buChar char="•"/>
            </a:pPr>
            <a:r>
              <a:rPr lang="en-US" sz="2800" dirty="0" smtClean="0">
                <a:effectLst/>
              </a:rPr>
              <a:t> How are we creating space throughout emergency processes for survivors to show up as their </a:t>
            </a:r>
            <a:r>
              <a:rPr lang="en-US" sz="2800" b="1" u="sng" dirty="0" smtClean="0">
                <a:effectLst/>
              </a:rPr>
              <a:t>whole</a:t>
            </a:r>
            <a:r>
              <a:rPr lang="en-US" sz="2800" dirty="0" smtClean="0">
                <a:effectLst/>
              </a:rPr>
              <a:t> selves without fear of mistreatment?</a:t>
            </a:r>
          </a:p>
          <a:p>
            <a:pPr>
              <a:buFont typeface="Arial" panose="020B0604020202020204" pitchFamily="34" charset="0"/>
              <a:buChar char="•"/>
            </a:pPr>
            <a:r>
              <a:rPr lang="en-US" sz="2800" dirty="0" smtClean="0">
                <a:effectLst/>
              </a:rPr>
              <a:t> Do we consider that people with disabilities are also first responders, emergency managers, part of families, in the community, etc.?</a:t>
            </a:r>
          </a:p>
          <a:p>
            <a:pPr>
              <a:buFont typeface="Arial" panose="020B0604020202020204" pitchFamily="34" charset="0"/>
              <a:buChar char="•"/>
            </a:pPr>
            <a:r>
              <a:rPr lang="en-US" sz="2800" dirty="0" smtClean="0">
                <a:effectLst/>
              </a:rPr>
              <a:t> How do we recognize the people who </a:t>
            </a:r>
            <a:r>
              <a:rPr lang="en-US" sz="2800" b="1" u="sng" dirty="0" smtClean="0">
                <a:effectLst/>
              </a:rPr>
              <a:t>can</a:t>
            </a:r>
            <a:r>
              <a:rPr lang="en-US" sz="2800" dirty="0" smtClean="0">
                <a:effectLst/>
              </a:rPr>
              <a:t> provide assistants and are we fully utilizing the experiential expertise of people with disabilities throughout disasters/emergencies?</a:t>
            </a:r>
            <a:endParaRPr lang="en-US" sz="2800" dirty="0">
              <a:effectLst/>
            </a:endParaRPr>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3055883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up of kids in front of a building with a large sign that reads &quot;Kids Want Climate Justice&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086" y="2084832"/>
            <a:ext cx="4650233" cy="3100155"/>
          </a:xfrm>
          <a:prstGeom prst="rect">
            <a:avLst/>
          </a:prstGeom>
        </p:spPr>
      </p:pic>
      <p:sp>
        <p:nvSpPr>
          <p:cNvPr id="3" name="Content Placeholder 2"/>
          <p:cNvSpPr>
            <a:spLocks noGrp="1"/>
          </p:cNvSpPr>
          <p:nvPr>
            <p:ph idx="1"/>
          </p:nvPr>
        </p:nvSpPr>
        <p:spPr>
          <a:xfrm>
            <a:off x="1024129" y="2084832"/>
            <a:ext cx="5361431" cy="4023360"/>
          </a:xfrm>
        </p:spPr>
        <p:txBody>
          <a:bodyPr>
            <a:normAutofit/>
          </a:bodyPr>
          <a:lstStyle/>
          <a:p>
            <a:pPr>
              <a:buFont typeface="Arial" panose="020B0604020202020204" pitchFamily="34" charset="0"/>
              <a:buChar char="•"/>
            </a:pPr>
            <a:r>
              <a:rPr lang="en-US" sz="2800" dirty="0" smtClean="0"/>
              <a:t> Sustaining </a:t>
            </a:r>
            <a:r>
              <a:rPr lang="en-US" sz="2800" dirty="0"/>
              <a:t>the move towards preparedness and resilience in a way that centers people, communities and </a:t>
            </a:r>
            <a:r>
              <a:rPr lang="en-US" sz="2800" dirty="0" smtClean="0"/>
              <a:t>body mind </a:t>
            </a:r>
            <a:r>
              <a:rPr lang="en-US" sz="2800" dirty="0"/>
              <a:t>needs as a means of effective emergency management</a:t>
            </a:r>
            <a:r>
              <a:rPr lang="en-US" sz="2800" dirty="0" smtClean="0"/>
              <a:t>.</a:t>
            </a:r>
            <a:endParaRPr lang="en-US" sz="2800" dirty="0"/>
          </a:p>
        </p:txBody>
      </p:sp>
      <p:sp>
        <p:nvSpPr>
          <p:cNvPr id="2" name="Title 1"/>
          <p:cNvSpPr>
            <a:spLocks noGrp="1"/>
          </p:cNvSpPr>
          <p:nvPr>
            <p:ph type="title"/>
          </p:nvPr>
        </p:nvSpPr>
        <p:spPr/>
        <p:txBody>
          <a:bodyPr/>
          <a:lstStyle/>
          <a:p>
            <a:r>
              <a:rPr lang="en-US" dirty="0"/>
              <a:t>Principle #6 | Sustainability </a:t>
            </a:r>
          </a:p>
        </p:txBody>
      </p:sp>
    </p:spTree>
    <p:extLst>
      <p:ext uri="{BB962C8B-B14F-4D97-AF65-F5344CB8AC3E}">
        <p14:creationId xmlns:p14="http://schemas.microsoft.com/office/powerpoint/2010/main" val="1061509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978429"/>
            <a:ext cx="10390632" cy="4330931"/>
          </a:xfrm>
        </p:spPr>
        <p:txBody>
          <a:bodyPr>
            <a:normAutofit/>
          </a:bodyPr>
          <a:lstStyle/>
          <a:p>
            <a:pPr lvl="0">
              <a:buFont typeface="Arial" panose="020B0604020202020204" pitchFamily="34" charset="0"/>
              <a:buChar char="•"/>
            </a:pPr>
            <a:r>
              <a:rPr lang="en-US" sz="2800" dirty="0" smtClean="0">
                <a:effectLst/>
              </a:rPr>
              <a:t> How can we shape sustainability plans to better address the physical, mental and emotional impact disasters have on individuals/communities?</a:t>
            </a:r>
          </a:p>
          <a:p>
            <a:pPr lvl="0">
              <a:buFont typeface="Arial" panose="020B0604020202020204" pitchFamily="34" charset="0"/>
              <a:buChar char="•"/>
            </a:pPr>
            <a:r>
              <a:rPr lang="en-US" sz="2800" dirty="0" smtClean="0">
                <a:effectLst/>
              </a:rPr>
              <a:t> What type of mitigation activities allow us to make connections between Climate Justice and Disability Justice? Has environmental racism caused physical or mental harm to effected communities? </a:t>
            </a:r>
          </a:p>
          <a:p>
            <a:pPr lvl="0">
              <a:buFont typeface="Arial" panose="020B0604020202020204" pitchFamily="34" charset="0"/>
              <a:buChar char="•"/>
            </a:pPr>
            <a:r>
              <a:rPr lang="en-US" sz="2800" dirty="0"/>
              <a:t> </a:t>
            </a:r>
            <a:r>
              <a:rPr lang="en-US" sz="2800" dirty="0" smtClean="0">
                <a:effectLst/>
              </a:rPr>
              <a:t>Are we approaching this as a one off? How are we embedding change throughout processes, programs and policies?</a:t>
            </a:r>
          </a:p>
          <a:p>
            <a:pPr lvl="0">
              <a:buFont typeface="Arial" panose="020B0604020202020204" pitchFamily="34" charset="0"/>
              <a:buChar char="•"/>
            </a:pPr>
            <a:r>
              <a:rPr lang="en-US" sz="2800" dirty="0"/>
              <a:t> </a:t>
            </a:r>
            <a:r>
              <a:rPr lang="en-US" sz="2800" dirty="0" smtClean="0">
                <a:effectLst/>
              </a:rPr>
              <a:t>Are we integrating disability justice approaches into all phases of the emergency management cycle?</a:t>
            </a:r>
            <a:endParaRPr lang="en-US" sz="2800" dirty="0">
              <a:effectLst/>
            </a:endParaRPr>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3925818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 art of a man holding a bell and a scroll with a frame around &quot;Announcements and Accommodation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776749"/>
            <a:ext cx="7696200" cy="5368100"/>
          </a:xfrm>
          <a:prstGeom prst="rect">
            <a:avLst/>
          </a:prstGeom>
        </p:spPr>
      </p:pic>
      <p:sp>
        <p:nvSpPr>
          <p:cNvPr id="6" name="Content Placeholder 5"/>
          <p:cNvSpPr>
            <a:spLocks noGrp="1"/>
          </p:cNvSpPr>
          <p:nvPr>
            <p:ph idx="1"/>
          </p:nvPr>
        </p:nvSpPr>
        <p:spPr>
          <a:xfrm>
            <a:off x="4713317" y="2814215"/>
            <a:ext cx="5715000" cy="3330634"/>
          </a:xfrm>
        </p:spPr>
        <p:txBody>
          <a:bodyPr>
            <a:normAutofit/>
          </a:bodyPr>
          <a:lstStyle/>
          <a:p>
            <a:pPr>
              <a:buFont typeface="Arial" panose="020B0604020202020204" pitchFamily="34" charset="0"/>
              <a:buChar char="•"/>
            </a:pPr>
            <a:r>
              <a:rPr lang="en-US" sz="2800" dirty="0" smtClean="0"/>
              <a:t> Access Needs</a:t>
            </a:r>
          </a:p>
          <a:p>
            <a:pPr>
              <a:buFont typeface="Arial" panose="020B0604020202020204" pitchFamily="34" charset="0"/>
              <a:buChar char="•"/>
            </a:pPr>
            <a:r>
              <a:rPr lang="en-US" sz="2800" dirty="0" smtClean="0"/>
              <a:t> Session Flow</a:t>
            </a:r>
          </a:p>
          <a:p>
            <a:pPr>
              <a:buFont typeface="Arial" panose="020B0604020202020204" pitchFamily="34" charset="0"/>
              <a:buChar char="•"/>
            </a:pPr>
            <a:r>
              <a:rPr lang="en-US" sz="2800" dirty="0" smtClean="0"/>
              <a:t> Q&amp;A/Adobe Connect Features  </a:t>
            </a:r>
            <a:endParaRPr lang="en-US" sz="2800" dirty="0"/>
          </a:p>
          <a:p>
            <a:endParaRPr lang="en-US" dirty="0"/>
          </a:p>
        </p:txBody>
      </p:sp>
      <p:sp>
        <p:nvSpPr>
          <p:cNvPr id="5" name="Title 4"/>
          <p:cNvSpPr>
            <a:spLocks noGrp="1"/>
          </p:cNvSpPr>
          <p:nvPr>
            <p:ph type="title"/>
          </p:nvPr>
        </p:nvSpPr>
        <p:spPr>
          <a:xfrm>
            <a:off x="4224251" y="1103138"/>
            <a:ext cx="5029200" cy="1143000"/>
          </a:xfrm>
        </p:spPr>
        <p:txBody>
          <a:bodyPr>
            <a:normAutofit fontScale="90000"/>
          </a:bodyPr>
          <a:lstStyle/>
          <a:p>
            <a:pPr algn="ctr"/>
            <a:r>
              <a:rPr lang="en-US" dirty="0"/>
              <a:t>Announcements &amp; </a:t>
            </a:r>
            <a:r>
              <a:rPr lang="en-US" dirty="0" smtClean="0"/>
              <a:t>Accommodations</a:t>
            </a:r>
            <a:endParaRPr lang="en-US" dirty="0"/>
          </a:p>
        </p:txBody>
      </p:sp>
    </p:spTree>
    <p:extLst>
      <p:ext uri="{BB962C8B-B14F-4D97-AF65-F5344CB8AC3E}">
        <p14:creationId xmlns:p14="http://schemas.microsoft.com/office/powerpoint/2010/main" val="3888675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people's hands in a group circle reaching up togeth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0" y="2410897"/>
            <a:ext cx="3429000" cy="2571750"/>
          </a:xfrm>
          <a:prstGeom prst="rect">
            <a:avLst/>
          </a:prstGeom>
        </p:spPr>
      </p:pic>
      <p:sp>
        <p:nvSpPr>
          <p:cNvPr id="3" name="Content Placeholder 2"/>
          <p:cNvSpPr>
            <a:spLocks noGrp="1"/>
          </p:cNvSpPr>
          <p:nvPr>
            <p:ph idx="1"/>
          </p:nvPr>
        </p:nvSpPr>
        <p:spPr>
          <a:xfrm>
            <a:off x="4572000" y="2505314"/>
            <a:ext cx="6787130" cy="3138145"/>
          </a:xfrm>
        </p:spPr>
        <p:txBody>
          <a:bodyPr>
            <a:normAutofit/>
          </a:bodyPr>
          <a:lstStyle/>
          <a:p>
            <a:pPr>
              <a:buFont typeface="Arial" panose="020B0604020202020204" pitchFamily="34" charset="0"/>
              <a:buChar char="•"/>
            </a:pPr>
            <a:r>
              <a:rPr lang="en-US" sz="2400" dirty="0" smtClean="0"/>
              <a:t> Disability </a:t>
            </a:r>
            <a:r>
              <a:rPr lang="en-US" sz="2400" dirty="0"/>
              <a:t>is not a monolith. </a:t>
            </a:r>
            <a:r>
              <a:rPr lang="en-US" sz="2400" dirty="0" smtClean="0"/>
              <a:t>You </a:t>
            </a:r>
            <a:r>
              <a:rPr lang="en-US" sz="2400" dirty="0"/>
              <a:t>may work with a single population, or the loudest voices might primarily be coming from one group, organization, or subset of the disabled population. </a:t>
            </a:r>
            <a:r>
              <a:rPr lang="en-US" sz="2400" dirty="0" smtClean="0"/>
              <a:t>People </a:t>
            </a:r>
            <a:r>
              <a:rPr lang="en-US" sz="2400" dirty="0"/>
              <a:t>have different needs as well as multiple disabilities, working across disability types helps to ensure inclusion in response both for your consumers, and at large.</a:t>
            </a:r>
          </a:p>
          <a:p>
            <a:r>
              <a:rPr lang="en-US" sz="2400" dirty="0"/>
              <a:t> </a:t>
            </a:r>
          </a:p>
        </p:txBody>
      </p:sp>
      <p:sp>
        <p:nvSpPr>
          <p:cNvPr id="2" name="Title 1"/>
          <p:cNvSpPr>
            <a:spLocks noGrp="1"/>
          </p:cNvSpPr>
          <p:nvPr>
            <p:ph type="title"/>
          </p:nvPr>
        </p:nvSpPr>
        <p:spPr/>
        <p:txBody>
          <a:bodyPr/>
          <a:lstStyle/>
          <a:p>
            <a:r>
              <a:rPr lang="en-US" dirty="0"/>
              <a:t>Principle #7 | </a:t>
            </a:r>
            <a:r>
              <a:rPr lang="en-US" dirty="0" smtClean="0"/>
              <a:t/>
            </a:r>
            <a:br>
              <a:rPr lang="en-US" dirty="0" smtClean="0"/>
            </a:br>
            <a:r>
              <a:rPr lang="en-US" dirty="0" smtClean="0"/>
              <a:t>Commitment </a:t>
            </a:r>
            <a:r>
              <a:rPr lang="en-US" dirty="0"/>
              <a:t>to Cross Disability Solidarity</a:t>
            </a:r>
          </a:p>
        </p:txBody>
      </p:sp>
    </p:spTree>
    <p:extLst>
      <p:ext uri="{BB962C8B-B14F-4D97-AF65-F5344CB8AC3E}">
        <p14:creationId xmlns:p14="http://schemas.microsoft.com/office/powerpoint/2010/main" val="3915356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ing stick figue sitting inside of a questions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611" y="441960"/>
            <a:ext cx="2400300" cy="2560320"/>
          </a:xfrm>
          <a:prstGeom prst="rect">
            <a:avLst/>
          </a:prstGeom>
        </p:spPr>
      </p:pic>
      <p:sp>
        <p:nvSpPr>
          <p:cNvPr id="3" name="Content Placeholder 2"/>
          <p:cNvSpPr>
            <a:spLocks noGrp="1"/>
          </p:cNvSpPr>
          <p:nvPr>
            <p:ph idx="1"/>
          </p:nvPr>
        </p:nvSpPr>
        <p:spPr>
          <a:xfrm>
            <a:off x="1024128" y="1878676"/>
            <a:ext cx="8428483" cy="4430684"/>
          </a:xfrm>
        </p:spPr>
        <p:txBody>
          <a:bodyPr>
            <a:normAutofit/>
          </a:bodyPr>
          <a:lstStyle/>
          <a:p>
            <a:pPr lvl="0">
              <a:buFont typeface="Arial" panose="020B0604020202020204" pitchFamily="34" charset="0"/>
              <a:buChar char="•"/>
            </a:pPr>
            <a:r>
              <a:rPr lang="en-US" sz="2800" dirty="0" smtClean="0"/>
              <a:t> How </a:t>
            </a:r>
            <a:r>
              <a:rPr lang="en-US" sz="2800" dirty="0"/>
              <a:t>are we showing up for and creating spaces alongside individuals with different types of disabilities? </a:t>
            </a:r>
          </a:p>
          <a:p>
            <a:pPr lvl="0">
              <a:buFont typeface="Arial" panose="020B0604020202020204" pitchFamily="34" charset="0"/>
              <a:buChar char="•"/>
            </a:pPr>
            <a:r>
              <a:rPr lang="en-US" sz="2800" dirty="0" smtClean="0"/>
              <a:t> Does </a:t>
            </a:r>
            <a:r>
              <a:rPr lang="en-US" sz="2800" dirty="0"/>
              <a:t>our work reflect solidarity strategies that help us all survive disasters and receive equal access to emergency resources/services?</a:t>
            </a:r>
          </a:p>
          <a:p>
            <a:pPr lvl="0">
              <a:buFont typeface="Arial" panose="020B0604020202020204" pitchFamily="34" charset="0"/>
              <a:buChar char="•"/>
            </a:pPr>
            <a:r>
              <a:rPr lang="en-US" sz="2800" dirty="0" smtClean="0"/>
              <a:t> How </a:t>
            </a:r>
            <a:r>
              <a:rPr lang="en-US" sz="2800" dirty="0"/>
              <a:t>are we addressing inequities that effect some people in the disability community and not others? </a:t>
            </a:r>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1681200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 figures standing on puzzle pieces, one figue is reaching out for other three figu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240" y="3535680"/>
            <a:ext cx="4429760" cy="3322320"/>
          </a:xfrm>
          <a:prstGeom prst="rect">
            <a:avLst/>
          </a:prstGeom>
        </p:spPr>
      </p:pic>
      <p:sp>
        <p:nvSpPr>
          <p:cNvPr id="3" name="Content Placeholder 2"/>
          <p:cNvSpPr>
            <a:spLocks noGrp="1"/>
          </p:cNvSpPr>
          <p:nvPr>
            <p:ph idx="1"/>
          </p:nvPr>
        </p:nvSpPr>
        <p:spPr>
          <a:xfrm>
            <a:off x="1024128" y="2076704"/>
            <a:ext cx="7103872" cy="4224528"/>
          </a:xfrm>
        </p:spPr>
        <p:txBody>
          <a:bodyPr>
            <a:normAutofit/>
          </a:bodyPr>
          <a:lstStyle/>
          <a:p>
            <a:pPr lvl="0">
              <a:buFont typeface="Arial" panose="020B0604020202020204" pitchFamily="34" charset="0"/>
              <a:buChar char="•"/>
            </a:pPr>
            <a:r>
              <a:rPr lang="en-US" sz="2400" dirty="0" smtClean="0"/>
              <a:t> No </a:t>
            </a:r>
            <a:r>
              <a:rPr lang="en-US" sz="2400" dirty="0"/>
              <a:t>one person, organization, or outcome is independent. We are dependent on others whether that is personally or in business. Recognizing this interdependence and pushing against the myth of independence, brings further dignity to those that are openly dependent for certain things. </a:t>
            </a:r>
          </a:p>
          <a:p>
            <a:pPr lvl="0">
              <a:buFont typeface="Arial" panose="020B0604020202020204" pitchFamily="34" charset="0"/>
              <a:buChar char="•"/>
            </a:pPr>
            <a:r>
              <a:rPr lang="en-US" sz="2400" dirty="0" smtClean="0"/>
              <a:t> Interdependence </a:t>
            </a:r>
            <a:r>
              <a:rPr lang="en-US" sz="2400" dirty="0"/>
              <a:t>is critical in preparedness and response. </a:t>
            </a:r>
            <a:r>
              <a:rPr lang="en-US" sz="2400" dirty="0" smtClean="0"/>
              <a:t>Making </a:t>
            </a:r>
            <a:r>
              <a:rPr lang="en-US" sz="2400" dirty="0"/>
              <a:t>partnerships, planning as communities and regions, and leveraging strengths and resources are ways to create community driven preparedness that benefits everyone.       </a:t>
            </a:r>
          </a:p>
        </p:txBody>
      </p:sp>
      <p:sp>
        <p:nvSpPr>
          <p:cNvPr id="2" name="Title 1"/>
          <p:cNvSpPr>
            <a:spLocks noGrp="1"/>
          </p:cNvSpPr>
          <p:nvPr>
            <p:ph type="title"/>
          </p:nvPr>
        </p:nvSpPr>
        <p:spPr/>
        <p:txBody>
          <a:bodyPr/>
          <a:lstStyle/>
          <a:p>
            <a:r>
              <a:rPr lang="en-US" dirty="0"/>
              <a:t>Principle #8 | Interdependence </a:t>
            </a:r>
          </a:p>
        </p:txBody>
      </p:sp>
    </p:spTree>
    <p:extLst>
      <p:ext uri="{BB962C8B-B14F-4D97-AF65-F5344CB8AC3E}">
        <p14:creationId xmlns:p14="http://schemas.microsoft.com/office/powerpoint/2010/main" val="2984606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up of minature people holding a giant hammer up together to get it to nail a nail down, also held up by a minature pe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3752850"/>
            <a:ext cx="3048000" cy="2857500"/>
          </a:xfrm>
          <a:prstGeom prst="rect">
            <a:avLst/>
          </a:prstGeom>
        </p:spPr>
      </p:pic>
      <p:sp>
        <p:nvSpPr>
          <p:cNvPr id="3" name="Content Placeholder 2"/>
          <p:cNvSpPr>
            <a:spLocks noGrp="1"/>
          </p:cNvSpPr>
          <p:nvPr>
            <p:ph idx="1"/>
          </p:nvPr>
        </p:nvSpPr>
        <p:spPr>
          <a:xfrm>
            <a:off x="1024129" y="2084832"/>
            <a:ext cx="8211312" cy="4224528"/>
          </a:xfrm>
        </p:spPr>
        <p:txBody>
          <a:bodyPr>
            <a:normAutofit/>
          </a:bodyPr>
          <a:lstStyle/>
          <a:p>
            <a:pPr lvl="0">
              <a:buFont typeface="Arial" panose="020B0604020202020204" pitchFamily="34" charset="0"/>
              <a:buChar char="•"/>
            </a:pPr>
            <a:r>
              <a:rPr lang="en-US" sz="2800" dirty="0" smtClean="0"/>
              <a:t> How </a:t>
            </a:r>
            <a:r>
              <a:rPr lang="en-US" sz="2800" dirty="0"/>
              <a:t>are we understanding the collective/individual needs of those around us including community, non-profit, government and charity? Are we best utilizing these partnerships to best assist everyone?</a:t>
            </a:r>
          </a:p>
          <a:p>
            <a:pPr lvl="0">
              <a:buFont typeface="Arial" panose="020B0604020202020204" pitchFamily="34" charset="0"/>
              <a:buChar char="•"/>
            </a:pPr>
            <a:r>
              <a:rPr lang="en-US" sz="2800" dirty="0" smtClean="0"/>
              <a:t> How </a:t>
            </a:r>
            <a:r>
              <a:rPr lang="en-US" sz="2800" dirty="0"/>
              <a:t>do we preserve the dignity of survivors with disabilities by recognizing the value of interdependence during response/recovery?</a:t>
            </a:r>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3048299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ability symbols - one with person in wheelchair, one of a head with a brain inside, one with two hands signing, and one with a person using a white ca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520" y="2084832"/>
            <a:ext cx="3345180" cy="3345180"/>
          </a:xfrm>
          <a:prstGeom prst="rect">
            <a:avLst/>
          </a:prstGeom>
        </p:spPr>
      </p:pic>
      <p:sp>
        <p:nvSpPr>
          <p:cNvPr id="3" name="Content Placeholder 2"/>
          <p:cNvSpPr>
            <a:spLocks noGrp="1"/>
          </p:cNvSpPr>
          <p:nvPr>
            <p:ph idx="1"/>
          </p:nvPr>
        </p:nvSpPr>
        <p:spPr>
          <a:xfrm>
            <a:off x="1024128" y="2084832"/>
            <a:ext cx="6321551" cy="4224528"/>
          </a:xfrm>
        </p:spPr>
        <p:txBody>
          <a:bodyPr>
            <a:normAutofit/>
          </a:bodyPr>
          <a:lstStyle/>
          <a:p>
            <a:pPr>
              <a:buFont typeface="Arial" panose="020B0604020202020204" pitchFamily="34" charset="0"/>
              <a:buChar char="•"/>
            </a:pPr>
            <a:r>
              <a:rPr lang="en-US" sz="3600" dirty="0" smtClean="0"/>
              <a:t> Collectively </a:t>
            </a:r>
            <a:r>
              <a:rPr lang="en-US" sz="3600" dirty="0"/>
              <a:t>meeting access needs while simultaneously respecting independence and </a:t>
            </a:r>
            <a:r>
              <a:rPr lang="en-US" sz="3600" dirty="0" smtClean="0"/>
              <a:t>self-determination </a:t>
            </a:r>
            <a:r>
              <a:rPr lang="en-US" sz="3600" dirty="0"/>
              <a:t>when planning for disasters/emergencies</a:t>
            </a:r>
          </a:p>
        </p:txBody>
      </p:sp>
      <p:sp>
        <p:nvSpPr>
          <p:cNvPr id="2" name="Title 1"/>
          <p:cNvSpPr>
            <a:spLocks noGrp="1"/>
          </p:cNvSpPr>
          <p:nvPr>
            <p:ph type="title"/>
          </p:nvPr>
        </p:nvSpPr>
        <p:spPr/>
        <p:txBody>
          <a:bodyPr/>
          <a:lstStyle/>
          <a:p>
            <a:r>
              <a:rPr lang="en-US" dirty="0" smtClean="0"/>
              <a:t>Principle #9 | Collective Access </a:t>
            </a:r>
            <a:endParaRPr lang="en-US" dirty="0"/>
          </a:p>
        </p:txBody>
      </p:sp>
    </p:spTree>
    <p:extLst>
      <p:ext uri="{BB962C8B-B14F-4D97-AF65-F5344CB8AC3E}">
        <p14:creationId xmlns:p14="http://schemas.microsoft.com/office/powerpoint/2010/main" val="2458803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6000" t="11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2084832"/>
            <a:ext cx="9720071" cy="4224528"/>
          </a:xfrm>
        </p:spPr>
        <p:txBody>
          <a:bodyPr>
            <a:normAutofit/>
          </a:bodyPr>
          <a:lstStyle/>
          <a:p>
            <a:pPr lvl="0">
              <a:buFont typeface="Arial" panose="020B0604020202020204" pitchFamily="34" charset="0"/>
              <a:buChar char="•"/>
            </a:pPr>
            <a:r>
              <a:rPr lang="en-US" sz="2800" dirty="0" smtClean="0">
                <a:effectLst/>
              </a:rPr>
              <a:t> Have we invited disabled people to partner in creating space useable by all? </a:t>
            </a:r>
          </a:p>
          <a:p>
            <a:pPr lvl="0">
              <a:buFont typeface="Arial" panose="020B0604020202020204" pitchFamily="34" charset="0"/>
              <a:buChar char="•"/>
            </a:pPr>
            <a:r>
              <a:rPr lang="en-US" sz="2800" dirty="0" smtClean="0">
                <a:effectLst/>
              </a:rPr>
              <a:t> Are we going to a variety of disability centric groups in our area to determine what access in the community is lacking?</a:t>
            </a:r>
          </a:p>
          <a:p>
            <a:pPr lvl="0">
              <a:buFont typeface="Arial" panose="020B0604020202020204" pitchFamily="34" charset="0"/>
              <a:buChar char="•"/>
            </a:pPr>
            <a:r>
              <a:rPr lang="en-US" sz="2800" dirty="0" smtClean="0">
                <a:effectLst/>
              </a:rPr>
              <a:t> Do we seek out access suggestions prior to finalizing emergency oriented events/activities? Do we expressly mention which accessibility considerations/accommodations are readily available when publicizing events/programs to prospective attendees?</a:t>
            </a:r>
            <a:endParaRPr lang="en-US" sz="2800" dirty="0">
              <a:effectLst/>
            </a:endParaRPr>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3883624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rtrait of Toni Morri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39" y="2084832"/>
            <a:ext cx="2770207" cy="3490025"/>
          </a:xfrm>
          <a:prstGeom prst="rect">
            <a:avLst/>
          </a:prstGeom>
        </p:spPr>
      </p:pic>
      <p:sp>
        <p:nvSpPr>
          <p:cNvPr id="3" name="Content Placeholder 2"/>
          <p:cNvSpPr>
            <a:spLocks noGrp="1"/>
          </p:cNvSpPr>
          <p:nvPr>
            <p:ph idx="1"/>
          </p:nvPr>
        </p:nvSpPr>
        <p:spPr>
          <a:xfrm>
            <a:off x="3670374" y="1936064"/>
            <a:ext cx="8094905" cy="4498848"/>
          </a:xfrm>
        </p:spPr>
        <p:txBody>
          <a:bodyPr>
            <a:noAutofit/>
          </a:bodyPr>
          <a:lstStyle/>
          <a:p>
            <a:pPr marL="0" indent="0" algn="ctr">
              <a:buNone/>
            </a:pPr>
            <a:r>
              <a:rPr lang="en-US" sz="2400" dirty="0"/>
              <a:t>Nothing about us without ALL of us. </a:t>
            </a:r>
          </a:p>
          <a:p>
            <a:pPr marL="0" indent="0" algn="ctr">
              <a:buNone/>
            </a:pPr>
            <a:r>
              <a:rPr lang="en-US" sz="2400" dirty="0"/>
              <a:t> </a:t>
            </a:r>
          </a:p>
          <a:p>
            <a:pPr marL="0" indent="0" algn="ctr">
              <a:buNone/>
            </a:pPr>
            <a:r>
              <a:rPr lang="en-US" sz="2400" dirty="0" smtClean="0"/>
              <a:t>“The </a:t>
            </a:r>
            <a:r>
              <a:rPr lang="en-US" sz="2400" dirty="0"/>
              <a:t>function of freedom is to free someone else</a:t>
            </a:r>
            <a:r>
              <a:rPr lang="en-US" sz="2400" dirty="0" smtClean="0"/>
              <a:t>, </a:t>
            </a:r>
            <a:r>
              <a:rPr lang="en-US" sz="2400" dirty="0"/>
              <a:t>and if you are no longer wracked or in bondage to a person or a way of life, tell your story. Risk freeing someone else</a:t>
            </a:r>
            <a:r>
              <a:rPr lang="en-US" sz="2400" dirty="0" smtClean="0"/>
              <a:t>.” </a:t>
            </a:r>
          </a:p>
          <a:p>
            <a:pPr marL="0" indent="0" algn="ctr">
              <a:buNone/>
            </a:pPr>
            <a:r>
              <a:rPr lang="en-US" sz="2400" dirty="0" smtClean="0"/>
              <a:t>– </a:t>
            </a:r>
            <a:r>
              <a:rPr lang="en-US" sz="2400" dirty="0"/>
              <a:t>Toni </a:t>
            </a:r>
            <a:r>
              <a:rPr lang="en-US" sz="2400" dirty="0" smtClean="0"/>
              <a:t>Morrison </a:t>
            </a:r>
            <a:endParaRPr lang="en-US" sz="2400" dirty="0"/>
          </a:p>
          <a:p>
            <a:pPr marL="0" indent="0" algn="ctr">
              <a:buNone/>
            </a:pPr>
            <a:r>
              <a:rPr lang="en-US" sz="2400" dirty="0"/>
              <a:t> </a:t>
            </a:r>
          </a:p>
          <a:p>
            <a:pPr marL="0" indent="0" algn="ctr">
              <a:buNone/>
            </a:pPr>
            <a:r>
              <a:rPr lang="en-US" sz="2400" dirty="0" smtClean="0"/>
              <a:t>“None </a:t>
            </a:r>
            <a:r>
              <a:rPr lang="en-US" sz="2400" dirty="0"/>
              <a:t>of us are free until we are all </a:t>
            </a:r>
            <a:r>
              <a:rPr lang="en-US" sz="2400" dirty="0" smtClean="0"/>
              <a:t>free.”</a:t>
            </a:r>
          </a:p>
          <a:p>
            <a:pPr marL="0" indent="0" algn="ctr">
              <a:buNone/>
            </a:pPr>
            <a:r>
              <a:rPr lang="en-US" sz="2400" dirty="0" smtClean="0"/>
              <a:t>– </a:t>
            </a:r>
            <a:r>
              <a:rPr lang="en-US" sz="2400" dirty="0"/>
              <a:t>Dr. Martin Luther King </a:t>
            </a:r>
          </a:p>
        </p:txBody>
      </p:sp>
      <p:sp>
        <p:nvSpPr>
          <p:cNvPr id="2" name="Title 1"/>
          <p:cNvSpPr>
            <a:spLocks noGrp="1"/>
          </p:cNvSpPr>
          <p:nvPr>
            <p:ph type="title"/>
          </p:nvPr>
        </p:nvSpPr>
        <p:spPr/>
        <p:txBody>
          <a:bodyPr/>
          <a:lstStyle/>
          <a:p>
            <a:r>
              <a:rPr lang="en-US" dirty="0"/>
              <a:t>Principle #10 | Collective Liberation </a:t>
            </a:r>
          </a:p>
        </p:txBody>
      </p:sp>
    </p:spTree>
    <p:extLst>
      <p:ext uri="{BB962C8B-B14F-4D97-AF65-F5344CB8AC3E}">
        <p14:creationId xmlns:p14="http://schemas.microsoft.com/office/powerpoint/2010/main" val="3208535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ing stick figue sitting inside of a questions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611" y="441960"/>
            <a:ext cx="2400300" cy="2560320"/>
          </a:xfrm>
          <a:prstGeom prst="rect">
            <a:avLst/>
          </a:prstGeom>
        </p:spPr>
      </p:pic>
      <p:sp>
        <p:nvSpPr>
          <p:cNvPr id="3" name="Content Placeholder 2"/>
          <p:cNvSpPr>
            <a:spLocks noGrp="1"/>
          </p:cNvSpPr>
          <p:nvPr>
            <p:ph idx="1"/>
          </p:nvPr>
        </p:nvSpPr>
        <p:spPr>
          <a:xfrm>
            <a:off x="810120" y="2228088"/>
            <a:ext cx="9079992" cy="4023360"/>
          </a:xfrm>
        </p:spPr>
        <p:txBody>
          <a:bodyPr>
            <a:normAutofit/>
          </a:bodyPr>
          <a:lstStyle/>
          <a:p>
            <a:pPr lvl="0">
              <a:buFont typeface="Arial" panose="020B0604020202020204" pitchFamily="34" charset="0"/>
              <a:buChar char="•"/>
            </a:pPr>
            <a:r>
              <a:rPr lang="en-US" sz="2800" dirty="0" smtClean="0">
                <a:effectLst/>
              </a:rPr>
              <a:t> Are we advocating for adequate disaster/emergency evacuation plans for prisoners and detainees with disabilities?</a:t>
            </a:r>
          </a:p>
          <a:p>
            <a:pPr lvl="0">
              <a:buFont typeface="Arial" panose="020B0604020202020204" pitchFamily="34" charset="0"/>
              <a:buChar char="•"/>
            </a:pPr>
            <a:r>
              <a:rPr lang="en-US" sz="2800" dirty="0" smtClean="0">
                <a:effectLst/>
              </a:rPr>
              <a:t> How are we proactively working to prevent and monitor/track involuntary institutionalizations after disasters?</a:t>
            </a:r>
          </a:p>
          <a:p>
            <a:pPr lvl="0">
              <a:buFont typeface="Arial" panose="020B0604020202020204" pitchFamily="34" charset="0"/>
              <a:buChar char="•"/>
            </a:pPr>
            <a:r>
              <a:rPr lang="en-US" sz="2800" dirty="0" smtClean="0">
                <a:effectLst/>
              </a:rPr>
              <a:t> Are we remaining mindful of how displacement after disaster may increase rates of human trafficking? What does this mean in relation to women and children with disabilities? Which type of protection and prevention measures can we collectively implement to address this issue?</a:t>
            </a:r>
            <a:endParaRPr lang="en-US" sz="2800" dirty="0">
              <a:effectLst/>
            </a:endParaRPr>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792502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ne icon&#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94884" y="953311"/>
            <a:ext cx="611745" cy="611745"/>
          </a:xfrm>
        </p:spPr>
      </p:pic>
      <p:sp>
        <p:nvSpPr>
          <p:cNvPr id="6" name="Content Placeholder 4"/>
          <p:cNvSpPr txBox="1">
            <a:spLocks/>
          </p:cNvSpPr>
          <p:nvPr/>
        </p:nvSpPr>
        <p:spPr>
          <a:xfrm>
            <a:off x="6294120" y="2318156"/>
            <a:ext cx="4654296" cy="4471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Valerie Novack</a:t>
            </a:r>
          </a:p>
          <a:p>
            <a:pPr marL="0" indent="0" algn="ctr">
              <a:buFont typeface="Arial" pitchFamily="34" charset="0"/>
              <a:buNone/>
            </a:pPr>
            <a:r>
              <a:rPr lang="en-US" sz="2800" dirty="0" smtClean="0"/>
              <a:t>2019 Portlight Fellow</a:t>
            </a:r>
          </a:p>
          <a:p>
            <a:pPr marL="0" indent="0" algn="ctr">
              <a:buFont typeface="Arial" pitchFamily="34" charset="0"/>
              <a:buNone/>
            </a:pPr>
            <a:r>
              <a:rPr lang="en-US" sz="2400" dirty="0" smtClean="0"/>
              <a:t>Center for American Progress </a:t>
            </a:r>
          </a:p>
          <a:p>
            <a:pPr marL="0" indent="0" algn="ctr">
              <a:buFont typeface="Arial" pitchFamily="34" charset="0"/>
              <a:buNone/>
            </a:pPr>
            <a:r>
              <a:rPr lang="en-US" sz="2400" u="sng" dirty="0" smtClean="0">
                <a:hlinkClick r:id="rId4"/>
              </a:rPr>
              <a:t>vnovack@americanprogress.org</a:t>
            </a:r>
            <a:r>
              <a:rPr lang="en-US" sz="2400" u="sng" dirty="0" smtClean="0"/>
              <a:t> </a:t>
            </a:r>
            <a:r>
              <a:rPr lang="en-US" sz="2400" dirty="0" smtClean="0"/>
              <a:t> </a:t>
            </a:r>
          </a:p>
          <a:p>
            <a:pPr marL="0" indent="0" algn="ctr">
              <a:buFont typeface="Arial" pitchFamily="34" charset="0"/>
              <a:buNone/>
            </a:pPr>
            <a:r>
              <a:rPr lang="en-US" sz="2400" dirty="0" smtClean="0"/>
              <a:t>Phone: </a:t>
            </a:r>
            <a:r>
              <a:rPr lang="en-US" sz="2400" dirty="0" smtClean="0"/>
              <a:t>206-707-3754</a:t>
            </a:r>
            <a:endParaRPr lang="en-US" sz="2400" dirty="0"/>
          </a:p>
        </p:txBody>
      </p:sp>
      <p:sp>
        <p:nvSpPr>
          <p:cNvPr id="5" name="Content Placeholder 4"/>
          <p:cNvSpPr txBox="1">
            <a:spLocks/>
          </p:cNvSpPr>
          <p:nvPr/>
        </p:nvSpPr>
        <p:spPr>
          <a:xfrm>
            <a:off x="938784" y="2386672"/>
            <a:ext cx="4550664" cy="4471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Justine “Justice” Shorter </a:t>
            </a:r>
          </a:p>
          <a:p>
            <a:pPr marL="0" indent="0" algn="ctr">
              <a:buFont typeface="Arial" pitchFamily="34" charset="0"/>
              <a:buNone/>
            </a:pPr>
            <a:r>
              <a:rPr lang="en-US" sz="2800" dirty="0" smtClean="0"/>
              <a:t>Disaster Protection Advisor </a:t>
            </a:r>
          </a:p>
          <a:p>
            <a:pPr marL="0" indent="0" algn="ctr">
              <a:buFont typeface="Arial" pitchFamily="34" charset="0"/>
              <a:buNone/>
            </a:pPr>
            <a:r>
              <a:rPr lang="en-US" sz="2400" dirty="0" smtClean="0"/>
              <a:t>National Disability Rights Network </a:t>
            </a:r>
          </a:p>
          <a:p>
            <a:pPr marL="0" indent="0" algn="ctr">
              <a:buFont typeface="Arial" pitchFamily="34" charset="0"/>
              <a:buNone/>
            </a:pPr>
            <a:r>
              <a:rPr lang="en-US" sz="2400" u="sng" dirty="0" smtClean="0">
                <a:hlinkClick r:id="rId5"/>
              </a:rPr>
              <a:t>Justine.Shorter@ndrn.org</a:t>
            </a:r>
            <a:r>
              <a:rPr lang="en-US" sz="2400" dirty="0" smtClean="0"/>
              <a:t> </a:t>
            </a:r>
          </a:p>
          <a:p>
            <a:pPr marL="0" indent="0" algn="ctr">
              <a:buFont typeface="Arial" pitchFamily="34" charset="0"/>
              <a:buNone/>
            </a:pPr>
            <a:r>
              <a:rPr lang="en-US" sz="2400" dirty="0" smtClean="0"/>
              <a:t>Phone: 202-880-2435</a:t>
            </a:r>
            <a:endParaRPr lang="en-US" sz="2400" dirty="0"/>
          </a:p>
        </p:txBody>
      </p:sp>
      <p:sp>
        <p:nvSpPr>
          <p:cNvPr id="2" name="Title 1"/>
          <p:cNvSpPr>
            <a:spLocks noGrp="1"/>
          </p:cNvSpPr>
          <p:nvPr>
            <p:ph type="title"/>
          </p:nvPr>
        </p:nvSpPr>
        <p:spPr/>
        <p:txBody>
          <a:bodyPr/>
          <a:lstStyle/>
          <a:p>
            <a:r>
              <a:rPr lang="en-US" dirty="0" smtClean="0"/>
              <a:t> Contact Us </a:t>
            </a:r>
            <a:endParaRPr lang="en-US" dirty="0"/>
          </a:p>
        </p:txBody>
      </p:sp>
    </p:spTree>
    <p:extLst>
      <p:ext uri="{BB962C8B-B14F-4D97-AF65-F5344CB8AC3E}">
        <p14:creationId xmlns:p14="http://schemas.microsoft.com/office/powerpoint/2010/main" val="1195068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a:solidFill>
            <a:schemeClr val="accent2">
              <a:lumMod val="60000"/>
              <a:lumOff val="40000"/>
            </a:schemeClr>
          </a:solidFill>
        </p:spPr>
      </p:sp>
      <p:pic>
        <p:nvPicPr>
          <p:cNvPr id="4" name="Picture 3" descr="Who hands in chain handcuffs breaking fr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425" y="5153778"/>
            <a:ext cx="1885822" cy="1140017"/>
          </a:xfrm>
          <a:prstGeom prst="rect">
            <a:avLst/>
          </a:prstGeom>
        </p:spPr>
      </p:pic>
      <p:sp>
        <p:nvSpPr>
          <p:cNvPr id="2" name="Title 1"/>
          <p:cNvSpPr>
            <a:spLocks noGrp="1"/>
          </p:cNvSpPr>
          <p:nvPr>
            <p:ph type="title"/>
          </p:nvPr>
        </p:nvSpPr>
        <p:spPr>
          <a:xfrm>
            <a:off x="2208276" y="2011679"/>
            <a:ext cx="7772400" cy="1463040"/>
          </a:xfrm>
        </p:spPr>
        <p:txBody>
          <a:bodyPr>
            <a:noAutofit/>
          </a:bodyPr>
          <a:lstStyle/>
          <a:p>
            <a:pPr algn="ctr"/>
            <a:r>
              <a:rPr lang="en-US" sz="13800" dirty="0" smtClean="0"/>
              <a:t>Thank You </a:t>
            </a:r>
            <a:endParaRPr lang="en-US" sz="13800" dirty="0"/>
          </a:p>
        </p:txBody>
      </p:sp>
    </p:spTree>
    <p:extLst>
      <p:ext uri="{BB962C8B-B14F-4D97-AF65-F5344CB8AC3E}">
        <p14:creationId xmlns:p14="http://schemas.microsoft.com/office/powerpoint/2010/main" val="3795496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of artist in wheelchair suspended in air. Richard Downing Copyright 2009 Courtesy of Sins Inval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440" y="1066800"/>
            <a:ext cx="5102352" cy="3392424"/>
          </a:xfrm>
          <a:prstGeom prst="rect">
            <a:avLst/>
          </a:prstGeom>
        </p:spPr>
      </p:pic>
      <p:sp>
        <p:nvSpPr>
          <p:cNvPr id="8" name="Content Placeholder 2"/>
          <p:cNvSpPr txBox="1">
            <a:spLocks/>
          </p:cNvSpPr>
          <p:nvPr/>
        </p:nvSpPr>
        <p:spPr>
          <a:xfrm>
            <a:off x="914400" y="4815185"/>
            <a:ext cx="10287000" cy="1601464"/>
          </a:xfrm>
          <a:prstGeom prst="rect">
            <a:avLst/>
          </a:prstGeom>
        </p:spPr>
        <p:txBody>
          <a:bodyPr vert="horz" wrap="square" lIns="45720" tIns="45720" rIns="45720" bIns="45720"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400" dirty="0" smtClean="0"/>
              <a:t>Disability justice recognizes the complexities of multiply marginalized disabled people and aims to be holistic in by recognizing these complexities. </a:t>
            </a:r>
          </a:p>
          <a:p>
            <a:r>
              <a:rPr lang="en-US" sz="2400" i="1" dirty="0" smtClean="0"/>
              <a:t>Sins Invalid</a:t>
            </a:r>
            <a:r>
              <a:rPr lang="en-US" sz="2400" dirty="0" smtClean="0"/>
              <a:t> has created 10 Principles of Disability Justice that, when applied to your work, can help to create a more inclusive, and aware, justice-based response.  </a:t>
            </a:r>
            <a:endParaRPr lang="en-US" sz="2400" dirty="0"/>
          </a:p>
        </p:txBody>
      </p:sp>
      <p:sp>
        <p:nvSpPr>
          <p:cNvPr id="3" name="Content Placeholder 1"/>
          <p:cNvSpPr>
            <a:spLocks noGrp="1"/>
          </p:cNvSpPr>
          <p:nvPr>
            <p:ph idx="1"/>
          </p:nvPr>
        </p:nvSpPr>
        <p:spPr>
          <a:xfrm>
            <a:off x="914400" y="1731264"/>
            <a:ext cx="5364480" cy="3083921"/>
          </a:xfrm>
        </p:spPr>
        <p:txBody>
          <a:bodyPr wrap="square">
            <a:spAutoFit/>
          </a:bodyPr>
          <a:lstStyle/>
          <a:p>
            <a:r>
              <a:rPr lang="en-US" sz="2400" dirty="0"/>
              <a:t>Disability justice is a framework coined by a group of queer, disabled women of color that were connected through </a:t>
            </a:r>
            <a:r>
              <a:rPr lang="en-US" sz="2400" i="1" dirty="0"/>
              <a:t>Sins Invalid</a:t>
            </a:r>
            <a:r>
              <a:rPr lang="en-US" sz="2400" dirty="0"/>
              <a:t>, a US-based performance project that incubates and celebrates artists with disabilities, centralizing artists of color and queer and gender-variant artists as communities who have been historically marginalized. </a:t>
            </a:r>
          </a:p>
        </p:txBody>
      </p:sp>
      <p:sp>
        <p:nvSpPr>
          <p:cNvPr id="2" name="Title 1"/>
          <p:cNvSpPr>
            <a:spLocks noGrp="1"/>
          </p:cNvSpPr>
          <p:nvPr>
            <p:ph type="title"/>
          </p:nvPr>
        </p:nvSpPr>
        <p:spPr>
          <a:xfrm>
            <a:off x="1024128" y="499872"/>
            <a:ext cx="9720072" cy="1499616"/>
          </a:xfrm>
        </p:spPr>
        <p:txBody>
          <a:bodyPr/>
          <a:lstStyle/>
          <a:p>
            <a:r>
              <a:rPr lang="en-US" dirty="0" smtClean="0"/>
              <a:t>Sins Invalid </a:t>
            </a:r>
            <a:endParaRPr lang="en-US" dirty="0"/>
          </a:p>
        </p:txBody>
      </p:sp>
    </p:spTree>
    <p:extLst>
      <p:ext uri="{BB962C8B-B14F-4D97-AF65-F5344CB8AC3E}">
        <p14:creationId xmlns:p14="http://schemas.microsoft.com/office/powerpoint/2010/main" val="2327963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 of three blue bars, symbolizing a graph with da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43151" y="3346315"/>
            <a:ext cx="2761242" cy="2761242"/>
          </a:xfrm>
        </p:spPr>
      </p:pic>
      <p:sp>
        <p:nvSpPr>
          <p:cNvPr id="5" name="TextBox 4"/>
          <p:cNvSpPr txBox="1"/>
          <p:nvPr/>
        </p:nvSpPr>
        <p:spPr>
          <a:xfrm>
            <a:off x="729573" y="2013625"/>
            <a:ext cx="7461115" cy="3785652"/>
          </a:xfrm>
          <a:prstGeom prst="rect">
            <a:avLst/>
          </a:prstGeom>
          <a:noFill/>
        </p:spPr>
        <p:txBody>
          <a:bodyPr wrap="square" rtlCol="0">
            <a:spAutoFit/>
          </a:bodyPr>
          <a:lstStyle/>
          <a:p>
            <a:r>
              <a:rPr lang="en-US" sz="2000" dirty="0"/>
              <a:t>Racial disparities in response:</a:t>
            </a:r>
          </a:p>
          <a:p>
            <a:pPr marL="285750" lvl="0" indent="-285750">
              <a:buFont typeface="Arial" panose="020B0604020202020204" pitchFamily="34" charset="0"/>
              <a:buChar char="•"/>
            </a:pPr>
            <a:r>
              <a:rPr lang="en-US" sz="2000" dirty="0"/>
              <a:t>Pandemics such as H1N1: Indigenous peoples mortality rate was 4 times higher than other </a:t>
            </a:r>
            <a:r>
              <a:rPr lang="en-US" sz="2000" dirty="0" smtClean="0"/>
              <a:t>groups</a:t>
            </a:r>
          </a:p>
          <a:p>
            <a:pPr marL="285750" lvl="0" indent="-285750">
              <a:buFont typeface="Arial" panose="020B0604020202020204" pitchFamily="34" charset="0"/>
              <a:buChar char="•"/>
            </a:pPr>
            <a:r>
              <a:rPr lang="en-US" sz="2000" dirty="0" smtClean="0"/>
              <a:t>Blacks </a:t>
            </a:r>
            <a:r>
              <a:rPr lang="en-US" sz="2000" dirty="0"/>
              <a:t>had rates of 10.9/100k, </a:t>
            </a:r>
            <a:r>
              <a:rPr lang="en-US" sz="2000" dirty="0" err="1"/>
              <a:t>Latinx</a:t>
            </a:r>
            <a:r>
              <a:rPr lang="en-US" sz="2000" dirty="0"/>
              <a:t> 8.2/100k, and whites 3.0/100k. </a:t>
            </a:r>
            <a:endParaRPr lang="en-US" sz="2000" dirty="0" smtClean="0"/>
          </a:p>
          <a:p>
            <a:pPr marL="285750" lvl="0" indent="-285750">
              <a:buFont typeface="Arial" panose="020B0604020202020204" pitchFamily="34" charset="0"/>
              <a:buChar char="•"/>
            </a:pPr>
            <a:r>
              <a:rPr lang="en-US" sz="2000" dirty="0" smtClean="0"/>
              <a:t>Lack </a:t>
            </a:r>
            <a:r>
              <a:rPr lang="en-US" sz="2000" dirty="0"/>
              <a:t>of non-English options was noted in studies after Hurricane Ike and Katrina as a major factor in non-English speakers access to information on the event and how to </a:t>
            </a:r>
            <a:r>
              <a:rPr lang="en-US" sz="2000" dirty="0" smtClean="0"/>
              <a:t>respond.</a:t>
            </a:r>
          </a:p>
          <a:p>
            <a:pPr marL="285750" lvl="0" indent="-285750">
              <a:buFont typeface="Arial" panose="020B0604020202020204" pitchFamily="34" charset="0"/>
              <a:buChar char="•"/>
            </a:pPr>
            <a:r>
              <a:rPr lang="en-US" sz="2000" dirty="0" smtClean="0"/>
              <a:t>Lower </a:t>
            </a:r>
            <a:r>
              <a:rPr lang="en-US" sz="2000" dirty="0"/>
              <a:t>income individuals are at greatest risk when disaster hits. Due to racial disparity in pay this is disproportionally people of color where Black men made $15 hourly average and Hispanic men $14 hourly average to a white man's $21 hourly average as of </a:t>
            </a:r>
            <a:r>
              <a:rPr lang="en-US" sz="2000" dirty="0" smtClean="0"/>
              <a:t>2015.</a:t>
            </a:r>
            <a:endParaRPr lang="en-US" sz="2800" dirty="0"/>
          </a:p>
        </p:txBody>
      </p:sp>
      <p:sp>
        <p:nvSpPr>
          <p:cNvPr id="2" name="Title 1"/>
          <p:cNvSpPr>
            <a:spLocks noGrp="1"/>
          </p:cNvSpPr>
          <p:nvPr>
            <p:ph type="title"/>
          </p:nvPr>
        </p:nvSpPr>
        <p:spPr/>
        <p:txBody>
          <a:bodyPr/>
          <a:lstStyle/>
          <a:p>
            <a:r>
              <a:rPr lang="en-US" dirty="0" smtClean="0"/>
              <a:t>Starter Stats </a:t>
            </a:r>
            <a:endParaRPr lang="en-US" dirty="0"/>
          </a:p>
        </p:txBody>
      </p:sp>
    </p:spTree>
    <p:extLst>
      <p:ext uri="{BB962C8B-B14F-4D97-AF65-F5344CB8AC3E}">
        <p14:creationId xmlns:p14="http://schemas.microsoft.com/office/powerpoint/2010/main" val="3817651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 of three blue bars, symbolizing a graph with da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54894" y="3358058"/>
            <a:ext cx="2749499" cy="2749499"/>
          </a:xfrm>
        </p:spPr>
      </p:pic>
      <p:sp>
        <p:nvSpPr>
          <p:cNvPr id="5" name="TextBox 4"/>
          <p:cNvSpPr txBox="1"/>
          <p:nvPr/>
        </p:nvSpPr>
        <p:spPr>
          <a:xfrm>
            <a:off x="729574" y="2013625"/>
            <a:ext cx="7782128" cy="4093428"/>
          </a:xfrm>
          <a:prstGeom prst="rect">
            <a:avLst/>
          </a:prstGeom>
          <a:noFill/>
        </p:spPr>
        <p:txBody>
          <a:bodyPr wrap="square" rtlCol="0">
            <a:spAutoFit/>
          </a:bodyPr>
          <a:lstStyle/>
          <a:p>
            <a:r>
              <a:rPr lang="en-US" sz="2000" dirty="0"/>
              <a:t>Institutionalization:</a:t>
            </a:r>
          </a:p>
          <a:p>
            <a:pPr marL="342900" lvl="0" indent="-342900">
              <a:buFont typeface="Arial" panose="020B0604020202020204" pitchFamily="34" charset="0"/>
              <a:buChar char="•"/>
            </a:pPr>
            <a:r>
              <a:rPr lang="en-US" sz="2000" dirty="0"/>
              <a:t>NCD </a:t>
            </a:r>
            <a:r>
              <a:rPr lang="en-US" sz="2000" dirty="0" smtClean="0"/>
              <a:t>reports </a:t>
            </a:r>
            <a:r>
              <a:rPr lang="en-US" sz="2000" dirty="0"/>
              <a:t>several years of decline in Louisiana IDD institutionalizations with drastic increase of ICF/IDD following Hurricane </a:t>
            </a:r>
            <a:r>
              <a:rPr lang="en-US" sz="2000" dirty="0" smtClean="0"/>
              <a:t>Katrina.</a:t>
            </a:r>
            <a:endParaRPr lang="en-US" sz="2000" dirty="0"/>
          </a:p>
          <a:p>
            <a:r>
              <a:rPr lang="en-US" sz="2000" dirty="0"/>
              <a:t> </a:t>
            </a:r>
          </a:p>
          <a:p>
            <a:r>
              <a:rPr lang="en-US" sz="2000" dirty="0"/>
              <a:t>Domestic Violence:</a:t>
            </a:r>
          </a:p>
          <a:p>
            <a:pPr marL="342900" lvl="0" indent="-342900">
              <a:buFont typeface="Arial" panose="020B0604020202020204" pitchFamily="34" charset="0"/>
              <a:buChar char="•"/>
            </a:pPr>
            <a:r>
              <a:rPr lang="en-US" sz="2000" dirty="0"/>
              <a:t>In the six month period after Hurricane Floyd hit North Carolina in 1999,  the rate of inflicted TBI in children under two showed a fivefold increase in counties severely affected by the </a:t>
            </a:r>
            <a:r>
              <a:rPr lang="en-US" sz="2000" dirty="0" smtClean="0"/>
              <a:t>hurricane.</a:t>
            </a:r>
          </a:p>
          <a:p>
            <a:pPr marL="342900" lvl="0" indent="-342900">
              <a:buFont typeface="Arial" panose="020B0604020202020204" pitchFamily="34" charset="0"/>
              <a:buChar char="•"/>
            </a:pPr>
            <a:r>
              <a:rPr lang="en-US" sz="2000" dirty="0" smtClean="0"/>
              <a:t>Following </a:t>
            </a:r>
            <a:r>
              <a:rPr lang="en-US" sz="2000" dirty="0"/>
              <a:t>Hurricane Andrew in Florida in 1992, domestic violence calls to the community helpline increased by 50 </a:t>
            </a:r>
            <a:r>
              <a:rPr lang="en-US" sz="2000" dirty="0" smtClean="0"/>
              <a:t>percent.</a:t>
            </a:r>
          </a:p>
          <a:p>
            <a:pPr marL="342900" lvl="0" indent="-342900">
              <a:buFont typeface="Arial" panose="020B0604020202020204" pitchFamily="34" charset="0"/>
              <a:buChar char="•"/>
            </a:pPr>
            <a:r>
              <a:rPr lang="en-US" sz="2000" dirty="0" smtClean="0"/>
              <a:t>Domestic </a:t>
            </a:r>
            <a:r>
              <a:rPr lang="en-US" sz="2000" dirty="0"/>
              <a:t>violence increased by 45 percent in the wake of Hurricane Katrina in </a:t>
            </a:r>
            <a:r>
              <a:rPr lang="en-US" sz="2000" dirty="0" smtClean="0"/>
              <a:t>2005</a:t>
            </a:r>
            <a:r>
              <a:rPr lang="en-US" sz="2000" dirty="0"/>
              <a:t>.</a:t>
            </a:r>
          </a:p>
        </p:txBody>
      </p:sp>
      <p:sp>
        <p:nvSpPr>
          <p:cNvPr id="2" name="Title 1"/>
          <p:cNvSpPr>
            <a:spLocks noGrp="1"/>
          </p:cNvSpPr>
          <p:nvPr>
            <p:ph type="title"/>
          </p:nvPr>
        </p:nvSpPr>
        <p:spPr/>
        <p:txBody>
          <a:bodyPr/>
          <a:lstStyle/>
          <a:p>
            <a:r>
              <a:rPr lang="en-US" dirty="0" smtClean="0"/>
              <a:t>Starter Stats (continued) </a:t>
            </a:r>
            <a:endParaRPr lang="en-US" dirty="0"/>
          </a:p>
        </p:txBody>
      </p:sp>
    </p:spTree>
    <p:extLst>
      <p:ext uri="{BB962C8B-B14F-4D97-AF65-F5344CB8AC3E}">
        <p14:creationId xmlns:p14="http://schemas.microsoft.com/office/powerpoint/2010/main" val="2040307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dy Justice graphic with a blindfold, a balance, and a s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04760" y="2535936"/>
            <a:ext cx="3938016" cy="3938016"/>
          </a:xfrm>
          <a:prstGeom prst="rect">
            <a:avLst/>
          </a:prstGeom>
        </p:spPr>
      </p:pic>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smtClean="0"/>
              <a:t> ADA Title II</a:t>
            </a:r>
          </a:p>
          <a:p>
            <a:pPr>
              <a:buFont typeface="Arial" panose="020B0604020202020204" pitchFamily="34" charset="0"/>
              <a:buChar char="•"/>
            </a:pPr>
            <a:r>
              <a:rPr lang="en-US" sz="2800" dirty="0" smtClean="0"/>
              <a:t> Section 504 of the Rehabilitation Act of 1973</a:t>
            </a:r>
          </a:p>
          <a:p>
            <a:pPr marL="605790" lvl="1" indent="-285750">
              <a:buFont typeface="Arial" panose="020B0604020202020204" pitchFamily="34" charset="0"/>
              <a:buChar char="•"/>
            </a:pPr>
            <a:r>
              <a:rPr lang="en-US" sz="2400" dirty="0" smtClean="0"/>
              <a:t>State laws where applicable </a:t>
            </a:r>
            <a:endParaRPr lang="en-US" sz="2400" dirty="0"/>
          </a:p>
        </p:txBody>
      </p:sp>
      <p:sp>
        <p:nvSpPr>
          <p:cNvPr id="2" name="Title 1"/>
          <p:cNvSpPr>
            <a:spLocks noGrp="1"/>
          </p:cNvSpPr>
          <p:nvPr>
            <p:ph type="title"/>
          </p:nvPr>
        </p:nvSpPr>
        <p:spPr>
          <a:xfrm>
            <a:off x="889711" y="672696"/>
            <a:ext cx="10515600" cy="1325563"/>
          </a:xfrm>
        </p:spPr>
        <p:txBody>
          <a:bodyPr/>
          <a:lstStyle/>
          <a:p>
            <a:r>
              <a:rPr lang="en-US" dirty="0" smtClean="0"/>
              <a:t>The Legal Lens </a:t>
            </a:r>
            <a:endParaRPr lang="en-US" dirty="0"/>
          </a:p>
        </p:txBody>
      </p:sp>
    </p:spTree>
    <p:extLst>
      <p:ext uri="{BB962C8B-B14F-4D97-AF65-F5344CB8AC3E}">
        <p14:creationId xmlns:p14="http://schemas.microsoft.com/office/powerpoint/2010/main" val="2094213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rtrait of Dr. Kimberle Crensha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771" y="3528923"/>
            <a:ext cx="4601029" cy="2588079"/>
          </a:xfrm>
          <a:prstGeom prst="rect">
            <a:avLst/>
          </a:prstGeom>
        </p:spPr>
      </p:pic>
      <p:sp>
        <p:nvSpPr>
          <p:cNvPr id="5" name="Content Placeholder 4"/>
          <p:cNvSpPr>
            <a:spLocks noGrp="1"/>
          </p:cNvSpPr>
          <p:nvPr>
            <p:ph idx="1"/>
          </p:nvPr>
        </p:nvSpPr>
        <p:spPr>
          <a:xfrm>
            <a:off x="838200" y="2084831"/>
            <a:ext cx="10515600" cy="4032171"/>
          </a:xfrm>
        </p:spPr>
        <p:txBody>
          <a:bodyPr/>
          <a:lstStyle/>
          <a:p>
            <a:pPr marL="0" indent="0">
              <a:buNone/>
            </a:pPr>
            <a:r>
              <a:rPr lang="en-US" sz="2400" dirty="0"/>
              <a:t>Multiple forms of discrimination, experienced by historically marginalized groups in particular, often overlap or intersect in ways that: </a:t>
            </a:r>
          </a:p>
          <a:p>
            <a:pPr lvl="0">
              <a:buFont typeface="Courier New" panose="02070309020205020404" pitchFamily="49" charset="0"/>
              <a:buChar char="o"/>
            </a:pPr>
            <a:r>
              <a:rPr lang="en-US" sz="2400" dirty="0" smtClean="0"/>
              <a:t> Interfere </a:t>
            </a:r>
            <a:r>
              <a:rPr lang="en-US" sz="2400" dirty="0"/>
              <a:t>with effective preparedness</a:t>
            </a:r>
          </a:p>
          <a:p>
            <a:pPr lvl="0">
              <a:buFont typeface="Courier New" panose="02070309020205020404" pitchFamily="49" charset="0"/>
              <a:buChar char="o"/>
            </a:pPr>
            <a:r>
              <a:rPr lang="en-US" sz="2400" dirty="0" smtClean="0"/>
              <a:t> Inhibit </a:t>
            </a:r>
            <a:r>
              <a:rPr lang="en-US" sz="2400" dirty="0"/>
              <a:t>efficient response </a:t>
            </a:r>
          </a:p>
          <a:p>
            <a:pPr lvl="0">
              <a:buFont typeface="Courier New" panose="02070309020205020404" pitchFamily="49" charset="0"/>
              <a:buChar char="o"/>
            </a:pPr>
            <a:r>
              <a:rPr lang="en-US" sz="2400" dirty="0" smtClean="0"/>
              <a:t> Impede </a:t>
            </a:r>
            <a:r>
              <a:rPr lang="en-US" sz="2400" dirty="0"/>
              <a:t>equitable recovery</a:t>
            </a:r>
          </a:p>
          <a:p>
            <a:r>
              <a:rPr lang="en-US" dirty="0"/>
              <a:t> </a:t>
            </a:r>
          </a:p>
        </p:txBody>
      </p:sp>
      <p:sp>
        <p:nvSpPr>
          <p:cNvPr id="4" name="Title 3"/>
          <p:cNvSpPr>
            <a:spLocks noGrp="1"/>
          </p:cNvSpPr>
          <p:nvPr>
            <p:ph type="title"/>
          </p:nvPr>
        </p:nvSpPr>
        <p:spPr/>
        <p:txBody>
          <a:bodyPr/>
          <a:lstStyle/>
          <a:p>
            <a:r>
              <a:rPr lang="en-US" dirty="0"/>
              <a:t>Principle #1 | Intersectionality </a:t>
            </a:r>
          </a:p>
        </p:txBody>
      </p:sp>
    </p:spTree>
    <p:extLst>
      <p:ext uri="{BB962C8B-B14F-4D97-AF65-F5344CB8AC3E}">
        <p14:creationId xmlns:p14="http://schemas.microsoft.com/office/powerpoint/2010/main" val="1898126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ing stick figue sitting inside of a questions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611" y="441960"/>
            <a:ext cx="2400300" cy="2560320"/>
          </a:xfrm>
          <a:prstGeom prst="rect">
            <a:avLst/>
          </a:prstGeom>
        </p:spPr>
      </p:pic>
      <p:sp>
        <p:nvSpPr>
          <p:cNvPr id="3" name="Content Placeholder 2"/>
          <p:cNvSpPr>
            <a:spLocks noGrp="1"/>
          </p:cNvSpPr>
          <p:nvPr>
            <p:ph idx="1"/>
          </p:nvPr>
        </p:nvSpPr>
        <p:spPr>
          <a:xfrm>
            <a:off x="749030" y="1853738"/>
            <a:ext cx="9046723" cy="4455622"/>
          </a:xfrm>
        </p:spPr>
        <p:txBody>
          <a:bodyPr>
            <a:noAutofit/>
          </a:bodyPr>
          <a:lstStyle/>
          <a:p>
            <a:pPr lvl="0">
              <a:buFont typeface="Arial" panose="020B0604020202020204" pitchFamily="34" charset="0"/>
              <a:buChar char="•"/>
            </a:pPr>
            <a:r>
              <a:rPr lang="en-US" sz="2400" dirty="0" smtClean="0"/>
              <a:t> How </a:t>
            </a:r>
            <a:r>
              <a:rPr lang="en-US" sz="2400" dirty="0"/>
              <a:t>are individuals impacted by ableism, racism, sexism, classism, ageism, religion, homophobia, xenophobia etc., throughout disasters/emergencies?</a:t>
            </a:r>
          </a:p>
          <a:p>
            <a:pPr lvl="0">
              <a:buFont typeface="Arial" panose="020B0604020202020204" pitchFamily="34" charset="0"/>
              <a:buChar char="•"/>
            </a:pPr>
            <a:r>
              <a:rPr lang="en-US" sz="2400" dirty="0" smtClean="0"/>
              <a:t> How </a:t>
            </a:r>
            <a:r>
              <a:rPr lang="en-US" sz="2400" dirty="0"/>
              <a:t>are we using intersectional approaches to enhance standards of disaster assistance?</a:t>
            </a:r>
          </a:p>
          <a:p>
            <a:pPr lvl="0">
              <a:buFont typeface="Arial" panose="020B0604020202020204" pitchFamily="34" charset="0"/>
              <a:buChar char="•"/>
            </a:pPr>
            <a:r>
              <a:rPr lang="en-US" sz="2400" dirty="0" smtClean="0"/>
              <a:t> What </a:t>
            </a:r>
            <a:r>
              <a:rPr lang="en-US" sz="2400" dirty="0"/>
              <a:t>can we do to design emergency plans that best support historically underserved communities?   </a:t>
            </a:r>
          </a:p>
          <a:p>
            <a:pPr>
              <a:buFont typeface="Arial" panose="020B0604020202020204" pitchFamily="34" charset="0"/>
              <a:buChar char="•"/>
            </a:pPr>
            <a:r>
              <a:rPr lang="en-US" sz="2400" dirty="0" smtClean="0"/>
              <a:t> Do </a:t>
            </a:r>
            <a:r>
              <a:rPr lang="en-US" sz="2400" dirty="0"/>
              <a:t>we intervene when the intersectional experiences of survivors with disabilities are dismissed or deemed invalid by those providing disaster assistance/emergency services? Are these behaviors acknowledged as gas lighting and micro aggressions with detrimental impact on a survivor’s ability to prepare, respond and recover</a:t>
            </a:r>
            <a:r>
              <a:rPr lang="en-US" sz="2400" dirty="0" smtClean="0"/>
              <a:t>?</a:t>
            </a:r>
            <a:endParaRPr lang="en-US" sz="2400" dirty="0"/>
          </a:p>
        </p:txBody>
      </p:sp>
      <p:sp>
        <p:nvSpPr>
          <p:cNvPr id="2" name="Title 1"/>
          <p:cNvSpPr>
            <a:spLocks noGrp="1"/>
          </p:cNvSpPr>
          <p:nvPr>
            <p:ph type="title"/>
          </p:nvPr>
        </p:nvSpPr>
        <p:spPr/>
        <p:txBody>
          <a:bodyPr/>
          <a:lstStyle/>
          <a:p>
            <a:r>
              <a:rPr lang="en-US" dirty="0" smtClean="0"/>
              <a:t>Questions To Consider</a:t>
            </a:r>
            <a:endParaRPr lang="en-US" dirty="0"/>
          </a:p>
        </p:txBody>
      </p:sp>
    </p:spTree>
    <p:extLst>
      <p:ext uri="{BB962C8B-B14F-4D97-AF65-F5344CB8AC3E}">
        <p14:creationId xmlns:p14="http://schemas.microsoft.com/office/powerpoint/2010/main" val="3889012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descr="8. Citizen Control&#10;7. Delegated Power&#10;6. Partnership&#10;[above three &quot;Citizen Power&quot;]&#10;5. Placation&#10;4. Consultation&#10;3. Informing&#10;[above three &quot;Tokenism&quot;]&#10;2. Therapy&#10;1. Manipulation&#10;[above two &quot;Nonparticipation]"/>
          <p:cNvPicPr>
            <a:picLocks noChangeAspect="1"/>
          </p:cNvPicPr>
          <p:nvPr/>
        </p:nvPicPr>
        <p:blipFill rotWithShape="1">
          <a:blip r:embed="rId3">
            <a:extLst>
              <a:ext uri="{28A0092B-C50C-407E-A947-70E740481C1C}">
                <a14:useLocalDpi xmlns:a14="http://schemas.microsoft.com/office/drawing/2010/main" val="0"/>
              </a:ext>
            </a:extLst>
          </a:blip>
          <a:srcRect l="3518" t="5052" r="5583" b="4033"/>
          <a:stretch/>
        </p:blipFill>
        <p:spPr>
          <a:xfrm>
            <a:off x="6766610" y="1838718"/>
            <a:ext cx="3865318" cy="4743798"/>
          </a:xfrm>
          <a:prstGeom prst="rect">
            <a:avLst/>
          </a:prstGeom>
        </p:spPr>
      </p:pic>
      <p:sp>
        <p:nvSpPr>
          <p:cNvPr id="3" name="Content Placeholder 2"/>
          <p:cNvSpPr>
            <a:spLocks noGrp="1"/>
          </p:cNvSpPr>
          <p:nvPr>
            <p:ph idx="1"/>
          </p:nvPr>
        </p:nvSpPr>
        <p:spPr>
          <a:xfrm>
            <a:off x="1024129" y="2084832"/>
            <a:ext cx="5036702" cy="4023360"/>
          </a:xfrm>
        </p:spPr>
        <p:txBody>
          <a:bodyPr>
            <a:normAutofit/>
          </a:bodyPr>
          <a:lstStyle/>
          <a:p>
            <a:pPr>
              <a:buFont typeface="Arial" panose="020B0604020202020204" pitchFamily="34" charset="0"/>
              <a:buChar char="•"/>
            </a:pPr>
            <a:r>
              <a:rPr lang="en-US" sz="3200" dirty="0" smtClean="0"/>
              <a:t> Individuals </a:t>
            </a:r>
            <a:r>
              <a:rPr lang="en-US" sz="3200" dirty="0"/>
              <a:t>from communities most impacted by disasters serving in decision making positions that shape programs, plans/policies, resources and services. </a:t>
            </a:r>
          </a:p>
        </p:txBody>
      </p:sp>
      <p:sp>
        <p:nvSpPr>
          <p:cNvPr id="2" name="Title 1"/>
          <p:cNvSpPr>
            <a:spLocks noGrp="1"/>
          </p:cNvSpPr>
          <p:nvPr>
            <p:ph type="title"/>
          </p:nvPr>
        </p:nvSpPr>
        <p:spPr>
          <a:xfrm>
            <a:off x="1024128" y="585216"/>
            <a:ext cx="10705130" cy="1499616"/>
          </a:xfrm>
        </p:spPr>
        <p:txBody>
          <a:bodyPr/>
          <a:lstStyle/>
          <a:p>
            <a:r>
              <a:rPr lang="en-US" dirty="0"/>
              <a:t>Principle #2 | </a:t>
            </a:r>
            <a:r>
              <a:rPr lang="en-US" dirty="0" smtClean="0"/>
              <a:t>Leadership </a:t>
            </a:r>
            <a:r>
              <a:rPr lang="en-US" dirty="0"/>
              <a:t>By The Most Impacted </a:t>
            </a:r>
          </a:p>
        </p:txBody>
      </p:sp>
    </p:spTree>
    <p:extLst>
      <p:ext uri="{BB962C8B-B14F-4D97-AF65-F5344CB8AC3E}">
        <p14:creationId xmlns:p14="http://schemas.microsoft.com/office/powerpoint/2010/main" val="3708688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686</TotalTime>
  <Words>1399</Words>
  <Application>Microsoft Office PowerPoint</Application>
  <PresentationFormat>Widescreen</PresentationFormat>
  <Paragraphs>159</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Tw Cen MT</vt:lpstr>
      <vt:lpstr>Tw Cen MT Condensed</vt:lpstr>
      <vt:lpstr>Wingdings 3</vt:lpstr>
      <vt:lpstr>Integral</vt:lpstr>
      <vt:lpstr>A Disability Justice Approach To Disaster Assistance</vt:lpstr>
      <vt:lpstr>Announcements &amp; Accommodations</vt:lpstr>
      <vt:lpstr>Sins Invalid </vt:lpstr>
      <vt:lpstr>Starter Stats </vt:lpstr>
      <vt:lpstr>Starter Stats (continued) </vt:lpstr>
      <vt:lpstr>The Legal Lens </vt:lpstr>
      <vt:lpstr>Principle #1 | Intersectionality </vt:lpstr>
      <vt:lpstr>Questions To Consider</vt:lpstr>
      <vt:lpstr>Principle #2 | Leadership By The Most Impacted </vt:lpstr>
      <vt:lpstr>Questions To Consider </vt:lpstr>
      <vt:lpstr>Principle #3 | Anti-Capitalist Politic </vt:lpstr>
      <vt:lpstr>Questions To Consider</vt:lpstr>
      <vt:lpstr>Principle #4 |  Commitment to Cross Movement Organizing </vt:lpstr>
      <vt:lpstr>Principle #4 (Continued) |  Commitment to Cross Movement Organizing </vt:lpstr>
      <vt:lpstr>Questions To Consider </vt:lpstr>
      <vt:lpstr>Principle #5 | Recognizing Wholeness </vt:lpstr>
      <vt:lpstr>Questions To Consider</vt:lpstr>
      <vt:lpstr>Principle #6 | Sustainability </vt:lpstr>
      <vt:lpstr>Questions To Consider</vt:lpstr>
      <vt:lpstr>Principle #7 |  Commitment to Cross Disability Solidarity</vt:lpstr>
      <vt:lpstr>Questions To Consider</vt:lpstr>
      <vt:lpstr>Principle #8 | Interdependence </vt:lpstr>
      <vt:lpstr>Questions To Consider</vt:lpstr>
      <vt:lpstr>Principle #9 | Collective Access </vt:lpstr>
      <vt:lpstr>Questions To Consider</vt:lpstr>
      <vt:lpstr>Principle #10 | Collective Liberation </vt:lpstr>
      <vt:lpstr>Questions To Consider</vt:lpstr>
      <vt:lpstr> Contact Us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Disability Justice Approach To Disaster Assistance</dc:title>
  <dc:creator>Justine Shorter</dc:creator>
  <cp:lastModifiedBy>Justine Shorter</cp:lastModifiedBy>
  <cp:revision>49</cp:revision>
  <dcterms:created xsi:type="dcterms:W3CDTF">2019-08-13T11:41:34Z</dcterms:created>
  <dcterms:modified xsi:type="dcterms:W3CDTF">2019-09-03T13:20:00Z</dcterms:modified>
</cp:coreProperties>
</file>