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62" r:id="rId2"/>
    <p:sldId id="264" r:id="rId3"/>
    <p:sldId id="1353" r:id="rId4"/>
    <p:sldId id="329" r:id="rId5"/>
    <p:sldId id="1476" r:id="rId6"/>
    <p:sldId id="1517" r:id="rId7"/>
    <p:sldId id="1589" r:id="rId8"/>
    <p:sldId id="266" r:id="rId9"/>
    <p:sldId id="1583" r:id="rId10"/>
    <p:sldId id="265" r:id="rId11"/>
    <p:sldId id="1433" r:id="rId12"/>
    <p:sldId id="1584" r:id="rId13"/>
    <p:sldId id="1586" r:id="rId14"/>
    <p:sldId id="1591" r:id="rId15"/>
    <p:sldId id="1561" r:id="rId16"/>
    <p:sldId id="1585" r:id="rId17"/>
    <p:sldId id="1562" r:id="rId18"/>
    <p:sldId id="1455" r:id="rId19"/>
    <p:sldId id="1362" r:id="rId20"/>
    <p:sldId id="1320" r:id="rId21"/>
    <p:sldId id="1477" r:id="rId22"/>
    <p:sldId id="1539" r:id="rId23"/>
    <p:sldId id="1569" r:id="rId24"/>
    <p:sldId id="1568" r:id="rId25"/>
    <p:sldId id="1541" r:id="rId26"/>
    <p:sldId id="1590" r:id="rId27"/>
    <p:sldId id="1540" r:id="rId28"/>
    <p:sldId id="1560" r:id="rId29"/>
    <p:sldId id="1501" r:id="rId30"/>
    <p:sldId id="1587" r:id="rId31"/>
    <p:sldId id="1570" r:id="rId32"/>
    <p:sldId id="367" r:id="rId33"/>
    <p:sldId id="1549" r:id="rId34"/>
    <p:sldId id="291" r:id="rId35"/>
    <p:sldId id="1575" r:id="rId36"/>
    <p:sldId id="1576" r:id="rId37"/>
    <p:sldId id="1577" r:id="rId38"/>
    <p:sldId id="1564" r:id="rId39"/>
    <p:sldId id="1437" r:id="rId40"/>
    <p:sldId id="1479" r:id="rId41"/>
    <p:sldId id="1554" r:id="rId42"/>
    <p:sldId id="1488" r:id="rId43"/>
    <p:sldId id="1542" r:id="rId44"/>
    <p:sldId id="1578" r:id="rId45"/>
    <p:sldId id="1579" r:id="rId46"/>
    <p:sldId id="1563" r:id="rId47"/>
    <p:sldId id="1492" r:id="rId48"/>
    <p:sldId id="1544" r:id="rId49"/>
    <p:sldId id="1489" r:id="rId50"/>
    <p:sldId id="1545" r:id="rId51"/>
    <p:sldId id="1480" r:id="rId52"/>
    <p:sldId id="1449" r:id="rId53"/>
    <p:sldId id="1403" r:id="rId54"/>
    <p:sldId id="1536" r:id="rId55"/>
    <p:sldId id="1538" r:id="rId56"/>
    <p:sldId id="1582" r:id="rId57"/>
    <p:sldId id="1571" r:id="rId58"/>
    <p:sldId id="1580" r:id="rId59"/>
    <p:sldId id="1502" r:id="rId60"/>
    <p:sldId id="1504" r:id="rId61"/>
    <p:sldId id="1534" r:id="rId62"/>
    <p:sldId id="1556" r:id="rId63"/>
    <p:sldId id="1514" r:id="rId64"/>
    <p:sldId id="1548" r:id="rId65"/>
    <p:sldId id="1508" r:id="rId66"/>
    <p:sldId id="1376" r:id="rId67"/>
    <p:sldId id="1519" r:id="rId68"/>
    <p:sldId id="1524" r:id="rId69"/>
    <p:sldId id="1525" r:id="rId70"/>
    <p:sldId id="1482" r:id="rId71"/>
    <p:sldId id="1526" r:id="rId72"/>
    <p:sldId id="1527" r:id="rId73"/>
    <p:sldId id="1528" r:id="rId74"/>
    <p:sldId id="1499" r:id="rId75"/>
    <p:sldId id="1572" r:id="rId76"/>
    <p:sldId id="1573" r:id="rId77"/>
    <p:sldId id="1574" r:id="rId78"/>
    <p:sldId id="1550" r:id="rId79"/>
    <p:sldId id="1581" r:id="rId80"/>
    <p:sldId id="1551" r:id="rId81"/>
    <p:sldId id="1557" r:id="rId82"/>
    <p:sldId id="1490" r:id="rId83"/>
    <p:sldId id="1558" r:id="rId84"/>
    <p:sldId id="1555" r:id="rId85"/>
    <p:sldId id="1516" r:id="rId86"/>
    <p:sldId id="306" r:id="rId87"/>
    <p:sldId id="1495" r:id="rId88"/>
    <p:sldId id="1529" r:id="rId89"/>
    <p:sldId id="1530" r:id="rId90"/>
    <p:sldId id="1531" r:id="rId91"/>
    <p:sldId id="1552" r:id="rId92"/>
    <p:sldId id="328" r:id="rId9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DRN / Lake Research Partners, September 2020" id="{5A50FF65-8AD8-4B58-8C45-A43576161B9E}">
          <p14:sldIdLst>
            <p14:sldId id="262"/>
            <p14:sldId id="264"/>
            <p14:sldId id="1353"/>
            <p14:sldId id="329"/>
            <p14:sldId id="1476"/>
            <p14:sldId id="1517"/>
            <p14:sldId id="1589"/>
          </p14:sldIdLst>
        </p14:section>
        <p14:section name="Key Findings" id="{21968839-24AF-6048-B74B-1970E9951248}">
          <p14:sldIdLst>
            <p14:sldId id="266"/>
            <p14:sldId id="1583"/>
            <p14:sldId id="265"/>
            <p14:sldId id="1433"/>
            <p14:sldId id="1584"/>
            <p14:sldId id="1586"/>
            <p14:sldId id="1591"/>
            <p14:sldId id="1561"/>
            <p14:sldId id="1585"/>
            <p14:sldId id="1562"/>
            <p14:sldId id="1455"/>
          </p14:sldIdLst>
        </p14:section>
        <p14:section name="Context" id="{6CC42981-32D1-4B4C-A4E3-E0C44730BA9F}">
          <p14:sldIdLst>
            <p14:sldId id="1362"/>
            <p14:sldId id="1320"/>
            <p14:sldId id="1477"/>
            <p14:sldId id="1539"/>
            <p14:sldId id="1569"/>
            <p14:sldId id="1568"/>
            <p14:sldId id="1541"/>
            <p14:sldId id="1590"/>
            <p14:sldId id="1540"/>
          </p14:sldIdLst>
        </p14:section>
        <p14:section name="Issues" id="{160DFD92-0432-1D44-A779-7F87DEBC5100}">
          <p14:sldIdLst>
            <p14:sldId id="1560"/>
            <p14:sldId id="1501"/>
            <p14:sldId id="1587"/>
            <p14:sldId id="1570"/>
            <p14:sldId id="367"/>
            <p14:sldId id="1549"/>
            <p14:sldId id="291"/>
            <p14:sldId id="1575"/>
            <p14:sldId id="1576"/>
            <p14:sldId id="1577"/>
          </p14:sldIdLst>
        </p14:section>
        <p14:section name="Treatment of the Disability Community" id="{A3655E66-C5DD-0544-A6C3-4521BD552AA7}">
          <p14:sldIdLst>
            <p14:sldId id="1564"/>
            <p14:sldId id="1437"/>
            <p14:sldId id="1479"/>
            <p14:sldId id="1554"/>
            <p14:sldId id="1488"/>
            <p14:sldId id="1542"/>
            <p14:sldId id="1578"/>
            <p14:sldId id="1579"/>
          </p14:sldIdLst>
        </p14:section>
        <p14:section name="Political Engagement" id="{E1B1C788-4909-6B41-ADFF-F947D5D35242}">
          <p14:sldIdLst>
            <p14:sldId id="1563"/>
            <p14:sldId id="1492"/>
            <p14:sldId id="1544"/>
            <p14:sldId id="1489"/>
            <p14:sldId id="1545"/>
            <p14:sldId id="1480"/>
            <p14:sldId id="1449"/>
            <p14:sldId id="1403"/>
            <p14:sldId id="1536"/>
            <p14:sldId id="1538"/>
            <p14:sldId id="1582"/>
            <p14:sldId id="1571"/>
            <p14:sldId id="1580"/>
            <p14:sldId id="1502"/>
            <p14:sldId id="1504"/>
            <p14:sldId id="1534"/>
            <p14:sldId id="1556"/>
            <p14:sldId id="1514"/>
            <p14:sldId id="1548"/>
          </p14:sldIdLst>
        </p14:section>
        <p14:section name="Voting and Values" id="{FBCAF770-8598-0E41-901E-E8BB5EE7C007}">
          <p14:sldIdLst>
            <p14:sldId id="1508"/>
            <p14:sldId id="1376"/>
            <p14:sldId id="1519"/>
            <p14:sldId id="1524"/>
            <p14:sldId id="1525"/>
            <p14:sldId id="1482"/>
            <p14:sldId id="1526"/>
            <p14:sldId id="1527"/>
            <p14:sldId id="1528"/>
            <p14:sldId id="1499"/>
            <p14:sldId id="1572"/>
            <p14:sldId id="1573"/>
            <p14:sldId id="1574"/>
            <p14:sldId id="1550"/>
            <p14:sldId id="1581"/>
            <p14:sldId id="1551"/>
            <p14:sldId id="1557"/>
            <p14:sldId id="1490"/>
            <p14:sldId id="1558"/>
            <p14:sldId id="1555"/>
          </p14:sldIdLst>
        </p14:section>
        <p14:section name="Messaging" id="{182E9FA1-EBA8-C540-9E99-C5A02053BB47}">
          <p14:sldIdLst>
            <p14:sldId id="1516"/>
            <p14:sldId id="306"/>
            <p14:sldId id="1495"/>
            <p14:sldId id="1529"/>
            <p14:sldId id="1530"/>
            <p14:sldId id="1531"/>
            <p14:sldId id="1552"/>
          </p14:sldIdLst>
        </p14:section>
        <p14:section name="Contact Information" id="{C04DD254-37E4-394A-B2D3-C8C35F98AA36}">
          <p14:sldIdLst>
            <p14:sldId id="3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Kruse" initials="LK" lastIdx="3" clrIdx="0">
    <p:extLst>
      <p:ext uri="{19B8F6BF-5375-455C-9EA6-DF929625EA0E}">
        <p15:presenceInfo xmlns:p15="http://schemas.microsoft.com/office/powerpoint/2012/main" userId="0d59bd34-e8a3-4ac2-a1bc-d33fc81b2edf" providerId="Windows Live"/>
      </p:ext>
    </p:extLst>
  </p:cmAuthor>
  <p:cmAuthor id="2" name="Jonathan Voss" initials="JV" lastIdx="2" clrIdx="1">
    <p:extLst>
      <p:ext uri="{19B8F6BF-5375-455C-9EA6-DF929625EA0E}">
        <p15:presenceInfo xmlns:p15="http://schemas.microsoft.com/office/powerpoint/2012/main" userId="Jonathan Voss" providerId="None"/>
      </p:ext>
    </p:extLst>
  </p:cmAuthor>
  <p:cmAuthor id="3" name="Emily Caramelli" initials="EC" lastIdx="3" clrIdx="2">
    <p:extLst>
      <p:ext uri="{19B8F6BF-5375-455C-9EA6-DF929625EA0E}">
        <p15:presenceInfo xmlns:p15="http://schemas.microsoft.com/office/powerpoint/2012/main" userId="Emily Caram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9C8"/>
    <a:srgbClr val="7888C5"/>
    <a:srgbClr val="7A93C4"/>
    <a:srgbClr val="829BCB"/>
    <a:srgbClr val="C05612"/>
    <a:srgbClr val="DFDFDF"/>
    <a:srgbClr val="BFDBEF"/>
    <a:srgbClr val="BFBFBF"/>
    <a:srgbClr val="7F7F7F"/>
    <a:srgbClr val="F9E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6" autoAdjust="0"/>
    <p:restoredTop sz="86396" autoAdjust="0"/>
  </p:normalViewPr>
  <p:slideViewPr>
    <p:cSldViewPr snapToGrid="0">
      <p:cViewPr varScale="1">
        <p:scale>
          <a:sx n="68" d="100"/>
          <a:sy n="68" d="100"/>
        </p:scale>
        <p:origin x="232" y="984"/>
      </p:cViewPr>
      <p:guideLst/>
    </p:cSldViewPr>
  </p:slideViewPr>
  <p:outlineViewPr>
    <p:cViewPr>
      <p:scale>
        <a:sx n="33" d="100"/>
        <a:sy n="33" d="100"/>
      </p:scale>
      <p:origin x="0" y="-47728"/>
    </p:cViewPr>
  </p:outlineViewPr>
  <p:notesTextViewPr>
    <p:cViewPr>
      <p:scale>
        <a:sx n="1" d="1"/>
        <a:sy n="1" d="1"/>
      </p:scale>
      <p:origin x="0" y="0"/>
    </p:cViewPr>
  </p:notesTextViewPr>
  <p:sorterViewPr>
    <p:cViewPr varScale="1">
      <p:scale>
        <a:sx n="1" d="1"/>
        <a:sy n="1" d="1"/>
      </p:scale>
      <p:origin x="0" y="-180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93867589814803"/>
          <c:y val="3.13144585826498E-2"/>
          <c:w val="0.59919050288145004"/>
          <c:h val="0.93737108283470105"/>
        </c:manualLayout>
      </c:layout>
      <c:barChart>
        <c:barDir val="bar"/>
        <c:grouping val="stack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Total Disability Community</c:v>
                </c:pt>
                <c:pt idx="1">
                  <c:v>People with Disabilities</c:v>
                </c:pt>
              </c:strCache>
            </c:strRef>
          </c:cat>
          <c:val>
            <c:numRef>
              <c:f>Sheet1!$B$8:$B$9</c:f>
              <c:numCache>
                <c:formatCode>General</c:formatCode>
                <c:ptCount val="2"/>
                <c:pt idx="0">
                  <c:v>78</c:v>
                </c:pt>
                <c:pt idx="1">
                  <c:v>73</c:v>
                </c:pt>
              </c:numCache>
            </c:numRef>
          </c:val>
          <c:extLst>
            <c:ext xmlns:c16="http://schemas.microsoft.com/office/drawing/2014/chart" uri="{C3380CC4-5D6E-409C-BE32-E72D297353CC}">
              <c16:uniqueId val="{00000000-BE0C-4BCB-A727-93BB07BCB22B}"/>
            </c:ext>
          </c:extLst>
        </c:ser>
        <c:ser>
          <c:idx val="1"/>
          <c:order val="1"/>
          <c:tx>
            <c:strRef>
              <c:f>Sheet1!$C$1</c:f>
              <c:strCache>
                <c:ptCount val="1"/>
                <c:pt idx="0">
                  <c:v>Series 2</c:v>
                </c:pt>
              </c:strCache>
            </c:strRef>
          </c:tx>
          <c:spPr>
            <a:solidFill>
              <a:srgbClr val="39CBFF"/>
            </a:solidFill>
            <a:ln>
              <a:noFill/>
            </a:ln>
            <a:effectLst/>
          </c:spPr>
          <c:invertIfNegative val="0"/>
          <c:cat>
            <c:strRef>
              <c:f>Sheet1!$A$8:$A$9</c:f>
              <c:strCache>
                <c:ptCount val="2"/>
                <c:pt idx="0">
                  <c:v>Total Disability Community</c:v>
                </c:pt>
                <c:pt idx="1">
                  <c:v>People with Disabilities</c:v>
                </c:pt>
              </c:strCache>
            </c:strRef>
          </c:cat>
          <c:val>
            <c:numRef>
              <c:f>Sheet1!$C$8:$C$9</c:f>
              <c:numCache>
                <c:formatCode>General</c:formatCode>
                <c:ptCount val="2"/>
                <c:pt idx="0">
                  <c:v>9</c:v>
                </c:pt>
                <c:pt idx="1">
                  <c:v>11</c:v>
                </c:pt>
              </c:numCache>
            </c:numRef>
          </c:val>
          <c:extLst>
            <c:ext xmlns:c16="http://schemas.microsoft.com/office/drawing/2014/chart" uri="{C3380CC4-5D6E-409C-BE32-E72D297353CC}">
              <c16:uniqueId val="{00000001-BE0C-4BCB-A727-93BB07BCB22B}"/>
            </c:ext>
          </c:extLst>
        </c:ser>
        <c:ser>
          <c:idx val="2"/>
          <c:order val="2"/>
          <c:tx>
            <c:strRef>
              <c:f>Sheet1!$D$1</c:f>
              <c:strCache>
                <c:ptCount val="1"/>
                <c:pt idx="0">
                  <c:v>Series 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Total Disability Community</c:v>
                </c:pt>
                <c:pt idx="1">
                  <c:v>People with Disabilities</c:v>
                </c:pt>
              </c:strCache>
            </c:strRef>
          </c:cat>
          <c:val>
            <c:numRef>
              <c:f>Sheet1!$D$8:$D$9</c:f>
              <c:numCache>
                <c:formatCode>General</c:formatCode>
                <c:ptCount val="2"/>
                <c:pt idx="0">
                  <c:v>87</c:v>
                </c:pt>
                <c:pt idx="1">
                  <c:v>84</c:v>
                </c:pt>
              </c:numCache>
            </c:numRef>
          </c:val>
          <c:extLst>
            <c:ext xmlns:c16="http://schemas.microsoft.com/office/drawing/2014/chart" uri="{C3380CC4-5D6E-409C-BE32-E72D297353CC}">
              <c16:uniqueId val="{00000002-BE0C-4BCB-A727-93BB07BCB22B}"/>
            </c:ext>
          </c:extLst>
        </c:ser>
        <c:dLbls>
          <c:showLegendKey val="0"/>
          <c:showVal val="0"/>
          <c:showCatName val="0"/>
          <c:showSerName val="0"/>
          <c:showPercent val="0"/>
          <c:showBubbleSize val="0"/>
        </c:dLbls>
        <c:gapWidth val="60"/>
        <c:overlap val="100"/>
        <c:axId val="-2108098280"/>
        <c:axId val="-2108094744"/>
      </c:barChart>
      <c:catAx>
        <c:axId val="-2108098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08094744"/>
        <c:crosses val="autoZero"/>
        <c:auto val="1"/>
        <c:lblAlgn val="ctr"/>
        <c:lblOffset val="100"/>
        <c:noMultiLvlLbl val="0"/>
      </c:catAx>
      <c:valAx>
        <c:axId val="-2108094744"/>
        <c:scaling>
          <c:orientation val="minMax"/>
          <c:max val="100"/>
        </c:scaling>
        <c:delete val="1"/>
        <c:axPos val="b"/>
        <c:numFmt formatCode="General" sourceLinked="1"/>
        <c:majorTickMark val="none"/>
        <c:minorTickMark val="none"/>
        <c:tickLblPos val="nextTo"/>
        <c:crossAx val="-2108098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55848083159608E-2"/>
          <c:y val="3.1838093093509035E-3"/>
          <c:w val="0.98768684804817719"/>
          <c:h val="0.84307698383986385"/>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8C15-4B73-9338-530363AA5818}"/>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8C15-4B73-9338-530363AA5818}"/>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8C15-4B73-9338-530363AA5818}"/>
              </c:ext>
            </c:extLst>
          </c:dPt>
          <c:dPt>
            <c:idx val="4"/>
            <c:invertIfNegative val="0"/>
            <c:bubble3D val="0"/>
            <c:extLst>
              <c:ext xmlns:c16="http://schemas.microsoft.com/office/drawing/2014/chart" uri="{C3380CC4-5D6E-409C-BE32-E72D297353CC}">
                <c16:uniqueId val="{00000006-8C15-4B73-9338-530363AA5818}"/>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8C15-4B73-9338-530363AA5818}"/>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8C15-4B73-9338-530363AA5818}"/>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8C15-4B73-9338-530363AA5818}"/>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8C15-4B73-9338-530363AA5818}"/>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C15-4B73-9338-530363AA5818}"/>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Sheet1!$B$2:$B$4</c:f>
              <c:numCache>
                <c:formatCode>General</c:formatCode>
                <c:ptCount val="3"/>
                <c:pt idx="0">
                  <c:v>52</c:v>
                </c:pt>
                <c:pt idx="1">
                  <c:v>30</c:v>
                </c:pt>
                <c:pt idx="2">
                  <c:v>18</c:v>
                </c:pt>
              </c:numCache>
            </c:numRef>
          </c:val>
          <c:extLst>
            <c:ext xmlns:c16="http://schemas.microsoft.com/office/drawing/2014/chart" uri="{C3380CC4-5D6E-409C-BE32-E72D297353CC}">
              <c16:uniqueId val="{0000000F-8C15-4B73-9338-530363AA5818}"/>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lgn="just">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34017951578339E-3"/>
          <c:y val="2.4083729138136122E-2"/>
          <c:w val="0.98768684804817719"/>
          <c:h val="0.84307698383986385"/>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8C15-4B73-9338-530363AA5818}"/>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8C15-4B73-9338-530363AA5818}"/>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8C15-4B73-9338-530363AA5818}"/>
              </c:ext>
            </c:extLst>
          </c:dPt>
          <c:dPt>
            <c:idx val="4"/>
            <c:invertIfNegative val="0"/>
            <c:bubble3D val="0"/>
            <c:extLst>
              <c:ext xmlns:c16="http://schemas.microsoft.com/office/drawing/2014/chart" uri="{C3380CC4-5D6E-409C-BE32-E72D297353CC}">
                <c16:uniqueId val="{00000006-8C15-4B73-9338-530363AA5818}"/>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8C15-4B73-9338-530363AA5818}"/>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8C15-4B73-9338-530363AA5818}"/>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8C15-4B73-9338-530363AA5818}"/>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8C15-4B73-9338-530363AA5818}"/>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C15-4B73-9338-530363AA5818}"/>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Agree</c:v>
                </c:pt>
                <c:pt idx="1">
                  <c:v>Disagree</c:v>
                </c:pt>
              </c:strCache>
            </c:strRef>
          </c:cat>
          <c:val>
            <c:numRef>
              <c:f>Sheet1!$B$2:$B$3</c:f>
              <c:numCache>
                <c:formatCode>General</c:formatCode>
                <c:ptCount val="2"/>
                <c:pt idx="0">
                  <c:v>38</c:v>
                </c:pt>
                <c:pt idx="1">
                  <c:v>19</c:v>
                </c:pt>
              </c:numCache>
            </c:numRef>
          </c:val>
          <c:extLst>
            <c:ext xmlns:c16="http://schemas.microsoft.com/office/drawing/2014/chart" uri="{C3380CC4-5D6E-409C-BE32-E72D297353CC}">
              <c16:uniqueId val="{0000000F-8C15-4B73-9338-530363AA5818}"/>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8C15-4B73-9338-530363AA5818}"/>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8C15-4B73-9338-530363AA5818}"/>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8C15-4B73-9338-530363AA5818}"/>
              </c:ext>
            </c:extLst>
          </c:dPt>
          <c:cat>
            <c:strRef>
              <c:f>Sheet1!$A$2:$A$3</c:f>
              <c:strCache>
                <c:ptCount val="2"/>
                <c:pt idx="0">
                  <c:v>Agree</c:v>
                </c:pt>
                <c:pt idx="1">
                  <c:v>Disagree</c:v>
                </c:pt>
              </c:strCache>
            </c:strRef>
          </c:cat>
          <c:val>
            <c:numRef>
              <c:f>Sheet1!$C$2:$C$3</c:f>
              <c:numCache>
                <c:formatCode>General</c:formatCode>
                <c:ptCount val="2"/>
                <c:pt idx="0">
                  <c:v>20</c:v>
                </c:pt>
                <c:pt idx="1">
                  <c:v>18</c:v>
                </c:pt>
              </c:numCache>
            </c:numRef>
          </c:val>
          <c:extLst>
            <c:ext xmlns:c16="http://schemas.microsoft.com/office/drawing/2014/chart" uri="{C3380CC4-5D6E-409C-BE32-E72D297353CC}">
              <c16:uniqueId val="{00000016-8C15-4B73-9338-530363AA5818}"/>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8C15-4B73-9338-530363AA5818}"/>
              </c:ext>
            </c:extLst>
          </c:dPt>
          <c:dPt>
            <c:idx val="1"/>
            <c:invertIfNegative val="0"/>
            <c:bubble3D val="0"/>
            <c:extLst>
              <c:ext xmlns:c16="http://schemas.microsoft.com/office/drawing/2014/chart" uri="{C3380CC4-5D6E-409C-BE32-E72D297353CC}">
                <c16:uniqueId val="{00000018-8C15-4B73-9338-530363AA5818}"/>
              </c:ext>
            </c:extLst>
          </c:dPt>
          <c:dPt>
            <c:idx val="4"/>
            <c:invertIfNegative val="0"/>
            <c:bubble3D val="0"/>
            <c:extLst>
              <c:ext xmlns:c16="http://schemas.microsoft.com/office/drawing/2014/chart" uri="{C3380CC4-5D6E-409C-BE32-E72D297353CC}">
                <c16:uniqueId val="{00000019-8C15-4B73-9338-530363AA5818}"/>
              </c:ext>
            </c:extLst>
          </c:dPt>
          <c:dPt>
            <c:idx val="5"/>
            <c:invertIfNegative val="0"/>
            <c:bubble3D val="0"/>
            <c:extLst>
              <c:ext xmlns:c16="http://schemas.microsoft.com/office/drawing/2014/chart" uri="{C3380CC4-5D6E-409C-BE32-E72D297353CC}">
                <c16:uniqueId val="{0000001A-8C15-4B73-9338-530363AA5818}"/>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Agree</c:v>
                </c:pt>
                <c:pt idx="1">
                  <c:v>Disagree</c:v>
                </c:pt>
              </c:strCache>
            </c:strRef>
          </c:cat>
          <c:val>
            <c:numRef>
              <c:f>Sheet1!$D$2:$D$3</c:f>
              <c:numCache>
                <c:formatCode>General</c:formatCode>
                <c:ptCount val="2"/>
                <c:pt idx="0">
                  <c:v>58</c:v>
                </c:pt>
                <c:pt idx="1">
                  <c:v>38</c:v>
                </c:pt>
              </c:numCache>
            </c:numRef>
          </c:val>
          <c:extLst>
            <c:ext xmlns:c16="http://schemas.microsoft.com/office/drawing/2014/chart" uri="{C3380CC4-5D6E-409C-BE32-E72D297353CC}">
              <c16:uniqueId val="{0000001B-8C15-4B73-9338-530363AA5818}"/>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lgn="just">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34017951578339E-3"/>
          <c:y val="1.0150449252279333E-2"/>
          <c:w val="0.98768684804817719"/>
          <c:h val="0.84307698383986385"/>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8C15-4B73-9338-530363AA5818}"/>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8C15-4B73-9338-530363AA5818}"/>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8C15-4B73-9338-530363AA5818}"/>
              </c:ext>
            </c:extLst>
          </c:dPt>
          <c:dPt>
            <c:idx val="4"/>
            <c:invertIfNegative val="0"/>
            <c:bubble3D val="0"/>
            <c:extLst>
              <c:ext xmlns:c16="http://schemas.microsoft.com/office/drawing/2014/chart" uri="{C3380CC4-5D6E-409C-BE32-E72D297353CC}">
                <c16:uniqueId val="{00000006-8C15-4B73-9338-530363AA5818}"/>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8C15-4B73-9338-530363AA5818}"/>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8C15-4B73-9338-530363AA5818}"/>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8C15-4B73-9338-530363AA5818}"/>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8C15-4B73-9338-530363AA5818}"/>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C15-4B73-9338-530363AA5818}"/>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Sheet1!$B$2:$B$4</c:f>
              <c:numCache>
                <c:formatCode>General</c:formatCode>
                <c:ptCount val="3"/>
                <c:pt idx="0">
                  <c:v>43</c:v>
                </c:pt>
                <c:pt idx="1">
                  <c:v>27</c:v>
                </c:pt>
                <c:pt idx="2">
                  <c:v>30</c:v>
                </c:pt>
              </c:numCache>
            </c:numRef>
          </c:val>
          <c:extLst>
            <c:ext xmlns:c16="http://schemas.microsoft.com/office/drawing/2014/chart" uri="{C3380CC4-5D6E-409C-BE32-E72D297353CC}">
              <c16:uniqueId val="{0000000F-8C15-4B73-9338-530363AA5818}"/>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lgn="just">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34017951578339E-3"/>
          <c:y val="1.0150449252279333E-2"/>
          <c:w val="0.98768684804817719"/>
          <c:h val="0.84307698383986385"/>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8C15-4B73-9338-530363AA5818}"/>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8C15-4B73-9338-530363AA5818}"/>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8C15-4B73-9338-530363AA5818}"/>
              </c:ext>
            </c:extLst>
          </c:dPt>
          <c:dPt>
            <c:idx val="4"/>
            <c:invertIfNegative val="0"/>
            <c:bubble3D val="0"/>
            <c:extLst>
              <c:ext xmlns:c16="http://schemas.microsoft.com/office/drawing/2014/chart" uri="{C3380CC4-5D6E-409C-BE32-E72D297353CC}">
                <c16:uniqueId val="{00000006-8C15-4B73-9338-530363AA5818}"/>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8C15-4B73-9338-530363AA5818}"/>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8C15-4B73-9338-530363AA5818}"/>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8C15-4B73-9338-530363AA5818}"/>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8C15-4B73-9338-530363AA5818}"/>
              </c:ext>
            </c:extLst>
          </c:dPt>
          <c:dLbls>
            <c:dLbl>
              <c:idx val="1"/>
              <c:delete val="1"/>
              <c:extLst>
                <c:ext xmlns:c15="http://schemas.microsoft.com/office/drawing/2012/chart" uri="{CE6537A1-D6FC-4f65-9D91-7224C49458BB}"/>
                <c:ext xmlns:c16="http://schemas.microsoft.com/office/drawing/2014/chart" uri="{C3380CC4-5D6E-409C-BE32-E72D297353CC}">
                  <c16:uniqueId val="{00000003-8C15-4B73-9338-530363AA5818}"/>
                </c:ext>
              </c:extLst>
            </c:dLbl>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C15-4B73-9338-530363AA5818}"/>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Important</c:v>
                </c:pt>
                <c:pt idx="1">
                  <c:v>Not Important</c:v>
                </c:pt>
              </c:strCache>
            </c:strRef>
          </c:cat>
          <c:val>
            <c:numRef>
              <c:f>Sheet1!$B$2:$B$3</c:f>
              <c:numCache>
                <c:formatCode>General</c:formatCode>
                <c:ptCount val="2"/>
                <c:pt idx="0">
                  <c:v>81</c:v>
                </c:pt>
                <c:pt idx="1">
                  <c:v>1</c:v>
                </c:pt>
              </c:numCache>
            </c:numRef>
          </c:val>
          <c:extLst>
            <c:ext xmlns:c16="http://schemas.microsoft.com/office/drawing/2014/chart" uri="{C3380CC4-5D6E-409C-BE32-E72D297353CC}">
              <c16:uniqueId val="{0000000F-8C15-4B73-9338-530363AA5818}"/>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8C15-4B73-9338-530363AA5818}"/>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8C15-4B73-9338-530363AA5818}"/>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8C15-4B73-9338-530363AA5818}"/>
              </c:ext>
            </c:extLst>
          </c:dPt>
          <c:cat>
            <c:strRef>
              <c:f>Sheet1!$A$2:$A$3</c:f>
              <c:strCache>
                <c:ptCount val="2"/>
                <c:pt idx="0">
                  <c:v>Important</c:v>
                </c:pt>
                <c:pt idx="1">
                  <c:v>Not Important</c:v>
                </c:pt>
              </c:strCache>
            </c:strRef>
          </c:cat>
          <c:val>
            <c:numRef>
              <c:f>Sheet1!$C$2:$C$3</c:f>
              <c:numCache>
                <c:formatCode>General</c:formatCode>
                <c:ptCount val="2"/>
                <c:pt idx="0">
                  <c:v>13</c:v>
                </c:pt>
                <c:pt idx="1">
                  <c:v>3</c:v>
                </c:pt>
              </c:numCache>
            </c:numRef>
          </c:val>
          <c:extLst>
            <c:ext xmlns:c16="http://schemas.microsoft.com/office/drawing/2014/chart" uri="{C3380CC4-5D6E-409C-BE32-E72D297353CC}">
              <c16:uniqueId val="{00000016-8C15-4B73-9338-530363AA5818}"/>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8C15-4B73-9338-530363AA5818}"/>
              </c:ext>
            </c:extLst>
          </c:dPt>
          <c:dPt>
            <c:idx val="1"/>
            <c:invertIfNegative val="0"/>
            <c:bubble3D val="0"/>
            <c:extLst>
              <c:ext xmlns:c16="http://schemas.microsoft.com/office/drawing/2014/chart" uri="{C3380CC4-5D6E-409C-BE32-E72D297353CC}">
                <c16:uniqueId val="{00000018-8C15-4B73-9338-530363AA5818}"/>
              </c:ext>
            </c:extLst>
          </c:dPt>
          <c:dPt>
            <c:idx val="4"/>
            <c:invertIfNegative val="0"/>
            <c:bubble3D val="0"/>
            <c:extLst>
              <c:ext xmlns:c16="http://schemas.microsoft.com/office/drawing/2014/chart" uri="{C3380CC4-5D6E-409C-BE32-E72D297353CC}">
                <c16:uniqueId val="{00000019-8C15-4B73-9338-530363AA5818}"/>
              </c:ext>
            </c:extLst>
          </c:dPt>
          <c:dPt>
            <c:idx val="5"/>
            <c:invertIfNegative val="0"/>
            <c:bubble3D val="0"/>
            <c:extLst>
              <c:ext xmlns:c16="http://schemas.microsoft.com/office/drawing/2014/chart" uri="{C3380CC4-5D6E-409C-BE32-E72D297353CC}">
                <c16:uniqueId val="{0000001A-8C15-4B73-9338-530363AA5818}"/>
              </c:ext>
            </c:extLst>
          </c:dPt>
          <c:dLbls>
            <c:dLbl>
              <c:idx val="0"/>
              <c:layout>
                <c:manualLayout>
                  <c:x val="3.1127845072082896E-3"/>
                  <c:y val="1.68101307642864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C15-4B73-9338-530363AA5818}"/>
                </c:ext>
              </c:extLst>
            </c:dLbl>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Important</c:v>
                </c:pt>
                <c:pt idx="1">
                  <c:v>Not Important</c:v>
                </c:pt>
              </c:strCache>
            </c:strRef>
          </c:cat>
          <c:val>
            <c:numRef>
              <c:f>Sheet1!$D$2:$D$3</c:f>
              <c:numCache>
                <c:formatCode>General</c:formatCode>
                <c:ptCount val="2"/>
                <c:pt idx="0">
                  <c:v>94</c:v>
                </c:pt>
                <c:pt idx="1">
                  <c:v>4</c:v>
                </c:pt>
              </c:numCache>
            </c:numRef>
          </c:val>
          <c:extLst>
            <c:ext xmlns:c16="http://schemas.microsoft.com/office/drawing/2014/chart" uri="{C3380CC4-5D6E-409C-BE32-E72D297353CC}">
              <c16:uniqueId val="{0000001B-8C15-4B73-9338-530363AA5818}"/>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1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lgn="just">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2076351946742"/>
          <c:y val="0.25872202255053012"/>
          <c:w val="0.56218175254597968"/>
          <c:h val="0.95849134775540867"/>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0"/>
            <c:invertIfNegative val="0"/>
            <c:bubble3D val="0"/>
            <c:spPr>
              <a:solidFill>
                <a:srgbClr val="F4C9C8"/>
              </a:solidFill>
              <a:ln>
                <a:noFill/>
              </a:ln>
              <a:effectLst/>
            </c:spPr>
            <c:extLst>
              <c:ext xmlns:c16="http://schemas.microsoft.com/office/drawing/2014/chart" uri="{C3380CC4-5D6E-409C-BE32-E72D297353CC}">
                <c16:uniqueId val="{00000001-A7FC-4BF6-A225-17C21BD263AB}"/>
              </c:ext>
            </c:extLst>
          </c:dPt>
          <c:dPt>
            <c:idx val="1"/>
            <c:invertIfNegative val="0"/>
            <c:bubble3D val="0"/>
            <c:spPr>
              <a:solidFill>
                <a:srgbClr val="0070C0"/>
              </a:solidFill>
              <a:ln>
                <a:noFill/>
              </a:ln>
              <a:effectLst/>
            </c:spPr>
            <c:extLst>
              <c:ext xmlns:c16="http://schemas.microsoft.com/office/drawing/2014/chart" uri="{C3380CC4-5D6E-409C-BE32-E72D297353CC}">
                <c16:uniqueId val="{00000003-A7FC-4BF6-A225-17C21BD263AB}"/>
              </c:ext>
            </c:extLst>
          </c:dPt>
          <c:dPt>
            <c:idx val="2"/>
            <c:invertIfNegative val="0"/>
            <c:bubble3D val="0"/>
            <c:spPr>
              <a:solidFill>
                <a:srgbClr val="7030A0"/>
              </a:solidFill>
              <a:ln>
                <a:noFill/>
              </a:ln>
              <a:effectLst/>
            </c:spPr>
            <c:extLst>
              <c:ext xmlns:c16="http://schemas.microsoft.com/office/drawing/2014/chart" uri="{C3380CC4-5D6E-409C-BE32-E72D297353CC}">
                <c16:uniqueId val="{00000005-A7FC-4BF6-A225-17C21BD263AB}"/>
              </c:ext>
            </c:extLst>
          </c:dPt>
          <c:dPt>
            <c:idx val="3"/>
            <c:invertIfNegative val="0"/>
            <c:bubble3D val="0"/>
            <c:spPr>
              <a:solidFill>
                <a:srgbClr val="C00000"/>
              </a:solidFill>
              <a:ln>
                <a:noFill/>
              </a:ln>
              <a:effectLst/>
            </c:spPr>
            <c:extLst>
              <c:ext xmlns:c16="http://schemas.microsoft.com/office/drawing/2014/chart" uri="{C3380CC4-5D6E-409C-BE32-E72D297353CC}">
                <c16:uniqueId val="{00000007-A7FC-4BF6-A225-17C21BD263AB}"/>
              </c:ext>
            </c:extLst>
          </c:dPt>
          <c:dPt>
            <c:idx val="4"/>
            <c:invertIfNegative val="0"/>
            <c:bubble3D val="0"/>
            <c:spPr>
              <a:solidFill>
                <a:srgbClr val="00B050"/>
              </a:solidFill>
              <a:ln>
                <a:noFill/>
              </a:ln>
              <a:effectLst/>
            </c:spPr>
            <c:extLst>
              <c:ext xmlns:c16="http://schemas.microsoft.com/office/drawing/2014/chart" uri="{C3380CC4-5D6E-409C-BE32-E72D297353CC}">
                <c16:uniqueId val="{00000009-A7FC-4BF6-A225-17C21BD263AB}"/>
              </c:ext>
            </c:extLst>
          </c:dPt>
          <c:dPt>
            <c:idx val="5"/>
            <c:invertIfNegative val="0"/>
            <c:bubble3D val="0"/>
            <c:spPr>
              <a:solidFill>
                <a:srgbClr val="C00000"/>
              </a:solidFill>
              <a:ln>
                <a:noFill/>
              </a:ln>
              <a:effectLst/>
            </c:spPr>
            <c:extLst>
              <c:ext xmlns:c16="http://schemas.microsoft.com/office/drawing/2014/chart" uri="{C3380CC4-5D6E-409C-BE32-E72D297353CC}">
                <c16:uniqueId val="{0000000B-A7FC-4BF6-A225-17C21BD263AB}"/>
              </c:ext>
            </c:extLst>
          </c:dPt>
          <c:dPt>
            <c:idx val="6"/>
            <c:invertIfNegative val="0"/>
            <c:bubble3D val="0"/>
            <c:spPr>
              <a:solidFill>
                <a:srgbClr val="0070C0"/>
              </a:solidFill>
              <a:ln>
                <a:noFill/>
              </a:ln>
              <a:effectLst/>
            </c:spPr>
            <c:extLst>
              <c:ext xmlns:c16="http://schemas.microsoft.com/office/drawing/2014/chart" uri="{C3380CC4-5D6E-409C-BE32-E72D297353CC}">
                <c16:uniqueId val="{0000000D-A7FC-4BF6-A225-17C21BD263AB}"/>
              </c:ext>
            </c:extLst>
          </c:dPt>
          <c:dPt>
            <c:idx val="7"/>
            <c:invertIfNegative val="0"/>
            <c:bubble3D val="0"/>
            <c:spPr>
              <a:solidFill>
                <a:srgbClr val="0070C0"/>
              </a:solidFill>
              <a:ln>
                <a:noFill/>
              </a:ln>
              <a:effectLst/>
            </c:spPr>
            <c:extLst>
              <c:ext xmlns:c16="http://schemas.microsoft.com/office/drawing/2014/chart" uri="{C3380CC4-5D6E-409C-BE32-E72D297353CC}">
                <c16:uniqueId val="{0000000F-A7FC-4BF6-A225-17C21BD263AB}"/>
              </c:ext>
            </c:extLst>
          </c:dPt>
          <c:dPt>
            <c:idx val="8"/>
            <c:invertIfNegative val="0"/>
            <c:bubble3D val="0"/>
            <c:spPr>
              <a:solidFill>
                <a:srgbClr val="0070C0"/>
              </a:solidFill>
              <a:ln>
                <a:noFill/>
              </a:ln>
              <a:effectLst/>
            </c:spPr>
            <c:extLst>
              <c:ext xmlns:c16="http://schemas.microsoft.com/office/drawing/2014/chart" uri="{C3380CC4-5D6E-409C-BE32-E72D297353CC}">
                <c16:uniqueId val="{00000011-A7FC-4BF6-A225-17C21BD263AB}"/>
              </c:ext>
            </c:extLst>
          </c:dPt>
          <c:dPt>
            <c:idx val="9"/>
            <c:invertIfNegative val="0"/>
            <c:bubble3D val="0"/>
            <c:spPr>
              <a:solidFill>
                <a:srgbClr val="0070C0"/>
              </a:solidFill>
              <a:ln>
                <a:noFill/>
              </a:ln>
              <a:effectLst/>
            </c:spPr>
            <c:extLst>
              <c:ext xmlns:c16="http://schemas.microsoft.com/office/drawing/2014/chart" uri="{C3380CC4-5D6E-409C-BE32-E72D297353CC}">
                <c16:uniqueId val="{00000013-A7FC-4BF6-A225-17C21BD263AB}"/>
              </c:ext>
            </c:extLst>
          </c:dPt>
          <c:dPt>
            <c:idx val="10"/>
            <c:invertIfNegative val="0"/>
            <c:bubble3D val="0"/>
            <c:spPr>
              <a:solidFill>
                <a:srgbClr val="0070C0"/>
              </a:solidFill>
              <a:ln>
                <a:noFill/>
              </a:ln>
              <a:effectLst/>
            </c:spPr>
            <c:extLst>
              <c:ext xmlns:c16="http://schemas.microsoft.com/office/drawing/2014/chart" uri="{C3380CC4-5D6E-409C-BE32-E72D297353CC}">
                <c16:uniqueId val="{00000015-A7FC-4BF6-A225-17C21BD263AB}"/>
              </c:ext>
            </c:extLst>
          </c:dPt>
          <c:dPt>
            <c:idx val="11"/>
            <c:invertIfNegative val="0"/>
            <c:bubble3D val="0"/>
            <c:spPr>
              <a:solidFill>
                <a:srgbClr val="C00000"/>
              </a:solidFill>
              <a:ln>
                <a:noFill/>
              </a:ln>
              <a:effectLst/>
            </c:spPr>
            <c:extLst>
              <c:ext xmlns:c16="http://schemas.microsoft.com/office/drawing/2014/chart" uri="{C3380CC4-5D6E-409C-BE32-E72D297353CC}">
                <c16:uniqueId val="{00000017-A7FC-4BF6-A225-17C21BD263AB}"/>
              </c:ext>
            </c:extLst>
          </c:dPt>
          <c:dPt>
            <c:idx val="12"/>
            <c:invertIfNegative val="0"/>
            <c:bubble3D val="0"/>
            <c:spPr>
              <a:solidFill>
                <a:srgbClr val="0070C0"/>
              </a:solidFill>
              <a:ln>
                <a:noFill/>
              </a:ln>
              <a:effectLst/>
            </c:spPr>
            <c:extLst>
              <c:ext xmlns:c16="http://schemas.microsoft.com/office/drawing/2014/chart" uri="{C3380CC4-5D6E-409C-BE32-E72D297353CC}">
                <c16:uniqueId val="{00000019-A7FC-4BF6-A225-17C21BD263AB}"/>
              </c:ext>
            </c:extLst>
          </c:dPt>
          <c:dPt>
            <c:idx val="13"/>
            <c:invertIfNegative val="0"/>
            <c:bubble3D val="0"/>
            <c:spPr>
              <a:solidFill>
                <a:srgbClr val="0070C0"/>
              </a:solidFill>
              <a:ln>
                <a:noFill/>
              </a:ln>
              <a:effectLst/>
            </c:spPr>
            <c:extLst>
              <c:ext xmlns:c16="http://schemas.microsoft.com/office/drawing/2014/chart" uri="{C3380CC4-5D6E-409C-BE32-E72D297353CC}">
                <c16:uniqueId val="{0000001B-A7FC-4BF6-A225-17C21BD263AB}"/>
              </c:ext>
            </c:extLst>
          </c:dPt>
          <c:dPt>
            <c:idx val="14"/>
            <c:invertIfNegative val="0"/>
            <c:bubble3D val="0"/>
            <c:spPr>
              <a:solidFill>
                <a:srgbClr val="0070C0"/>
              </a:solidFill>
              <a:ln>
                <a:noFill/>
              </a:ln>
              <a:effectLst/>
            </c:spPr>
            <c:extLst>
              <c:ext xmlns:c16="http://schemas.microsoft.com/office/drawing/2014/chart" uri="{C3380CC4-5D6E-409C-BE32-E72D297353CC}">
                <c16:uniqueId val="{0000001D-A7FC-4BF6-A225-17C21BD263AB}"/>
              </c:ext>
            </c:extLst>
          </c:dPt>
          <c:dPt>
            <c:idx val="15"/>
            <c:invertIfNegative val="0"/>
            <c:bubble3D val="0"/>
            <c:spPr>
              <a:solidFill>
                <a:srgbClr val="0070C0"/>
              </a:solidFill>
              <a:ln>
                <a:noFill/>
              </a:ln>
              <a:effectLst/>
            </c:spPr>
            <c:extLst>
              <c:ext xmlns:c16="http://schemas.microsoft.com/office/drawing/2014/chart" uri="{C3380CC4-5D6E-409C-BE32-E72D297353CC}">
                <c16:uniqueId val="{0000001F-A7FC-4BF6-A225-17C21BD263AB}"/>
              </c:ext>
            </c:extLst>
          </c:dPt>
          <c:dPt>
            <c:idx val="16"/>
            <c:invertIfNegative val="0"/>
            <c:bubble3D val="0"/>
            <c:spPr>
              <a:solidFill>
                <a:srgbClr val="0070C0"/>
              </a:solidFill>
              <a:ln>
                <a:noFill/>
              </a:ln>
              <a:effectLst/>
            </c:spPr>
            <c:extLst>
              <c:ext xmlns:c16="http://schemas.microsoft.com/office/drawing/2014/chart" uri="{C3380CC4-5D6E-409C-BE32-E72D297353CC}">
                <c16:uniqueId val="{00000021-A7FC-4BF6-A225-17C21BD263AB}"/>
              </c:ext>
            </c:extLst>
          </c:dPt>
          <c:dPt>
            <c:idx val="17"/>
            <c:invertIfNegative val="0"/>
            <c:bubble3D val="0"/>
            <c:spPr>
              <a:solidFill>
                <a:srgbClr val="0070C0"/>
              </a:solidFill>
              <a:ln>
                <a:noFill/>
              </a:ln>
              <a:effectLst/>
            </c:spPr>
            <c:extLst>
              <c:ext xmlns:c16="http://schemas.microsoft.com/office/drawing/2014/chart" uri="{C3380CC4-5D6E-409C-BE32-E72D297353CC}">
                <c16:uniqueId val="{00000023-A7FC-4BF6-A225-17C21BD263AB}"/>
              </c:ext>
            </c:extLst>
          </c:dPt>
          <c:dPt>
            <c:idx val="18"/>
            <c:invertIfNegative val="0"/>
            <c:bubble3D val="0"/>
            <c:spPr>
              <a:solidFill>
                <a:srgbClr val="0070C0"/>
              </a:solidFill>
              <a:ln>
                <a:noFill/>
              </a:ln>
              <a:effectLst/>
            </c:spPr>
            <c:extLst>
              <c:ext xmlns:c16="http://schemas.microsoft.com/office/drawing/2014/chart" uri="{C3380CC4-5D6E-409C-BE32-E72D297353CC}">
                <c16:uniqueId val="{00000025-A7FC-4BF6-A225-17C21BD263AB}"/>
              </c:ext>
            </c:extLst>
          </c:dPt>
          <c:dPt>
            <c:idx val="19"/>
            <c:invertIfNegative val="0"/>
            <c:bubble3D val="0"/>
            <c:spPr>
              <a:solidFill>
                <a:srgbClr val="0070C0"/>
              </a:solidFill>
              <a:ln>
                <a:noFill/>
              </a:ln>
              <a:effectLst/>
            </c:spPr>
            <c:extLst>
              <c:ext xmlns:c16="http://schemas.microsoft.com/office/drawing/2014/chart" uri="{C3380CC4-5D6E-409C-BE32-E72D297353CC}">
                <c16:uniqueId val="{00000027-A7FC-4BF6-A225-17C21BD263AB}"/>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FC-4BF6-A225-17C21BD263A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Toward Not Important</c:v>
                </c:pt>
                <c:pt idx="1">
                  <c:v>Toward Important</c:v>
                </c:pt>
                <c:pt idx="2">
                  <c:v>Persuadable</c:v>
                </c:pt>
                <c:pt idx="3">
                  <c:v>Solid Not Important</c:v>
                </c:pt>
                <c:pt idx="4">
                  <c:v>Solid Important</c:v>
                </c:pt>
              </c:strCache>
            </c:strRef>
          </c:cat>
          <c:val>
            <c:numRef>
              <c:f>Sheet1!$B$2:$B$6</c:f>
              <c:numCache>
                <c:formatCode>General</c:formatCode>
                <c:ptCount val="5"/>
                <c:pt idx="0">
                  <c:v>6</c:v>
                </c:pt>
                <c:pt idx="1">
                  <c:v>6</c:v>
                </c:pt>
                <c:pt idx="2">
                  <c:v>6</c:v>
                </c:pt>
                <c:pt idx="3">
                  <c:v>11</c:v>
                </c:pt>
                <c:pt idx="4">
                  <c:v>77</c:v>
                </c:pt>
              </c:numCache>
            </c:numRef>
          </c:val>
          <c:extLst>
            <c:ext xmlns:c16="http://schemas.microsoft.com/office/drawing/2014/chart" uri="{C3380CC4-5D6E-409C-BE32-E72D297353CC}">
              <c16:uniqueId val="{00000028-A7FC-4BF6-A225-17C21BD263AB}"/>
            </c:ext>
          </c:extLst>
        </c:ser>
        <c:dLbls>
          <c:showLegendKey val="0"/>
          <c:showVal val="0"/>
          <c:showCatName val="0"/>
          <c:showSerName val="0"/>
          <c:showPercent val="0"/>
          <c:showBubbleSize val="0"/>
        </c:dLbls>
        <c:gapWidth val="100"/>
        <c:axId val="643264056"/>
        <c:axId val="643269960"/>
      </c:barChart>
      <c:valAx>
        <c:axId val="643269960"/>
        <c:scaling>
          <c:orientation val="minMax"/>
          <c:max val="80"/>
        </c:scaling>
        <c:delete val="1"/>
        <c:axPos val="b"/>
        <c:numFmt formatCode="General" sourceLinked="1"/>
        <c:majorTickMark val="out"/>
        <c:minorTickMark val="none"/>
        <c:tickLblPos val="nextTo"/>
        <c:crossAx val="643264056"/>
        <c:crosses val="autoZero"/>
        <c:crossBetween val="between"/>
      </c:valAx>
      <c:catAx>
        <c:axId val="643264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3269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2076351946742"/>
          <c:y val="0.25872202255053012"/>
          <c:w val="0.56218175254597968"/>
          <c:h val="0.95849134775540867"/>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0"/>
            <c:invertIfNegative val="0"/>
            <c:bubble3D val="0"/>
            <c:spPr>
              <a:solidFill>
                <a:srgbClr val="F4C9C8"/>
              </a:solidFill>
              <a:ln>
                <a:noFill/>
              </a:ln>
              <a:effectLst/>
            </c:spPr>
            <c:extLst>
              <c:ext xmlns:c16="http://schemas.microsoft.com/office/drawing/2014/chart" uri="{C3380CC4-5D6E-409C-BE32-E72D297353CC}">
                <c16:uniqueId val="{00000001-A7FC-4BF6-A225-17C21BD263AB}"/>
              </c:ext>
            </c:extLst>
          </c:dPt>
          <c:dPt>
            <c:idx val="1"/>
            <c:invertIfNegative val="0"/>
            <c:bubble3D val="0"/>
            <c:spPr>
              <a:solidFill>
                <a:srgbClr val="0070C0"/>
              </a:solidFill>
              <a:ln>
                <a:noFill/>
              </a:ln>
              <a:effectLst/>
            </c:spPr>
            <c:extLst>
              <c:ext xmlns:c16="http://schemas.microsoft.com/office/drawing/2014/chart" uri="{C3380CC4-5D6E-409C-BE32-E72D297353CC}">
                <c16:uniqueId val="{00000003-A7FC-4BF6-A225-17C21BD263AB}"/>
              </c:ext>
            </c:extLst>
          </c:dPt>
          <c:dPt>
            <c:idx val="2"/>
            <c:invertIfNegative val="0"/>
            <c:bubble3D val="0"/>
            <c:spPr>
              <a:solidFill>
                <a:srgbClr val="7030A0"/>
              </a:solidFill>
              <a:ln>
                <a:noFill/>
              </a:ln>
              <a:effectLst/>
            </c:spPr>
            <c:extLst>
              <c:ext xmlns:c16="http://schemas.microsoft.com/office/drawing/2014/chart" uri="{C3380CC4-5D6E-409C-BE32-E72D297353CC}">
                <c16:uniqueId val="{00000005-A7FC-4BF6-A225-17C21BD263AB}"/>
              </c:ext>
            </c:extLst>
          </c:dPt>
          <c:dPt>
            <c:idx val="3"/>
            <c:invertIfNegative val="0"/>
            <c:bubble3D val="0"/>
            <c:spPr>
              <a:solidFill>
                <a:srgbClr val="C00000"/>
              </a:solidFill>
              <a:ln>
                <a:noFill/>
              </a:ln>
              <a:effectLst/>
            </c:spPr>
            <c:extLst>
              <c:ext xmlns:c16="http://schemas.microsoft.com/office/drawing/2014/chart" uri="{C3380CC4-5D6E-409C-BE32-E72D297353CC}">
                <c16:uniqueId val="{00000007-A7FC-4BF6-A225-17C21BD263AB}"/>
              </c:ext>
            </c:extLst>
          </c:dPt>
          <c:dPt>
            <c:idx val="4"/>
            <c:invertIfNegative val="0"/>
            <c:bubble3D val="0"/>
            <c:spPr>
              <a:solidFill>
                <a:srgbClr val="00B050"/>
              </a:solidFill>
              <a:ln>
                <a:noFill/>
              </a:ln>
              <a:effectLst/>
            </c:spPr>
            <c:extLst>
              <c:ext xmlns:c16="http://schemas.microsoft.com/office/drawing/2014/chart" uri="{C3380CC4-5D6E-409C-BE32-E72D297353CC}">
                <c16:uniqueId val="{00000009-A7FC-4BF6-A225-17C21BD263AB}"/>
              </c:ext>
            </c:extLst>
          </c:dPt>
          <c:dPt>
            <c:idx val="5"/>
            <c:invertIfNegative val="0"/>
            <c:bubble3D val="0"/>
            <c:spPr>
              <a:solidFill>
                <a:srgbClr val="C00000"/>
              </a:solidFill>
              <a:ln>
                <a:noFill/>
              </a:ln>
              <a:effectLst/>
            </c:spPr>
            <c:extLst>
              <c:ext xmlns:c16="http://schemas.microsoft.com/office/drawing/2014/chart" uri="{C3380CC4-5D6E-409C-BE32-E72D297353CC}">
                <c16:uniqueId val="{0000000B-A7FC-4BF6-A225-17C21BD263AB}"/>
              </c:ext>
            </c:extLst>
          </c:dPt>
          <c:dPt>
            <c:idx val="6"/>
            <c:invertIfNegative val="0"/>
            <c:bubble3D val="0"/>
            <c:spPr>
              <a:solidFill>
                <a:srgbClr val="0070C0"/>
              </a:solidFill>
              <a:ln>
                <a:noFill/>
              </a:ln>
              <a:effectLst/>
            </c:spPr>
            <c:extLst>
              <c:ext xmlns:c16="http://schemas.microsoft.com/office/drawing/2014/chart" uri="{C3380CC4-5D6E-409C-BE32-E72D297353CC}">
                <c16:uniqueId val="{0000000D-A7FC-4BF6-A225-17C21BD263AB}"/>
              </c:ext>
            </c:extLst>
          </c:dPt>
          <c:dPt>
            <c:idx val="7"/>
            <c:invertIfNegative val="0"/>
            <c:bubble3D val="0"/>
            <c:spPr>
              <a:solidFill>
                <a:srgbClr val="0070C0"/>
              </a:solidFill>
              <a:ln>
                <a:noFill/>
              </a:ln>
              <a:effectLst/>
            </c:spPr>
            <c:extLst>
              <c:ext xmlns:c16="http://schemas.microsoft.com/office/drawing/2014/chart" uri="{C3380CC4-5D6E-409C-BE32-E72D297353CC}">
                <c16:uniqueId val="{0000000F-A7FC-4BF6-A225-17C21BD263AB}"/>
              </c:ext>
            </c:extLst>
          </c:dPt>
          <c:dPt>
            <c:idx val="8"/>
            <c:invertIfNegative val="0"/>
            <c:bubble3D val="0"/>
            <c:spPr>
              <a:solidFill>
                <a:srgbClr val="0070C0"/>
              </a:solidFill>
              <a:ln>
                <a:noFill/>
              </a:ln>
              <a:effectLst/>
            </c:spPr>
            <c:extLst>
              <c:ext xmlns:c16="http://schemas.microsoft.com/office/drawing/2014/chart" uri="{C3380CC4-5D6E-409C-BE32-E72D297353CC}">
                <c16:uniqueId val="{00000011-A7FC-4BF6-A225-17C21BD263AB}"/>
              </c:ext>
            </c:extLst>
          </c:dPt>
          <c:dPt>
            <c:idx val="9"/>
            <c:invertIfNegative val="0"/>
            <c:bubble3D val="0"/>
            <c:spPr>
              <a:solidFill>
                <a:srgbClr val="0070C0"/>
              </a:solidFill>
              <a:ln>
                <a:noFill/>
              </a:ln>
              <a:effectLst/>
            </c:spPr>
            <c:extLst>
              <c:ext xmlns:c16="http://schemas.microsoft.com/office/drawing/2014/chart" uri="{C3380CC4-5D6E-409C-BE32-E72D297353CC}">
                <c16:uniqueId val="{00000013-A7FC-4BF6-A225-17C21BD263AB}"/>
              </c:ext>
            </c:extLst>
          </c:dPt>
          <c:dPt>
            <c:idx val="10"/>
            <c:invertIfNegative val="0"/>
            <c:bubble3D val="0"/>
            <c:spPr>
              <a:solidFill>
                <a:srgbClr val="0070C0"/>
              </a:solidFill>
              <a:ln>
                <a:noFill/>
              </a:ln>
              <a:effectLst/>
            </c:spPr>
            <c:extLst>
              <c:ext xmlns:c16="http://schemas.microsoft.com/office/drawing/2014/chart" uri="{C3380CC4-5D6E-409C-BE32-E72D297353CC}">
                <c16:uniqueId val="{00000015-A7FC-4BF6-A225-17C21BD263AB}"/>
              </c:ext>
            </c:extLst>
          </c:dPt>
          <c:dPt>
            <c:idx val="11"/>
            <c:invertIfNegative val="0"/>
            <c:bubble3D val="0"/>
            <c:spPr>
              <a:solidFill>
                <a:srgbClr val="C00000"/>
              </a:solidFill>
              <a:ln>
                <a:noFill/>
              </a:ln>
              <a:effectLst/>
            </c:spPr>
            <c:extLst>
              <c:ext xmlns:c16="http://schemas.microsoft.com/office/drawing/2014/chart" uri="{C3380CC4-5D6E-409C-BE32-E72D297353CC}">
                <c16:uniqueId val="{00000017-A7FC-4BF6-A225-17C21BD263AB}"/>
              </c:ext>
            </c:extLst>
          </c:dPt>
          <c:dPt>
            <c:idx val="12"/>
            <c:invertIfNegative val="0"/>
            <c:bubble3D val="0"/>
            <c:spPr>
              <a:solidFill>
                <a:srgbClr val="0070C0"/>
              </a:solidFill>
              <a:ln>
                <a:noFill/>
              </a:ln>
              <a:effectLst/>
            </c:spPr>
            <c:extLst>
              <c:ext xmlns:c16="http://schemas.microsoft.com/office/drawing/2014/chart" uri="{C3380CC4-5D6E-409C-BE32-E72D297353CC}">
                <c16:uniqueId val="{00000019-A7FC-4BF6-A225-17C21BD263AB}"/>
              </c:ext>
            </c:extLst>
          </c:dPt>
          <c:dPt>
            <c:idx val="13"/>
            <c:invertIfNegative val="0"/>
            <c:bubble3D val="0"/>
            <c:spPr>
              <a:solidFill>
                <a:srgbClr val="0070C0"/>
              </a:solidFill>
              <a:ln>
                <a:noFill/>
              </a:ln>
              <a:effectLst/>
            </c:spPr>
            <c:extLst>
              <c:ext xmlns:c16="http://schemas.microsoft.com/office/drawing/2014/chart" uri="{C3380CC4-5D6E-409C-BE32-E72D297353CC}">
                <c16:uniqueId val="{0000001B-A7FC-4BF6-A225-17C21BD263AB}"/>
              </c:ext>
            </c:extLst>
          </c:dPt>
          <c:dPt>
            <c:idx val="14"/>
            <c:invertIfNegative val="0"/>
            <c:bubble3D val="0"/>
            <c:spPr>
              <a:solidFill>
                <a:srgbClr val="0070C0"/>
              </a:solidFill>
              <a:ln>
                <a:noFill/>
              </a:ln>
              <a:effectLst/>
            </c:spPr>
            <c:extLst>
              <c:ext xmlns:c16="http://schemas.microsoft.com/office/drawing/2014/chart" uri="{C3380CC4-5D6E-409C-BE32-E72D297353CC}">
                <c16:uniqueId val="{0000001D-A7FC-4BF6-A225-17C21BD263AB}"/>
              </c:ext>
            </c:extLst>
          </c:dPt>
          <c:dPt>
            <c:idx val="15"/>
            <c:invertIfNegative val="0"/>
            <c:bubble3D val="0"/>
            <c:spPr>
              <a:solidFill>
                <a:srgbClr val="0070C0"/>
              </a:solidFill>
              <a:ln>
                <a:noFill/>
              </a:ln>
              <a:effectLst/>
            </c:spPr>
            <c:extLst>
              <c:ext xmlns:c16="http://schemas.microsoft.com/office/drawing/2014/chart" uri="{C3380CC4-5D6E-409C-BE32-E72D297353CC}">
                <c16:uniqueId val="{0000001F-A7FC-4BF6-A225-17C21BD263AB}"/>
              </c:ext>
            </c:extLst>
          </c:dPt>
          <c:dPt>
            <c:idx val="16"/>
            <c:invertIfNegative val="0"/>
            <c:bubble3D val="0"/>
            <c:spPr>
              <a:solidFill>
                <a:srgbClr val="0070C0"/>
              </a:solidFill>
              <a:ln>
                <a:noFill/>
              </a:ln>
              <a:effectLst/>
            </c:spPr>
            <c:extLst>
              <c:ext xmlns:c16="http://schemas.microsoft.com/office/drawing/2014/chart" uri="{C3380CC4-5D6E-409C-BE32-E72D297353CC}">
                <c16:uniqueId val="{00000021-A7FC-4BF6-A225-17C21BD263AB}"/>
              </c:ext>
            </c:extLst>
          </c:dPt>
          <c:dPt>
            <c:idx val="17"/>
            <c:invertIfNegative val="0"/>
            <c:bubble3D val="0"/>
            <c:spPr>
              <a:solidFill>
                <a:srgbClr val="0070C0"/>
              </a:solidFill>
              <a:ln>
                <a:noFill/>
              </a:ln>
              <a:effectLst/>
            </c:spPr>
            <c:extLst>
              <c:ext xmlns:c16="http://schemas.microsoft.com/office/drawing/2014/chart" uri="{C3380CC4-5D6E-409C-BE32-E72D297353CC}">
                <c16:uniqueId val="{00000023-A7FC-4BF6-A225-17C21BD263AB}"/>
              </c:ext>
            </c:extLst>
          </c:dPt>
          <c:dPt>
            <c:idx val="18"/>
            <c:invertIfNegative val="0"/>
            <c:bubble3D val="0"/>
            <c:spPr>
              <a:solidFill>
                <a:srgbClr val="0070C0"/>
              </a:solidFill>
              <a:ln>
                <a:noFill/>
              </a:ln>
              <a:effectLst/>
            </c:spPr>
            <c:extLst>
              <c:ext xmlns:c16="http://schemas.microsoft.com/office/drawing/2014/chart" uri="{C3380CC4-5D6E-409C-BE32-E72D297353CC}">
                <c16:uniqueId val="{00000025-A7FC-4BF6-A225-17C21BD263AB}"/>
              </c:ext>
            </c:extLst>
          </c:dPt>
          <c:dPt>
            <c:idx val="19"/>
            <c:invertIfNegative val="0"/>
            <c:bubble3D val="0"/>
            <c:spPr>
              <a:solidFill>
                <a:srgbClr val="0070C0"/>
              </a:solidFill>
              <a:ln>
                <a:noFill/>
              </a:ln>
              <a:effectLst/>
            </c:spPr>
            <c:extLst>
              <c:ext xmlns:c16="http://schemas.microsoft.com/office/drawing/2014/chart" uri="{C3380CC4-5D6E-409C-BE32-E72D297353CC}">
                <c16:uniqueId val="{00000027-A7FC-4BF6-A225-17C21BD263AB}"/>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FC-4BF6-A225-17C21BD263A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Toward Not Motivated</c:v>
                </c:pt>
                <c:pt idx="1">
                  <c:v>Toward Motivated</c:v>
                </c:pt>
                <c:pt idx="2">
                  <c:v>Persuadable</c:v>
                </c:pt>
                <c:pt idx="3">
                  <c:v>Solid Not Motivated</c:v>
                </c:pt>
                <c:pt idx="4">
                  <c:v>Solid Motivated</c:v>
                </c:pt>
              </c:strCache>
            </c:strRef>
          </c:cat>
          <c:val>
            <c:numRef>
              <c:f>Sheet1!$B$2:$B$6</c:f>
              <c:numCache>
                <c:formatCode>General</c:formatCode>
                <c:ptCount val="5"/>
                <c:pt idx="0">
                  <c:v>5</c:v>
                </c:pt>
                <c:pt idx="1">
                  <c:v>6</c:v>
                </c:pt>
                <c:pt idx="2">
                  <c:v>6</c:v>
                </c:pt>
                <c:pt idx="3">
                  <c:v>6</c:v>
                </c:pt>
                <c:pt idx="4">
                  <c:v>82</c:v>
                </c:pt>
              </c:numCache>
            </c:numRef>
          </c:val>
          <c:extLst>
            <c:ext xmlns:c16="http://schemas.microsoft.com/office/drawing/2014/chart" uri="{C3380CC4-5D6E-409C-BE32-E72D297353CC}">
              <c16:uniqueId val="{00000028-A7FC-4BF6-A225-17C21BD263AB}"/>
            </c:ext>
          </c:extLst>
        </c:ser>
        <c:dLbls>
          <c:showLegendKey val="0"/>
          <c:showVal val="0"/>
          <c:showCatName val="0"/>
          <c:showSerName val="0"/>
          <c:showPercent val="0"/>
          <c:showBubbleSize val="0"/>
        </c:dLbls>
        <c:gapWidth val="100"/>
        <c:axId val="643264056"/>
        <c:axId val="643269960"/>
      </c:barChart>
      <c:valAx>
        <c:axId val="643269960"/>
        <c:scaling>
          <c:orientation val="minMax"/>
        </c:scaling>
        <c:delete val="1"/>
        <c:axPos val="b"/>
        <c:numFmt formatCode="General" sourceLinked="1"/>
        <c:majorTickMark val="out"/>
        <c:minorTickMark val="none"/>
        <c:tickLblPos val="nextTo"/>
        <c:crossAx val="643264056"/>
        <c:crosses val="autoZero"/>
        <c:crossBetween val="between"/>
      </c:valAx>
      <c:catAx>
        <c:axId val="643264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3269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Household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Sheet1!$B$2:$B$11</c:f>
              <c:numCache>
                <c:formatCode>General</c:formatCode>
                <c:ptCount val="10"/>
                <c:pt idx="0">
                  <c:v>51</c:v>
                </c:pt>
                <c:pt idx="1">
                  <c:v>46</c:v>
                </c:pt>
                <c:pt idx="2">
                  <c:v>31</c:v>
                </c:pt>
                <c:pt idx="3">
                  <c:v>30</c:v>
                </c:pt>
                <c:pt idx="4">
                  <c:v>25</c:v>
                </c:pt>
                <c:pt idx="5">
                  <c:v>17</c:v>
                </c:pt>
                <c:pt idx="6">
                  <c:v>16</c:v>
                </c:pt>
                <c:pt idx="7">
                  <c:v>7</c:v>
                </c:pt>
                <c:pt idx="8">
                  <c:v>5</c:v>
                </c:pt>
                <c:pt idx="9">
                  <c:v>6</c:v>
                </c:pt>
              </c:numCache>
            </c:numRef>
          </c:val>
          <c:extLst>
            <c:ext xmlns:c16="http://schemas.microsoft.com/office/drawing/2014/chart" uri="{C3380CC4-5D6E-409C-BE32-E72D297353CC}">
              <c16:uniqueId val="{00000000-FB06-4B97-A80E-1835EB811523}"/>
            </c:ext>
          </c:extLst>
        </c:ser>
        <c:ser>
          <c:idx val="1"/>
          <c:order val="1"/>
          <c:tx>
            <c:strRef>
              <c:f>Sheet1!$C$1</c:f>
              <c:strCache>
                <c:ptCount val="1"/>
                <c:pt idx="0">
                  <c:v>House/Apartment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Sheet1!$C$2:$C$11</c:f>
              <c:numCache>
                <c:formatCode>General</c:formatCode>
                <c:ptCount val="10"/>
                <c:pt idx="0">
                  <c:v>50</c:v>
                </c:pt>
                <c:pt idx="1">
                  <c:v>46</c:v>
                </c:pt>
                <c:pt idx="2">
                  <c:v>31</c:v>
                </c:pt>
                <c:pt idx="3">
                  <c:v>35</c:v>
                </c:pt>
                <c:pt idx="4">
                  <c:v>28</c:v>
                </c:pt>
                <c:pt idx="5">
                  <c:v>20</c:v>
                </c:pt>
                <c:pt idx="6">
                  <c:v>16</c:v>
                </c:pt>
                <c:pt idx="7">
                  <c:v>8</c:v>
                </c:pt>
                <c:pt idx="8">
                  <c:v>6</c:v>
                </c:pt>
                <c:pt idx="9">
                  <c:v>8</c:v>
                </c:pt>
              </c:numCache>
            </c:numRef>
          </c:val>
          <c:extLst>
            <c:ext xmlns:c16="http://schemas.microsoft.com/office/drawing/2014/chart" uri="{C3380CC4-5D6E-409C-BE32-E72D297353CC}">
              <c16:uniqueId val="{00000001-FB06-4B97-A80E-1835EB811523}"/>
            </c:ext>
          </c:extLst>
        </c:ser>
        <c:ser>
          <c:idx val="2"/>
          <c:order val="2"/>
          <c:tx>
            <c:strRef>
              <c:f>Sheet1!$D$1</c:f>
              <c:strCache>
                <c:ptCount val="1"/>
                <c:pt idx="0">
                  <c:v>Series 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Sheet1!$D$2:$D$11</c:f>
              <c:numCache>
                <c:formatCode>General</c:formatCode>
                <c:ptCount val="10"/>
                <c:pt idx="0">
                  <c:v>54</c:v>
                </c:pt>
                <c:pt idx="1">
                  <c:v>45</c:v>
                </c:pt>
                <c:pt idx="2">
                  <c:v>33</c:v>
                </c:pt>
                <c:pt idx="3">
                  <c:v>28</c:v>
                </c:pt>
                <c:pt idx="4">
                  <c:v>26</c:v>
                </c:pt>
                <c:pt idx="5">
                  <c:v>15</c:v>
                </c:pt>
                <c:pt idx="6">
                  <c:v>16</c:v>
                </c:pt>
                <c:pt idx="7">
                  <c:v>6</c:v>
                </c:pt>
                <c:pt idx="8">
                  <c:v>5</c:v>
                </c:pt>
                <c:pt idx="9">
                  <c:v>5</c:v>
                </c:pt>
              </c:numCache>
            </c:numRef>
          </c:val>
          <c:extLst>
            <c:ext xmlns:c16="http://schemas.microsoft.com/office/drawing/2014/chart" uri="{C3380CC4-5D6E-409C-BE32-E72D297353CC}">
              <c16:uniqueId val="{00000002-FB06-4B97-A80E-1835EB811523}"/>
            </c:ext>
          </c:extLst>
        </c:ser>
        <c:ser>
          <c:idx val="3"/>
          <c:order val="3"/>
          <c:tx>
            <c:strRef>
              <c:f>Sheet1!$E$1</c:f>
              <c:strCache>
                <c:ptCount val="1"/>
                <c:pt idx="0">
                  <c:v>Series 4</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Sheet1!$E$2:$E$11</c:f>
              <c:numCache>
                <c:formatCode>General</c:formatCode>
                <c:ptCount val="10"/>
                <c:pt idx="0">
                  <c:v>48</c:v>
                </c:pt>
                <c:pt idx="1">
                  <c:v>50</c:v>
                </c:pt>
                <c:pt idx="2">
                  <c:v>29</c:v>
                </c:pt>
                <c:pt idx="3">
                  <c:v>29</c:v>
                </c:pt>
                <c:pt idx="4">
                  <c:v>24</c:v>
                </c:pt>
                <c:pt idx="5">
                  <c:v>24</c:v>
                </c:pt>
                <c:pt idx="6">
                  <c:v>18</c:v>
                </c:pt>
                <c:pt idx="7">
                  <c:v>5</c:v>
                </c:pt>
                <c:pt idx="8">
                  <c:v>4</c:v>
                </c:pt>
                <c:pt idx="9">
                  <c:v>6</c:v>
                </c:pt>
              </c:numCache>
            </c:numRef>
          </c:val>
          <c:extLst>
            <c:ext xmlns:c16="http://schemas.microsoft.com/office/drawing/2014/chart" uri="{C3380CC4-5D6E-409C-BE32-E72D297353CC}">
              <c16:uniqueId val="{00000000-786A-4033-BFC1-5D694B2DA4BE}"/>
            </c:ext>
          </c:extLst>
        </c:ser>
        <c:dLbls>
          <c:showLegendKey val="0"/>
          <c:showVal val="0"/>
          <c:showCatName val="0"/>
          <c:showSerName val="0"/>
          <c:showPercent val="0"/>
          <c:showBubbleSize val="0"/>
        </c:dLbls>
        <c:gapWidth val="100"/>
        <c:overlap val="-20"/>
        <c:axId val="754078104"/>
        <c:axId val="754079744"/>
      </c:barChart>
      <c:catAx>
        <c:axId val="754078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54079744"/>
        <c:crosses val="autoZero"/>
        <c:auto val="1"/>
        <c:lblAlgn val="ctr"/>
        <c:lblOffset val="100"/>
        <c:noMultiLvlLbl val="0"/>
      </c:catAx>
      <c:valAx>
        <c:axId val="754079744"/>
        <c:scaling>
          <c:orientation val="minMax"/>
        </c:scaling>
        <c:delete val="1"/>
        <c:axPos val="t"/>
        <c:numFmt formatCode="General" sourceLinked="1"/>
        <c:majorTickMark val="none"/>
        <c:minorTickMark val="none"/>
        <c:tickLblPos val="nextTo"/>
        <c:crossAx val="75407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Household</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Sheet1!$B$2:$B$11</c:f>
              <c:numCache>
                <c:formatCode>General</c:formatCode>
                <c:ptCount val="10"/>
                <c:pt idx="0">
                  <c:v>51</c:v>
                </c:pt>
                <c:pt idx="1">
                  <c:v>41</c:v>
                </c:pt>
                <c:pt idx="2">
                  <c:v>28.000000000000004</c:v>
                </c:pt>
                <c:pt idx="3">
                  <c:v>36</c:v>
                </c:pt>
                <c:pt idx="4">
                  <c:v>32</c:v>
                </c:pt>
                <c:pt idx="5">
                  <c:v>16</c:v>
                </c:pt>
                <c:pt idx="6">
                  <c:v>16</c:v>
                </c:pt>
                <c:pt idx="7">
                  <c:v>10</c:v>
                </c:pt>
                <c:pt idx="8">
                  <c:v>4</c:v>
                </c:pt>
                <c:pt idx="9">
                  <c:v>10</c:v>
                </c:pt>
              </c:numCache>
            </c:numRef>
          </c:val>
          <c:extLst>
            <c:ext xmlns:c16="http://schemas.microsoft.com/office/drawing/2014/chart" uri="{C3380CC4-5D6E-409C-BE32-E72D297353CC}">
              <c16:uniqueId val="{00000000-FB06-4B97-A80E-1835EB811523}"/>
            </c:ext>
          </c:extLst>
        </c:ser>
        <c:ser>
          <c:idx val="1"/>
          <c:order val="1"/>
          <c:tx>
            <c:strRef>
              <c:f>Sheet1!$C$1</c:f>
              <c:strCache>
                <c:ptCount val="1"/>
                <c:pt idx="0">
                  <c:v>House/Apartment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Sheet1!$C$2:$C$11</c:f>
              <c:numCache>
                <c:formatCode>General</c:formatCode>
                <c:ptCount val="10"/>
                <c:pt idx="0">
                  <c:v>50</c:v>
                </c:pt>
                <c:pt idx="1">
                  <c:v>51</c:v>
                </c:pt>
                <c:pt idx="2">
                  <c:v>34</c:v>
                </c:pt>
                <c:pt idx="3">
                  <c:v>35</c:v>
                </c:pt>
                <c:pt idx="4">
                  <c:v>25</c:v>
                </c:pt>
                <c:pt idx="5">
                  <c:v>23</c:v>
                </c:pt>
                <c:pt idx="6">
                  <c:v>17</c:v>
                </c:pt>
                <c:pt idx="7">
                  <c:v>7.0000000000000009</c:v>
                </c:pt>
                <c:pt idx="8">
                  <c:v>8</c:v>
                </c:pt>
                <c:pt idx="9">
                  <c:v>6</c:v>
                </c:pt>
              </c:numCache>
            </c:numRef>
          </c:val>
          <c:extLst>
            <c:ext xmlns:c16="http://schemas.microsoft.com/office/drawing/2014/chart" uri="{C3380CC4-5D6E-409C-BE32-E72D297353CC}">
              <c16:uniqueId val="{00000001-FB06-4B97-A80E-1835EB811523}"/>
            </c:ext>
          </c:extLst>
        </c:ser>
        <c:ser>
          <c:idx val="2"/>
          <c:order val="2"/>
          <c:tx>
            <c:strRef>
              <c:f>Sheet1!$D$1</c:f>
              <c:strCache>
                <c:ptCount val="1"/>
                <c:pt idx="0">
                  <c:v>Series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Sheet1!$D$2:$D$11</c:f>
              <c:numCache>
                <c:formatCode>General</c:formatCode>
                <c:ptCount val="10"/>
                <c:pt idx="0">
                  <c:v>50</c:v>
                </c:pt>
                <c:pt idx="1">
                  <c:v>49</c:v>
                </c:pt>
                <c:pt idx="2">
                  <c:v>34</c:v>
                </c:pt>
                <c:pt idx="3">
                  <c:v>42</c:v>
                </c:pt>
                <c:pt idx="4">
                  <c:v>33</c:v>
                </c:pt>
                <c:pt idx="5">
                  <c:v>25</c:v>
                </c:pt>
                <c:pt idx="6">
                  <c:v>22</c:v>
                </c:pt>
                <c:pt idx="7">
                  <c:v>11</c:v>
                </c:pt>
                <c:pt idx="8">
                  <c:v>4</c:v>
                </c:pt>
                <c:pt idx="9">
                  <c:v>8</c:v>
                </c:pt>
              </c:numCache>
            </c:numRef>
          </c:val>
          <c:extLst>
            <c:ext xmlns:c16="http://schemas.microsoft.com/office/drawing/2014/chart" uri="{C3380CC4-5D6E-409C-BE32-E72D297353CC}">
              <c16:uniqueId val="{00000002-FB06-4B97-A80E-1835EB811523}"/>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Politicians delivering on their promises</c:v>
                </c:pt>
                <c:pt idx="1">
                  <c:v>Candidates focused on issues I care about</c:v>
                </c:pt>
                <c:pt idx="2">
                  <c:v>Having more information about candidates and public officials</c:v>
                </c:pt>
                <c:pt idx="3">
                  <c:v>Candidates focused on issues facing people with disabilities</c:v>
                </c:pt>
                <c:pt idx="4">
                  <c:v>Hearing directly from candidates</c:v>
                </c:pt>
                <c:pt idx="5">
                  <c:v>Having voting be more accessible or convenient</c:v>
                </c:pt>
                <c:pt idx="6">
                  <c:v>Having more information about elections</c:v>
                </c:pt>
                <c:pt idx="7">
                  <c:v>Knowing where to register to vote</c:v>
                </c:pt>
                <c:pt idx="8">
                  <c:v>Other</c:v>
                </c:pt>
                <c:pt idx="9">
                  <c:v>None of these</c:v>
                </c:pt>
              </c:strCache>
            </c:strRef>
          </c:cat>
          <c:val>
            <c:numRef>
              <c:f>Sheet1!$E$2:$E$11</c:f>
              <c:numCache>
                <c:formatCode>General</c:formatCode>
                <c:ptCount val="10"/>
                <c:pt idx="0">
                  <c:v>51</c:v>
                </c:pt>
                <c:pt idx="1">
                  <c:v>43</c:v>
                </c:pt>
                <c:pt idx="2">
                  <c:v>28.000000000000004</c:v>
                </c:pt>
                <c:pt idx="3">
                  <c:v>28.999999999999996</c:v>
                </c:pt>
                <c:pt idx="4">
                  <c:v>23</c:v>
                </c:pt>
                <c:pt idx="5">
                  <c:v>15</c:v>
                </c:pt>
                <c:pt idx="6">
                  <c:v>12</c:v>
                </c:pt>
                <c:pt idx="7">
                  <c:v>5</c:v>
                </c:pt>
                <c:pt idx="8">
                  <c:v>8</c:v>
                </c:pt>
                <c:pt idx="9">
                  <c:v>9</c:v>
                </c:pt>
              </c:numCache>
            </c:numRef>
          </c:val>
          <c:extLst>
            <c:ext xmlns:c16="http://schemas.microsoft.com/office/drawing/2014/chart" uri="{C3380CC4-5D6E-409C-BE32-E72D297353CC}">
              <c16:uniqueId val="{00000000-786A-4033-BFC1-5D694B2DA4BE}"/>
            </c:ext>
          </c:extLst>
        </c:ser>
        <c:dLbls>
          <c:showLegendKey val="0"/>
          <c:showVal val="0"/>
          <c:showCatName val="0"/>
          <c:showSerName val="0"/>
          <c:showPercent val="0"/>
          <c:showBubbleSize val="0"/>
        </c:dLbls>
        <c:gapWidth val="100"/>
        <c:overlap val="-20"/>
        <c:axId val="754078104"/>
        <c:axId val="754079744"/>
      </c:barChart>
      <c:catAx>
        <c:axId val="754078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54079744"/>
        <c:crosses val="autoZero"/>
        <c:auto val="1"/>
        <c:lblAlgn val="ctr"/>
        <c:lblOffset val="100"/>
        <c:noMultiLvlLbl val="0"/>
      </c:catAx>
      <c:valAx>
        <c:axId val="754079744"/>
        <c:scaling>
          <c:orientation val="minMax"/>
        </c:scaling>
        <c:delete val="1"/>
        <c:axPos val="t"/>
        <c:numFmt formatCode="General" sourceLinked="1"/>
        <c:majorTickMark val="none"/>
        <c:minorTickMark val="none"/>
        <c:tickLblPos val="nextTo"/>
        <c:crossAx val="75407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Sheet1!$A$10:$A$13</c:f>
              <c:strCache>
                <c:ptCount val="4"/>
                <c:pt idx="0">
                  <c:v>It takes too long to see political change happen.</c:v>
                </c:pt>
                <c:pt idx="1">
                  <c:v>Voting is power.</c:v>
                </c:pt>
                <c:pt idx="2">
                  <c:v>With the way things are going, voting is more important now than ever.</c:v>
                </c:pt>
                <c:pt idx="3">
                  <c:v>Voting is necessary to make our voices heard.</c:v>
                </c:pt>
              </c:strCache>
            </c:strRef>
          </c:cat>
          <c:val>
            <c:numRef>
              <c:f>Sheet1!$B$10:$B$13</c:f>
              <c:numCache>
                <c:formatCode>General</c:formatCode>
                <c:ptCount val="4"/>
                <c:pt idx="0">
                  <c:v>55</c:v>
                </c:pt>
                <c:pt idx="1">
                  <c:v>63</c:v>
                </c:pt>
                <c:pt idx="2">
                  <c:v>72</c:v>
                </c:pt>
                <c:pt idx="3">
                  <c:v>78</c:v>
                </c:pt>
              </c:numCache>
            </c:numRef>
          </c:val>
          <c:extLst>
            <c:ext xmlns:c16="http://schemas.microsoft.com/office/drawing/2014/chart" uri="{C3380CC4-5D6E-409C-BE32-E72D297353CC}">
              <c16:uniqueId val="{00000002-2DAE-4B52-B237-2D25614436BC}"/>
            </c:ext>
          </c:extLst>
        </c:ser>
        <c:ser>
          <c:idx val="1"/>
          <c:order val="1"/>
          <c:spPr>
            <a:solidFill>
              <a:srgbClr val="7FB7DF"/>
            </a:solidFill>
            <a:ln>
              <a:noFill/>
            </a:ln>
            <a:effectLst/>
          </c:spPr>
          <c:invertIfNegative val="0"/>
          <c:cat>
            <c:strRef>
              <c:f>Sheet1!$A$10:$A$13</c:f>
              <c:strCache>
                <c:ptCount val="4"/>
                <c:pt idx="0">
                  <c:v>It takes too long to see political change happen.</c:v>
                </c:pt>
                <c:pt idx="1">
                  <c:v>Voting is power.</c:v>
                </c:pt>
                <c:pt idx="2">
                  <c:v>With the way things are going, voting is more important now than ever.</c:v>
                </c:pt>
                <c:pt idx="3">
                  <c:v>Voting is necessary to make our voices heard.</c:v>
                </c:pt>
              </c:strCache>
            </c:strRef>
          </c:cat>
          <c:val>
            <c:numRef>
              <c:f>Sheet1!$C$10:$C$13</c:f>
              <c:numCache>
                <c:formatCode>General</c:formatCode>
                <c:ptCount val="4"/>
                <c:pt idx="0">
                  <c:v>25</c:v>
                </c:pt>
                <c:pt idx="1">
                  <c:v>20</c:v>
                </c:pt>
                <c:pt idx="2">
                  <c:v>14</c:v>
                </c:pt>
                <c:pt idx="3">
                  <c:v>13</c:v>
                </c:pt>
              </c:numCache>
            </c:numRef>
          </c:val>
          <c:extLst>
            <c:ext xmlns:c16="http://schemas.microsoft.com/office/drawing/2014/chart" uri="{C3380CC4-5D6E-409C-BE32-E72D297353CC}">
              <c16:uniqueId val="{00000005-2DAE-4B52-B237-2D25614436BC}"/>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Sheet1!$A$10:$A$13</c:f>
              <c:strCache>
                <c:ptCount val="4"/>
                <c:pt idx="0">
                  <c:v>It takes too long to see political change happen.</c:v>
                </c:pt>
                <c:pt idx="1">
                  <c:v>Voting is power.</c:v>
                </c:pt>
                <c:pt idx="2">
                  <c:v>With the way things are going, voting is more important now than ever.</c:v>
                </c:pt>
                <c:pt idx="3">
                  <c:v>Voting is necessary to make our voices heard.</c:v>
                </c:pt>
              </c:strCache>
            </c:strRef>
          </c:cat>
          <c:val>
            <c:numRef>
              <c:f>Sheet1!$D$10:$D$13</c:f>
              <c:numCache>
                <c:formatCode>General</c:formatCode>
                <c:ptCount val="4"/>
                <c:pt idx="0">
                  <c:v>80</c:v>
                </c:pt>
                <c:pt idx="1">
                  <c:v>83</c:v>
                </c:pt>
                <c:pt idx="2">
                  <c:v>86</c:v>
                </c:pt>
                <c:pt idx="3">
                  <c:v>91</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95"/>
          <c:min val="0"/>
        </c:scaling>
        <c:delete val="1"/>
        <c:axPos val="b"/>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70C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A-4BD3-40BF-B1B1-923E2AD493FB}"/>
              </c:ext>
            </c:extLst>
          </c:dPt>
          <c:dPt>
            <c:idx val="2"/>
            <c:invertIfNegative val="0"/>
            <c:bubble3D val="0"/>
            <c:spPr>
              <a:solidFill>
                <a:srgbClr val="C00000"/>
              </a:solidFill>
              <a:ln>
                <a:noFill/>
              </a:ln>
              <a:effectLst/>
            </c:spPr>
            <c:extLst>
              <c:ext xmlns:c16="http://schemas.microsoft.com/office/drawing/2014/chart" uri="{C3380CC4-5D6E-409C-BE32-E72D297353CC}">
                <c16:uniqueId val="{00000008-4BD3-40BF-B1B1-923E2AD493FB}"/>
              </c:ext>
            </c:extLst>
          </c:dPt>
          <c:dPt>
            <c:idx val="4"/>
            <c:invertIfNegative val="0"/>
            <c:bubble3D val="0"/>
            <c:spPr>
              <a:solidFill>
                <a:srgbClr val="C00000"/>
              </a:solidFill>
              <a:ln>
                <a:noFill/>
              </a:ln>
              <a:effectLst/>
            </c:spPr>
            <c:extLst>
              <c:ext xmlns:c16="http://schemas.microsoft.com/office/drawing/2014/chart" uri="{C3380CC4-5D6E-409C-BE32-E72D297353CC}">
                <c16:uniqueId val="{00000006-4BD3-40BF-B1B1-923E2AD493FB}"/>
              </c:ext>
            </c:extLst>
          </c:dPt>
          <c:dPt>
            <c:idx val="6"/>
            <c:invertIfNegative val="0"/>
            <c:bubble3D val="0"/>
            <c:spPr>
              <a:solidFill>
                <a:srgbClr val="C00000"/>
              </a:solidFill>
              <a:ln>
                <a:noFill/>
              </a:ln>
              <a:effectLst/>
            </c:spPr>
            <c:extLst>
              <c:ext xmlns:c16="http://schemas.microsoft.com/office/drawing/2014/chart" uri="{C3380CC4-5D6E-409C-BE32-E72D297353CC}">
                <c16:uniqueId val="{00000001-4045-B441-9C00-7480FA138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Sheet1!$A$6:$A$13</c:f>
              <c:strCache>
                <c:ptCount val="8"/>
                <c:pt idx="1">
                  <c:v>Doing things like attending town halls, rallies, or contacting legislators are less accessible to people with disabilities.</c:v>
                </c:pt>
                <c:pt idx="3">
                  <c:v>Candidates' stance on issues around disability influence who I vote for.</c:v>
                </c:pt>
                <c:pt idx="5">
                  <c:v>Politicians do not focus on the issues that are important to me.</c:v>
                </c:pt>
                <c:pt idx="7">
                  <c:v>Issues around disability influence how motivated I feel to vote.</c:v>
                </c:pt>
              </c:strCache>
            </c:strRef>
          </c:cat>
          <c:val>
            <c:numRef>
              <c:f>Sheet1!$B$6:$B$13</c:f>
              <c:numCache>
                <c:formatCode>General</c:formatCode>
                <c:ptCount val="8"/>
                <c:pt idx="0">
                  <c:v>11</c:v>
                </c:pt>
                <c:pt idx="1">
                  <c:v>32</c:v>
                </c:pt>
                <c:pt idx="2">
                  <c:v>6</c:v>
                </c:pt>
                <c:pt idx="3">
                  <c:v>35</c:v>
                </c:pt>
                <c:pt idx="4">
                  <c:v>7</c:v>
                </c:pt>
                <c:pt idx="5">
                  <c:v>35</c:v>
                </c:pt>
                <c:pt idx="6">
                  <c:v>12</c:v>
                </c:pt>
                <c:pt idx="7">
                  <c:v>36</c:v>
                </c:pt>
              </c:numCache>
            </c:numRef>
          </c:val>
          <c:extLst>
            <c:ext xmlns:c16="http://schemas.microsoft.com/office/drawing/2014/chart" uri="{C3380CC4-5D6E-409C-BE32-E72D297353CC}">
              <c16:uniqueId val="{00000002-2DAE-4B52-B237-2D25614436BC}"/>
            </c:ext>
          </c:extLst>
        </c:ser>
        <c:ser>
          <c:idx val="1"/>
          <c:order val="1"/>
          <c:spPr>
            <a:solidFill>
              <a:srgbClr val="7FB7DF"/>
            </a:solidFill>
            <a:ln>
              <a:noFill/>
            </a:ln>
            <a:effectLst/>
          </c:spPr>
          <c:invertIfNegative val="0"/>
          <c:dPt>
            <c:idx val="0"/>
            <c:invertIfNegative val="0"/>
            <c:bubble3D val="0"/>
            <c:spPr>
              <a:solidFill>
                <a:srgbClr val="E57A77"/>
              </a:solidFill>
              <a:ln>
                <a:noFill/>
              </a:ln>
              <a:effectLst/>
            </c:spPr>
            <c:extLst>
              <c:ext xmlns:c16="http://schemas.microsoft.com/office/drawing/2014/chart" uri="{C3380CC4-5D6E-409C-BE32-E72D297353CC}">
                <c16:uniqueId val="{0000000B-4BD3-40BF-B1B1-923E2AD493FB}"/>
              </c:ext>
            </c:extLst>
          </c:dPt>
          <c:dPt>
            <c:idx val="2"/>
            <c:invertIfNegative val="0"/>
            <c:bubble3D val="0"/>
            <c:spPr>
              <a:solidFill>
                <a:srgbClr val="E57A77"/>
              </a:solidFill>
              <a:ln>
                <a:noFill/>
              </a:ln>
              <a:effectLst/>
            </c:spPr>
            <c:extLst>
              <c:ext xmlns:c16="http://schemas.microsoft.com/office/drawing/2014/chart" uri="{C3380CC4-5D6E-409C-BE32-E72D297353CC}">
                <c16:uniqueId val="{00000009-4BD3-40BF-B1B1-923E2AD493FB}"/>
              </c:ext>
            </c:extLst>
          </c:dPt>
          <c:dPt>
            <c:idx val="4"/>
            <c:invertIfNegative val="0"/>
            <c:bubble3D val="0"/>
            <c:spPr>
              <a:solidFill>
                <a:srgbClr val="E57A77"/>
              </a:solidFill>
              <a:ln>
                <a:noFill/>
              </a:ln>
              <a:effectLst/>
            </c:spPr>
            <c:extLst>
              <c:ext xmlns:c16="http://schemas.microsoft.com/office/drawing/2014/chart" uri="{C3380CC4-5D6E-409C-BE32-E72D297353CC}">
                <c16:uniqueId val="{00000007-4BD3-40BF-B1B1-923E2AD493FB}"/>
              </c:ext>
            </c:extLst>
          </c:dPt>
          <c:dPt>
            <c:idx val="6"/>
            <c:invertIfNegative val="0"/>
            <c:bubble3D val="0"/>
            <c:spPr>
              <a:solidFill>
                <a:srgbClr val="E57A77"/>
              </a:solidFill>
              <a:ln>
                <a:noFill/>
              </a:ln>
              <a:effectLst/>
            </c:spPr>
            <c:extLst>
              <c:ext xmlns:c16="http://schemas.microsoft.com/office/drawing/2014/chart" uri="{C3380CC4-5D6E-409C-BE32-E72D297353CC}">
                <c16:uniqueId val="{00000003-4045-B441-9C00-7480FA138B36}"/>
              </c:ext>
            </c:extLst>
          </c:dPt>
          <c:cat>
            <c:strRef>
              <c:f>Sheet1!$A$6:$A$13</c:f>
              <c:strCache>
                <c:ptCount val="8"/>
                <c:pt idx="1">
                  <c:v>Doing things like attending town halls, rallies, or contacting legislators are less accessible to people with disabilities.</c:v>
                </c:pt>
                <c:pt idx="3">
                  <c:v>Candidates' stance on issues around disability influence who I vote for.</c:v>
                </c:pt>
                <c:pt idx="5">
                  <c:v>Politicians do not focus on the issues that are important to me.</c:v>
                </c:pt>
                <c:pt idx="7">
                  <c:v>Issues around disability influence how motivated I feel to vote.</c:v>
                </c:pt>
              </c:strCache>
            </c:strRef>
          </c:cat>
          <c:val>
            <c:numRef>
              <c:f>Sheet1!$C$6:$C$13</c:f>
              <c:numCache>
                <c:formatCode>General</c:formatCode>
                <c:ptCount val="8"/>
                <c:pt idx="0">
                  <c:v>20</c:v>
                </c:pt>
                <c:pt idx="1">
                  <c:v>26</c:v>
                </c:pt>
                <c:pt idx="2">
                  <c:v>21</c:v>
                </c:pt>
                <c:pt idx="3">
                  <c:v>30</c:v>
                </c:pt>
                <c:pt idx="4">
                  <c:v>18</c:v>
                </c:pt>
                <c:pt idx="5">
                  <c:v>35</c:v>
                </c:pt>
                <c:pt idx="6">
                  <c:v>21</c:v>
                </c:pt>
                <c:pt idx="7">
                  <c:v>27</c:v>
                </c:pt>
              </c:numCache>
            </c:numRef>
          </c:val>
          <c:extLst>
            <c:ext xmlns:c16="http://schemas.microsoft.com/office/drawing/2014/chart" uri="{C3380CC4-5D6E-409C-BE32-E72D297353CC}">
              <c16:uniqueId val="{00000005-2DAE-4B52-B237-2D25614436BC}"/>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Sheet1!$A$6:$A$13</c:f>
              <c:strCache>
                <c:ptCount val="8"/>
                <c:pt idx="1">
                  <c:v>Doing things like attending town halls, rallies, or contacting legislators are less accessible to people with disabilities.</c:v>
                </c:pt>
                <c:pt idx="3">
                  <c:v>Candidates' stance on issues around disability influence who I vote for.</c:v>
                </c:pt>
                <c:pt idx="5">
                  <c:v>Politicians do not focus on the issues that are important to me.</c:v>
                </c:pt>
                <c:pt idx="7">
                  <c:v>Issues around disability influence how motivated I feel to vote.</c:v>
                </c:pt>
              </c:strCache>
            </c:strRef>
          </c:cat>
          <c:val>
            <c:numRef>
              <c:f>Sheet1!$D$6:$D$13</c:f>
              <c:numCache>
                <c:formatCode>General</c:formatCode>
                <c:ptCount val="8"/>
                <c:pt idx="0">
                  <c:v>32</c:v>
                </c:pt>
                <c:pt idx="1">
                  <c:v>57</c:v>
                </c:pt>
                <c:pt idx="2">
                  <c:v>28</c:v>
                </c:pt>
                <c:pt idx="3">
                  <c:v>64</c:v>
                </c:pt>
                <c:pt idx="4">
                  <c:v>25</c:v>
                </c:pt>
                <c:pt idx="5">
                  <c:v>70</c:v>
                </c:pt>
                <c:pt idx="6">
                  <c:v>34</c:v>
                </c:pt>
                <c:pt idx="7">
                  <c:v>63</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85"/>
        </c:scaling>
        <c:delete val="1"/>
        <c:axPos val="b"/>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93867589814803"/>
          <c:y val="3.13144585826498E-2"/>
          <c:w val="0.59919050288145004"/>
          <c:h val="0.93737108283470105"/>
        </c:manualLayout>
      </c:layout>
      <c:barChart>
        <c:barDir val="bar"/>
        <c:grouping val="stack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Disability Community</c:v>
                </c:pt>
                <c:pt idx="1">
                  <c:v>People with Disabilities</c:v>
                </c:pt>
                <c:pt idx="2">
                  <c:v>All Adults</c:v>
                </c:pt>
              </c:strCache>
            </c:strRef>
          </c:cat>
          <c:val>
            <c:numRef>
              <c:f>Sheet1!$B$8:$B$10</c:f>
              <c:numCache>
                <c:formatCode>General</c:formatCode>
                <c:ptCount val="3"/>
                <c:pt idx="0">
                  <c:v>64</c:v>
                </c:pt>
                <c:pt idx="1">
                  <c:v>56</c:v>
                </c:pt>
                <c:pt idx="2">
                  <c:v>65</c:v>
                </c:pt>
              </c:numCache>
            </c:numRef>
          </c:val>
          <c:extLst>
            <c:ext xmlns:c16="http://schemas.microsoft.com/office/drawing/2014/chart" uri="{C3380CC4-5D6E-409C-BE32-E72D297353CC}">
              <c16:uniqueId val="{00000000-537E-41CE-BCEA-418C16833751}"/>
            </c:ext>
          </c:extLst>
        </c:ser>
        <c:ser>
          <c:idx val="1"/>
          <c:order val="1"/>
          <c:tx>
            <c:strRef>
              <c:f>Sheet1!$C$1</c:f>
              <c:strCache>
                <c:ptCount val="1"/>
                <c:pt idx="0">
                  <c:v>Series 2</c:v>
                </c:pt>
              </c:strCache>
            </c:strRef>
          </c:tx>
          <c:spPr>
            <a:solidFill>
              <a:srgbClr val="39CBFF"/>
            </a:solidFill>
            <a:ln>
              <a:noFill/>
            </a:ln>
            <a:effectLst/>
          </c:spPr>
          <c:invertIfNegative val="0"/>
          <c:cat>
            <c:strRef>
              <c:f>Sheet1!$A$8:$A$10</c:f>
              <c:strCache>
                <c:ptCount val="3"/>
                <c:pt idx="0">
                  <c:v>Disability Community</c:v>
                </c:pt>
                <c:pt idx="1">
                  <c:v>People with Disabilities</c:v>
                </c:pt>
                <c:pt idx="2">
                  <c:v>All Adults</c:v>
                </c:pt>
              </c:strCache>
            </c:strRef>
          </c:cat>
          <c:val>
            <c:numRef>
              <c:f>Sheet1!$C$8:$C$10</c:f>
              <c:numCache>
                <c:formatCode>General</c:formatCode>
                <c:ptCount val="3"/>
                <c:pt idx="0">
                  <c:v>10</c:v>
                </c:pt>
                <c:pt idx="1">
                  <c:v>13</c:v>
                </c:pt>
                <c:pt idx="2">
                  <c:v>9</c:v>
                </c:pt>
              </c:numCache>
            </c:numRef>
          </c:val>
          <c:extLst>
            <c:ext xmlns:c16="http://schemas.microsoft.com/office/drawing/2014/chart" uri="{C3380CC4-5D6E-409C-BE32-E72D297353CC}">
              <c16:uniqueId val="{00000001-537E-41CE-BCEA-418C16833751}"/>
            </c:ext>
          </c:extLst>
        </c:ser>
        <c:ser>
          <c:idx val="2"/>
          <c:order val="2"/>
          <c:tx>
            <c:strRef>
              <c:f>Sheet1!$D$1</c:f>
              <c:strCache>
                <c:ptCount val="1"/>
                <c:pt idx="0">
                  <c:v>Series 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Disability Community</c:v>
                </c:pt>
                <c:pt idx="1">
                  <c:v>People with Disabilities</c:v>
                </c:pt>
                <c:pt idx="2">
                  <c:v>All Adults</c:v>
                </c:pt>
              </c:strCache>
            </c:strRef>
          </c:cat>
          <c:val>
            <c:numRef>
              <c:f>Sheet1!$D$8:$D$10</c:f>
              <c:numCache>
                <c:formatCode>General</c:formatCode>
                <c:ptCount val="3"/>
                <c:pt idx="0">
                  <c:v>73</c:v>
                </c:pt>
                <c:pt idx="1">
                  <c:v>69</c:v>
                </c:pt>
                <c:pt idx="2">
                  <c:v>74</c:v>
                </c:pt>
              </c:numCache>
            </c:numRef>
          </c:val>
          <c:extLst>
            <c:ext xmlns:c16="http://schemas.microsoft.com/office/drawing/2014/chart" uri="{C3380CC4-5D6E-409C-BE32-E72D297353CC}">
              <c16:uniqueId val="{00000002-537E-41CE-BCEA-418C16833751}"/>
            </c:ext>
          </c:extLst>
        </c:ser>
        <c:dLbls>
          <c:showLegendKey val="0"/>
          <c:showVal val="0"/>
          <c:showCatName val="0"/>
          <c:showSerName val="0"/>
          <c:showPercent val="0"/>
          <c:showBubbleSize val="0"/>
        </c:dLbls>
        <c:gapWidth val="60"/>
        <c:overlap val="100"/>
        <c:axId val="-2108098280"/>
        <c:axId val="-2108094744"/>
      </c:barChart>
      <c:catAx>
        <c:axId val="-2108098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08094744"/>
        <c:crosses val="autoZero"/>
        <c:auto val="1"/>
        <c:lblAlgn val="ctr"/>
        <c:lblOffset val="100"/>
        <c:noMultiLvlLbl val="0"/>
      </c:catAx>
      <c:valAx>
        <c:axId val="-2108094744"/>
        <c:scaling>
          <c:orientation val="minMax"/>
          <c:max val="100"/>
        </c:scaling>
        <c:delete val="1"/>
        <c:axPos val="b"/>
        <c:numFmt formatCode="General" sourceLinked="1"/>
        <c:majorTickMark val="none"/>
        <c:minorTickMark val="none"/>
        <c:tickLblPos val="nextTo"/>
        <c:crossAx val="-2108098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70C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4-29AD-4C3C-9B9B-8BF8D9DD768D}"/>
              </c:ext>
            </c:extLst>
          </c:dPt>
          <c:dPt>
            <c:idx val="2"/>
            <c:invertIfNegative val="0"/>
            <c:bubble3D val="0"/>
            <c:spPr>
              <a:solidFill>
                <a:srgbClr val="C00000"/>
              </a:solidFill>
              <a:ln>
                <a:noFill/>
              </a:ln>
              <a:effectLst/>
            </c:spPr>
            <c:extLst>
              <c:ext xmlns:c16="http://schemas.microsoft.com/office/drawing/2014/chart" uri="{C3380CC4-5D6E-409C-BE32-E72D297353CC}">
                <c16:uniqueId val="{00000002-29AD-4C3C-9B9B-8BF8D9DD768D}"/>
              </c:ext>
            </c:extLst>
          </c:dPt>
          <c:dPt>
            <c:idx val="3"/>
            <c:invertIfNegative val="0"/>
            <c:bubble3D val="0"/>
            <c:spPr>
              <a:solidFill>
                <a:srgbClr val="0070C0"/>
              </a:solidFill>
              <a:ln>
                <a:noFill/>
              </a:ln>
              <a:effectLst/>
            </c:spPr>
            <c:extLst>
              <c:ext xmlns:c16="http://schemas.microsoft.com/office/drawing/2014/chart" uri="{C3380CC4-5D6E-409C-BE32-E72D297353CC}">
                <c16:uniqueId val="{00000005-29AA-47C4-A635-264C73230117}"/>
              </c:ext>
            </c:extLst>
          </c:dPt>
          <c:dPt>
            <c:idx val="4"/>
            <c:invertIfNegative val="0"/>
            <c:bubble3D val="0"/>
            <c:spPr>
              <a:solidFill>
                <a:srgbClr val="C00000"/>
              </a:solidFill>
              <a:ln>
                <a:noFill/>
              </a:ln>
              <a:effectLst/>
            </c:spPr>
            <c:extLst>
              <c:ext xmlns:c16="http://schemas.microsoft.com/office/drawing/2014/chart" uri="{C3380CC4-5D6E-409C-BE32-E72D297353CC}">
                <c16:uniqueId val="{00000000-29AD-4C3C-9B9B-8BF8D9DD768D}"/>
              </c:ext>
            </c:extLst>
          </c:dPt>
          <c:dPt>
            <c:idx val="6"/>
            <c:invertIfNegative val="0"/>
            <c:bubble3D val="0"/>
            <c:spPr>
              <a:solidFill>
                <a:srgbClr val="C00000"/>
              </a:solidFill>
              <a:ln>
                <a:noFill/>
              </a:ln>
              <a:effectLst/>
            </c:spPr>
            <c:extLst>
              <c:ext xmlns:c16="http://schemas.microsoft.com/office/drawing/2014/chart" uri="{C3380CC4-5D6E-409C-BE32-E72D297353CC}">
                <c16:uniqueId val="{00000001-4045-B441-9C00-7480FA138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Being politically active is not one of my priorities.</c:v>
                </c:pt>
                <c:pt idx="3">
                  <c:v>Me or people that I know have skipped voting because it is an inconvenient or difficult process.</c:v>
                </c:pt>
                <c:pt idx="5">
                  <c:v>There is a lack of information about local elections and I don't know when they are going to happen.</c:v>
                </c:pt>
                <c:pt idx="7">
                  <c:v>There is a lack of information about local elections and I don't know enough information to vote in them.</c:v>
                </c:pt>
              </c:strCache>
            </c:strRef>
          </c:cat>
          <c:val>
            <c:numRef>
              <c:f>Sheet1!$B$2:$B$9</c:f>
              <c:numCache>
                <c:formatCode>General</c:formatCode>
                <c:ptCount val="8"/>
                <c:pt idx="0">
                  <c:v>28</c:v>
                </c:pt>
                <c:pt idx="1">
                  <c:v>18</c:v>
                </c:pt>
                <c:pt idx="2">
                  <c:v>34</c:v>
                </c:pt>
                <c:pt idx="3">
                  <c:v>20</c:v>
                </c:pt>
                <c:pt idx="4">
                  <c:v>31</c:v>
                </c:pt>
                <c:pt idx="5">
                  <c:v>24</c:v>
                </c:pt>
                <c:pt idx="6">
                  <c:v>21</c:v>
                </c:pt>
                <c:pt idx="7">
                  <c:v>26</c:v>
                </c:pt>
              </c:numCache>
            </c:numRef>
          </c:val>
          <c:extLst>
            <c:ext xmlns:c16="http://schemas.microsoft.com/office/drawing/2014/chart" uri="{C3380CC4-5D6E-409C-BE32-E72D297353CC}">
              <c16:uniqueId val="{00000002-2DAE-4B52-B237-2D25614436BC}"/>
            </c:ext>
          </c:extLst>
        </c:ser>
        <c:ser>
          <c:idx val="1"/>
          <c:order val="1"/>
          <c:spPr>
            <a:solidFill>
              <a:srgbClr val="7FB7DF"/>
            </a:solidFill>
            <a:ln>
              <a:noFill/>
            </a:ln>
            <a:effectLst/>
          </c:spPr>
          <c:invertIfNegative val="0"/>
          <c:dPt>
            <c:idx val="0"/>
            <c:invertIfNegative val="0"/>
            <c:bubble3D val="0"/>
            <c:spPr>
              <a:solidFill>
                <a:srgbClr val="E57A77"/>
              </a:solidFill>
              <a:ln>
                <a:noFill/>
              </a:ln>
              <a:effectLst/>
            </c:spPr>
            <c:extLst>
              <c:ext xmlns:c16="http://schemas.microsoft.com/office/drawing/2014/chart" uri="{C3380CC4-5D6E-409C-BE32-E72D297353CC}">
                <c16:uniqueId val="{00000005-29AD-4C3C-9B9B-8BF8D9DD768D}"/>
              </c:ext>
            </c:extLst>
          </c:dPt>
          <c:dPt>
            <c:idx val="2"/>
            <c:invertIfNegative val="0"/>
            <c:bubble3D val="0"/>
            <c:spPr>
              <a:solidFill>
                <a:srgbClr val="E57A77"/>
              </a:solidFill>
              <a:ln>
                <a:noFill/>
              </a:ln>
              <a:effectLst/>
            </c:spPr>
            <c:extLst>
              <c:ext xmlns:c16="http://schemas.microsoft.com/office/drawing/2014/chart" uri="{C3380CC4-5D6E-409C-BE32-E72D297353CC}">
                <c16:uniqueId val="{00000003-29AD-4C3C-9B9B-8BF8D9DD768D}"/>
              </c:ext>
            </c:extLst>
          </c:dPt>
          <c:dPt>
            <c:idx val="3"/>
            <c:invertIfNegative val="0"/>
            <c:bubble3D val="0"/>
            <c:spPr>
              <a:solidFill>
                <a:srgbClr val="7FB7DF"/>
              </a:solidFill>
              <a:ln>
                <a:noFill/>
              </a:ln>
              <a:effectLst/>
            </c:spPr>
            <c:extLst>
              <c:ext xmlns:c16="http://schemas.microsoft.com/office/drawing/2014/chart" uri="{C3380CC4-5D6E-409C-BE32-E72D297353CC}">
                <c16:uniqueId val="{0000000F-29AA-47C4-A635-264C73230117}"/>
              </c:ext>
            </c:extLst>
          </c:dPt>
          <c:dPt>
            <c:idx val="4"/>
            <c:invertIfNegative val="0"/>
            <c:bubble3D val="0"/>
            <c:spPr>
              <a:solidFill>
                <a:srgbClr val="E57A77"/>
              </a:solidFill>
              <a:ln>
                <a:noFill/>
              </a:ln>
              <a:effectLst/>
            </c:spPr>
            <c:extLst>
              <c:ext xmlns:c16="http://schemas.microsoft.com/office/drawing/2014/chart" uri="{C3380CC4-5D6E-409C-BE32-E72D297353CC}">
                <c16:uniqueId val="{00000001-29AD-4C3C-9B9B-8BF8D9DD768D}"/>
              </c:ext>
            </c:extLst>
          </c:dPt>
          <c:dPt>
            <c:idx val="6"/>
            <c:invertIfNegative val="0"/>
            <c:bubble3D val="0"/>
            <c:spPr>
              <a:solidFill>
                <a:srgbClr val="E57A77"/>
              </a:solidFill>
              <a:ln>
                <a:noFill/>
              </a:ln>
              <a:effectLst/>
            </c:spPr>
            <c:extLst>
              <c:ext xmlns:c16="http://schemas.microsoft.com/office/drawing/2014/chart" uri="{C3380CC4-5D6E-409C-BE32-E72D297353CC}">
                <c16:uniqueId val="{00000003-4045-B441-9C00-7480FA138B36}"/>
              </c:ext>
            </c:extLst>
          </c:dPt>
          <c:cat>
            <c:strRef>
              <c:f>Sheet1!$A$2:$A$9</c:f>
              <c:strCache>
                <c:ptCount val="8"/>
                <c:pt idx="1">
                  <c:v>Being politically active is not one of my priorities.</c:v>
                </c:pt>
                <c:pt idx="3">
                  <c:v>Me or people that I know have skipped voting because it is an inconvenient or difficult process.</c:v>
                </c:pt>
                <c:pt idx="5">
                  <c:v>There is a lack of information about local elections and I don't know when they are going to happen.</c:v>
                </c:pt>
                <c:pt idx="7">
                  <c:v>There is a lack of information about local elections and I don't know enough information to vote in them.</c:v>
                </c:pt>
              </c:strCache>
            </c:strRef>
          </c:cat>
          <c:val>
            <c:numRef>
              <c:f>Sheet1!$C$2:$C$9</c:f>
              <c:numCache>
                <c:formatCode>General</c:formatCode>
                <c:ptCount val="8"/>
                <c:pt idx="0">
                  <c:v>23</c:v>
                </c:pt>
                <c:pt idx="1">
                  <c:v>27</c:v>
                </c:pt>
                <c:pt idx="2">
                  <c:v>18</c:v>
                </c:pt>
                <c:pt idx="3">
                  <c:v>22</c:v>
                </c:pt>
                <c:pt idx="4">
                  <c:v>14</c:v>
                </c:pt>
                <c:pt idx="5">
                  <c:v>26</c:v>
                </c:pt>
                <c:pt idx="6">
                  <c:v>23</c:v>
                </c:pt>
                <c:pt idx="7">
                  <c:v>26</c:v>
                </c:pt>
              </c:numCache>
            </c:numRef>
          </c:val>
          <c:extLst>
            <c:ext xmlns:c16="http://schemas.microsoft.com/office/drawing/2014/chart" uri="{C3380CC4-5D6E-409C-BE32-E72D297353CC}">
              <c16:uniqueId val="{00000005-2DAE-4B52-B237-2D25614436BC}"/>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Being politically active is not one of my priorities.</c:v>
                </c:pt>
                <c:pt idx="3">
                  <c:v>Me or people that I know have skipped voting because it is an inconvenient or difficult process.</c:v>
                </c:pt>
                <c:pt idx="5">
                  <c:v>There is a lack of information about local elections and I don't know when they are going to happen.</c:v>
                </c:pt>
                <c:pt idx="7">
                  <c:v>There is a lack of information about local elections and I don't know enough information to vote in them.</c:v>
                </c:pt>
              </c:strCache>
            </c:strRef>
          </c:cat>
          <c:val>
            <c:numRef>
              <c:f>Sheet1!$D$2:$D$9</c:f>
              <c:numCache>
                <c:formatCode>General</c:formatCode>
                <c:ptCount val="8"/>
                <c:pt idx="0">
                  <c:v>52</c:v>
                </c:pt>
                <c:pt idx="1">
                  <c:v>45</c:v>
                </c:pt>
                <c:pt idx="2">
                  <c:v>53</c:v>
                </c:pt>
                <c:pt idx="3">
                  <c:v>41</c:v>
                </c:pt>
                <c:pt idx="4">
                  <c:v>45</c:v>
                </c:pt>
                <c:pt idx="5">
                  <c:v>50</c:v>
                </c:pt>
                <c:pt idx="6">
                  <c:v>44</c:v>
                </c:pt>
                <c:pt idx="7">
                  <c:v>52</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85"/>
        </c:scaling>
        <c:delete val="1"/>
        <c:axPos val="b"/>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34017951578339E-3"/>
          <c:y val="0.13903328819645483"/>
          <c:w val="0.98768684804817719"/>
          <c:h val="0.71419414489568833"/>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8C15-4B73-9338-530363AA5818}"/>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8C15-4B73-9338-530363AA5818}"/>
              </c:ext>
            </c:extLst>
          </c:dPt>
          <c:dPt>
            <c:idx val="2"/>
            <c:invertIfNegative val="0"/>
            <c:bubble3D val="0"/>
            <c:spPr>
              <a:solidFill>
                <a:srgbClr val="0070C0"/>
              </a:solidFill>
              <a:ln>
                <a:solidFill>
                  <a:schemeClr val="bg1"/>
                </a:solidFill>
              </a:ln>
            </c:spPr>
            <c:extLst>
              <c:ext xmlns:c16="http://schemas.microsoft.com/office/drawing/2014/chart" uri="{C3380CC4-5D6E-409C-BE32-E72D297353CC}">
                <c16:uniqueId val="{00000005-8C15-4B73-9338-530363AA5818}"/>
              </c:ext>
            </c:extLst>
          </c:dPt>
          <c:dPt>
            <c:idx val="3"/>
            <c:invertIfNegative val="0"/>
            <c:bubble3D val="0"/>
            <c:spPr>
              <a:solidFill>
                <a:srgbClr val="C00000"/>
              </a:solidFill>
              <a:ln>
                <a:solidFill>
                  <a:schemeClr val="bg1"/>
                </a:solidFill>
              </a:ln>
            </c:spPr>
            <c:extLst>
              <c:ext xmlns:c16="http://schemas.microsoft.com/office/drawing/2014/chart" uri="{C3380CC4-5D6E-409C-BE32-E72D297353CC}">
                <c16:uniqueId val="{00000001-4E48-44BA-AC8A-2376ABBDD4C8}"/>
              </c:ext>
            </c:extLst>
          </c:dPt>
          <c:dPt>
            <c:idx val="4"/>
            <c:invertIfNegative val="0"/>
            <c:bubble3D val="0"/>
            <c:extLst>
              <c:ext xmlns:c16="http://schemas.microsoft.com/office/drawing/2014/chart" uri="{C3380CC4-5D6E-409C-BE32-E72D297353CC}">
                <c16:uniqueId val="{00000006-8C15-4B73-9338-530363AA5818}"/>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8C15-4B73-9338-530363AA5818}"/>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8C15-4B73-9338-530363AA5818}"/>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8C15-4B73-9338-530363AA5818}"/>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8C15-4B73-9338-530363AA5818}"/>
              </c:ext>
            </c:extLst>
          </c:dPt>
          <c:dLbls>
            <c:dLbl>
              <c:idx val="1"/>
              <c:delete val="1"/>
              <c:extLst>
                <c:ext xmlns:c15="http://schemas.microsoft.com/office/drawing/2012/chart" uri="{CE6537A1-D6FC-4f65-9D91-7224C49458BB}"/>
                <c:ext xmlns:c16="http://schemas.microsoft.com/office/drawing/2014/chart" uri="{C3380CC4-5D6E-409C-BE32-E72D297353CC}">
                  <c16:uniqueId val="{00000003-8C15-4B73-9338-530363AA5818}"/>
                </c:ext>
              </c:extLst>
            </c:dLbl>
            <c:dLbl>
              <c:idx val="3"/>
              <c:delete val="1"/>
              <c:extLst>
                <c:ext xmlns:c15="http://schemas.microsoft.com/office/drawing/2012/chart" uri="{CE6537A1-D6FC-4f65-9D91-7224C49458BB}"/>
                <c:ext xmlns:c16="http://schemas.microsoft.com/office/drawing/2014/chart" uri="{C3380CC4-5D6E-409C-BE32-E72D297353CC}">
                  <c16:uniqueId val="{00000001-4E48-44BA-AC8A-2376ABBDD4C8}"/>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Agree</c:v>
                </c:pt>
                <c:pt idx="1">
                  <c:v>Disagree</c:v>
                </c:pt>
                <c:pt idx="2">
                  <c:v>Agree</c:v>
                </c:pt>
                <c:pt idx="3">
                  <c:v>Disagree</c:v>
                </c:pt>
              </c:strCache>
            </c:strRef>
          </c:cat>
          <c:val>
            <c:numRef>
              <c:f>Sheet1!$B$2:$B$5</c:f>
              <c:numCache>
                <c:formatCode>General</c:formatCode>
                <c:ptCount val="4"/>
                <c:pt idx="0">
                  <c:v>53</c:v>
                </c:pt>
                <c:pt idx="1">
                  <c:v>4</c:v>
                </c:pt>
                <c:pt idx="2">
                  <c:v>53</c:v>
                </c:pt>
                <c:pt idx="3">
                  <c:v>2</c:v>
                </c:pt>
              </c:numCache>
            </c:numRef>
          </c:val>
          <c:extLst>
            <c:ext xmlns:c16="http://schemas.microsoft.com/office/drawing/2014/chart" uri="{C3380CC4-5D6E-409C-BE32-E72D297353CC}">
              <c16:uniqueId val="{0000000F-8C15-4B73-9338-530363AA5818}"/>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8C15-4B73-9338-530363AA5818}"/>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8C15-4B73-9338-530363AA5818}"/>
              </c:ext>
            </c:extLst>
          </c:dPt>
          <c:dPt>
            <c:idx val="2"/>
            <c:invertIfNegative val="0"/>
            <c:bubble3D val="0"/>
            <c:spPr>
              <a:solidFill>
                <a:srgbClr val="7FB7DF"/>
              </a:solidFill>
              <a:ln>
                <a:solidFill>
                  <a:schemeClr val="bg1"/>
                </a:solidFill>
              </a:ln>
            </c:spPr>
            <c:extLst>
              <c:ext xmlns:c16="http://schemas.microsoft.com/office/drawing/2014/chart" uri="{C3380CC4-5D6E-409C-BE32-E72D297353CC}">
                <c16:uniqueId val="{00000000-4E48-44BA-AC8A-2376ABBDD4C8}"/>
              </c:ext>
            </c:extLst>
          </c:dPt>
          <c:dPt>
            <c:idx val="3"/>
            <c:invertIfNegative val="0"/>
            <c:bubble3D val="0"/>
            <c:spPr>
              <a:solidFill>
                <a:srgbClr val="E57A77"/>
              </a:solidFill>
              <a:ln>
                <a:solidFill>
                  <a:schemeClr val="bg1"/>
                </a:solidFill>
              </a:ln>
            </c:spPr>
            <c:extLst>
              <c:ext xmlns:c16="http://schemas.microsoft.com/office/drawing/2014/chart" uri="{C3380CC4-5D6E-409C-BE32-E72D297353CC}">
                <c16:uniqueId val="{00000002-4E48-44BA-AC8A-2376ABBDD4C8}"/>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8C15-4B73-9338-530363AA5818}"/>
              </c:ext>
            </c:extLst>
          </c:dPt>
          <c:cat>
            <c:strRef>
              <c:f>Sheet1!$A$2:$A$5</c:f>
              <c:strCache>
                <c:ptCount val="4"/>
                <c:pt idx="0">
                  <c:v>Agree</c:v>
                </c:pt>
                <c:pt idx="1">
                  <c:v>Disagree</c:v>
                </c:pt>
                <c:pt idx="2">
                  <c:v>Agree</c:v>
                </c:pt>
                <c:pt idx="3">
                  <c:v>Disagree</c:v>
                </c:pt>
              </c:strCache>
            </c:strRef>
          </c:cat>
          <c:val>
            <c:numRef>
              <c:f>Sheet1!$C$2:$C$5</c:f>
              <c:numCache>
                <c:formatCode>General</c:formatCode>
                <c:ptCount val="4"/>
                <c:pt idx="0">
                  <c:v>26</c:v>
                </c:pt>
                <c:pt idx="1">
                  <c:v>9</c:v>
                </c:pt>
                <c:pt idx="2">
                  <c:v>26</c:v>
                </c:pt>
                <c:pt idx="3">
                  <c:v>8</c:v>
                </c:pt>
              </c:numCache>
            </c:numRef>
          </c:val>
          <c:extLst>
            <c:ext xmlns:c16="http://schemas.microsoft.com/office/drawing/2014/chart" uri="{C3380CC4-5D6E-409C-BE32-E72D297353CC}">
              <c16:uniqueId val="{00000016-8C15-4B73-9338-530363AA5818}"/>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8C15-4B73-9338-530363AA5818}"/>
              </c:ext>
            </c:extLst>
          </c:dPt>
          <c:dPt>
            <c:idx val="1"/>
            <c:invertIfNegative val="0"/>
            <c:bubble3D val="0"/>
            <c:extLst>
              <c:ext xmlns:c16="http://schemas.microsoft.com/office/drawing/2014/chart" uri="{C3380CC4-5D6E-409C-BE32-E72D297353CC}">
                <c16:uniqueId val="{00000018-8C15-4B73-9338-530363AA5818}"/>
              </c:ext>
            </c:extLst>
          </c:dPt>
          <c:dPt>
            <c:idx val="4"/>
            <c:invertIfNegative val="0"/>
            <c:bubble3D val="0"/>
            <c:extLst>
              <c:ext xmlns:c16="http://schemas.microsoft.com/office/drawing/2014/chart" uri="{C3380CC4-5D6E-409C-BE32-E72D297353CC}">
                <c16:uniqueId val="{00000019-8C15-4B73-9338-530363AA5818}"/>
              </c:ext>
            </c:extLst>
          </c:dPt>
          <c:dPt>
            <c:idx val="5"/>
            <c:invertIfNegative val="0"/>
            <c:bubble3D val="0"/>
            <c:extLst>
              <c:ext xmlns:c16="http://schemas.microsoft.com/office/drawing/2014/chart" uri="{C3380CC4-5D6E-409C-BE32-E72D297353CC}">
                <c16:uniqueId val="{0000001A-8C15-4B73-9338-530363AA5818}"/>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Agree</c:v>
                </c:pt>
                <c:pt idx="1">
                  <c:v>Disagree</c:v>
                </c:pt>
                <c:pt idx="2">
                  <c:v>Agree</c:v>
                </c:pt>
                <c:pt idx="3">
                  <c:v>Disagree</c:v>
                </c:pt>
              </c:strCache>
            </c:strRef>
          </c:cat>
          <c:val>
            <c:numRef>
              <c:f>Sheet1!$D$2:$D$5</c:f>
              <c:numCache>
                <c:formatCode>General</c:formatCode>
                <c:ptCount val="4"/>
                <c:pt idx="0">
                  <c:v>79</c:v>
                </c:pt>
                <c:pt idx="1">
                  <c:v>14</c:v>
                </c:pt>
                <c:pt idx="2">
                  <c:v>80</c:v>
                </c:pt>
                <c:pt idx="3">
                  <c:v>10</c:v>
                </c:pt>
              </c:numCache>
            </c:numRef>
          </c:val>
          <c:extLst>
            <c:ext xmlns:c16="http://schemas.microsoft.com/office/drawing/2014/chart" uri="{C3380CC4-5D6E-409C-BE32-E72D297353CC}">
              <c16:uniqueId val="{0000001B-8C15-4B73-9338-530363AA5818}"/>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lgn="just">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HISTORY</c:v>
                </c:pt>
                <c:pt idx="1">
                  <c:v>IMPACT OF VOTING</c:v>
                </c:pt>
                <c:pt idx="2">
                  <c:v>WHAT'S AT STAKE</c:v>
                </c:pt>
                <c:pt idx="3">
                  <c:v>HEALTHCARE</c:v>
                </c:pt>
                <c:pt idx="4">
                  <c:v>FUNDAMENTAL RIGHT</c:v>
                </c:pt>
                <c:pt idx="5">
                  <c:v>EDUCATION</c:v>
                </c:pt>
              </c:strCache>
            </c:strRef>
          </c:cat>
          <c:val>
            <c:numRef>
              <c:f>Sheet1!$B$5:$B$10</c:f>
              <c:numCache>
                <c:formatCode>General</c:formatCode>
                <c:ptCount val="6"/>
                <c:pt idx="0">
                  <c:v>49</c:v>
                </c:pt>
                <c:pt idx="1">
                  <c:v>51</c:v>
                </c:pt>
                <c:pt idx="2">
                  <c:v>54</c:v>
                </c:pt>
                <c:pt idx="3">
                  <c:v>57</c:v>
                </c:pt>
                <c:pt idx="4">
                  <c:v>57</c:v>
                </c:pt>
                <c:pt idx="5">
                  <c:v>61</c:v>
                </c:pt>
              </c:numCache>
            </c:numRef>
          </c:val>
          <c:extLst>
            <c:ext xmlns:c16="http://schemas.microsoft.com/office/drawing/2014/chart" uri="{C3380CC4-5D6E-409C-BE32-E72D297353CC}">
              <c16:uniqueId val="{00000002-2DAE-4B52-B237-2D25614436BC}"/>
            </c:ext>
          </c:extLst>
        </c:ser>
        <c:ser>
          <c:idx val="1"/>
          <c:order val="1"/>
          <c:spPr>
            <a:solidFill>
              <a:srgbClr val="7FB7DF"/>
            </a:solidFill>
            <a:ln>
              <a:noFill/>
            </a:ln>
            <a:effectLst/>
          </c:spPr>
          <c:invertIfNegative val="0"/>
          <c:cat>
            <c:strRef>
              <c:f>Sheet1!$A$5:$A$10</c:f>
              <c:strCache>
                <c:ptCount val="6"/>
                <c:pt idx="0">
                  <c:v>HISTORY</c:v>
                </c:pt>
                <c:pt idx="1">
                  <c:v>IMPACT OF VOTING</c:v>
                </c:pt>
                <c:pt idx="2">
                  <c:v>WHAT'S AT STAKE</c:v>
                </c:pt>
                <c:pt idx="3">
                  <c:v>HEALTHCARE</c:v>
                </c:pt>
                <c:pt idx="4">
                  <c:v>FUNDAMENTAL RIGHT</c:v>
                </c:pt>
                <c:pt idx="5">
                  <c:v>EDUCATION</c:v>
                </c:pt>
              </c:strCache>
            </c:strRef>
          </c:cat>
          <c:val>
            <c:numRef>
              <c:f>Sheet1!$C$5:$C$10</c:f>
              <c:numCache>
                <c:formatCode>General</c:formatCode>
                <c:ptCount val="6"/>
                <c:pt idx="0">
                  <c:v>30</c:v>
                </c:pt>
                <c:pt idx="1">
                  <c:v>26</c:v>
                </c:pt>
                <c:pt idx="2">
                  <c:v>29</c:v>
                </c:pt>
                <c:pt idx="3">
                  <c:v>27</c:v>
                </c:pt>
                <c:pt idx="4">
                  <c:v>31</c:v>
                </c:pt>
                <c:pt idx="5">
                  <c:v>28</c:v>
                </c:pt>
              </c:numCache>
            </c:numRef>
          </c:val>
          <c:extLst>
            <c:ext xmlns:c16="http://schemas.microsoft.com/office/drawing/2014/chart" uri="{C3380CC4-5D6E-409C-BE32-E72D297353CC}">
              <c16:uniqueId val="{00000005-2DAE-4B52-B237-2D25614436BC}"/>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HISTORY</c:v>
                </c:pt>
                <c:pt idx="1">
                  <c:v>IMPACT OF VOTING</c:v>
                </c:pt>
                <c:pt idx="2">
                  <c:v>WHAT'S AT STAKE</c:v>
                </c:pt>
                <c:pt idx="3">
                  <c:v>HEALTHCARE</c:v>
                </c:pt>
                <c:pt idx="4">
                  <c:v>FUNDAMENTAL RIGHT</c:v>
                </c:pt>
                <c:pt idx="5">
                  <c:v>EDUCATION</c:v>
                </c:pt>
              </c:strCache>
            </c:strRef>
          </c:cat>
          <c:val>
            <c:numRef>
              <c:f>Sheet1!$D$5:$D$10</c:f>
              <c:numCache>
                <c:formatCode>General</c:formatCode>
                <c:ptCount val="6"/>
                <c:pt idx="0">
                  <c:v>79</c:v>
                </c:pt>
                <c:pt idx="1">
                  <c:v>78</c:v>
                </c:pt>
                <c:pt idx="2">
                  <c:v>83</c:v>
                </c:pt>
                <c:pt idx="3">
                  <c:v>84</c:v>
                </c:pt>
                <c:pt idx="4">
                  <c:v>88</c:v>
                </c:pt>
                <c:pt idx="5">
                  <c:v>89</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95"/>
          <c:min val="0"/>
        </c:scaling>
        <c:delete val="1"/>
        <c:axPos val="b"/>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2076351946742"/>
          <c:y val="0.25872202255053012"/>
          <c:w val="0.56218175254597968"/>
          <c:h val="0.9353928537651699"/>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7-DDB0-4066-962A-20C74CC402A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0-31E0-4C75-92D0-26ECD018CA3C}"/>
              </c:ext>
            </c:extLst>
          </c:dPt>
          <c:dPt>
            <c:idx val="2"/>
            <c:invertIfNegative val="0"/>
            <c:bubble3D val="0"/>
            <c:spPr>
              <a:solidFill>
                <a:schemeClr val="tx1"/>
              </a:solidFill>
              <a:ln>
                <a:noFill/>
              </a:ln>
              <a:effectLst/>
            </c:spPr>
            <c:extLst>
              <c:ext xmlns:c16="http://schemas.microsoft.com/office/drawing/2014/chart" uri="{C3380CC4-5D6E-409C-BE32-E72D297353CC}">
                <c16:uniqueId val="{00000003-F860-41AD-B75A-A29E7F1A5470}"/>
              </c:ext>
            </c:extLst>
          </c:dPt>
          <c:dPt>
            <c:idx val="3"/>
            <c:invertIfNegative val="0"/>
            <c:bubble3D val="0"/>
            <c:spPr>
              <a:solidFill>
                <a:srgbClr val="0070C0"/>
              </a:solidFill>
              <a:ln>
                <a:noFill/>
              </a:ln>
              <a:effectLst/>
            </c:spPr>
            <c:extLst>
              <c:ext xmlns:c16="http://schemas.microsoft.com/office/drawing/2014/chart" uri="{C3380CC4-5D6E-409C-BE32-E72D297353CC}">
                <c16:uniqueId val="{00000007-A8EC-4D36-8EA4-2EA5100F4651}"/>
              </c:ext>
            </c:extLst>
          </c:dPt>
          <c:dPt>
            <c:idx val="4"/>
            <c:invertIfNegative val="0"/>
            <c:bubble3D val="0"/>
            <c:spPr>
              <a:solidFill>
                <a:srgbClr val="C00000"/>
              </a:solidFill>
              <a:ln>
                <a:noFill/>
              </a:ln>
              <a:effectLst/>
            </c:spPr>
            <c:extLst>
              <c:ext xmlns:c16="http://schemas.microsoft.com/office/drawing/2014/chart" uri="{C3380CC4-5D6E-409C-BE32-E72D297353CC}">
                <c16:uniqueId val="{00000000-E0EA-40EA-8134-6533C75A4AD0}"/>
              </c:ext>
            </c:extLst>
          </c:dPt>
          <c:dPt>
            <c:idx val="5"/>
            <c:invertIfNegative val="0"/>
            <c:bubble3D val="0"/>
            <c:spPr>
              <a:solidFill>
                <a:srgbClr val="C00000"/>
              </a:solidFill>
              <a:ln>
                <a:noFill/>
              </a:ln>
              <a:effectLst/>
            </c:spPr>
            <c:extLst>
              <c:ext xmlns:c16="http://schemas.microsoft.com/office/drawing/2014/chart" uri="{C3380CC4-5D6E-409C-BE32-E72D297353CC}">
                <c16:uniqueId val="{00000005-E1F4-4288-9DE7-9867B4CF921C}"/>
              </c:ext>
            </c:extLst>
          </c:dPt>
          <c:dPt>
            <c:idx val="6"/>
            <c:invertIfNegative val="0"/>
            <c:bubble3D val="0"/>
            <c:spPr>
              <a:solidFill>
                <a:srgbClr val="0070C0"/>
              </a:solidFill>
              <a:ln>
                <a:noFill/>
              </a:ln>
              <a:effectLst/>
            </c:spPr>
            <c:extLst>
              <c:ext xmlns:c16="http://schemas.microsoft.com/office/drawing/2014/chart" uri="{C3380CC4-5D6E-409C-BE32-E72D297353CC}">
                <c16:uniqueId val="{0000000D-A8EC-4D36-8EA4-2EA5100F4651}"/>
              </c:ext>
            </c:extLst>
          </c:dPt>
          <c:dPt>
            <c:idx val="7"/>
            <c:invertIfNegative val="0"/>
            <c:bubble3D val="0"/>
            <c:spPr>
              <a:solidFill>
                <a:srgbClr val="0070C0"/>
              </a:solidFill>
              <a:ln>
                <a:noFill/>
              </a:ln>
              <a:effectLst/>
            </c:spPr>
            <c:extLst>
              <c:ext xmlns:c16="http://schemas.microsoft.com/office/drawing/2014/chart" uri="{C3380CC4-5D6E-409C-BE32-E72D297353CC}">
                <c16:uniqueId val="{0000000F-A8EC-4D36-8EA4-2EA5100F4651}"/>
              </c:ext>
            </c:extLst>
          </c:dPt>
          <c:dPt>
            <c:idx val="8"/>
            <c:invertIfNegative val="0"/>
            <c:bubble3D val="0"/>
            <c:spPr>
              <a:solidFill>
                <a:srgbClr val="0070C0"/>
              </a:solidFill>
              <a:ln>
                <a:noFill/>
              </a:ln>
              <a:effectLst/>
            </c:spPr>
            <c:extLst>
              <c:ext xmlns:c16="http://schemas.microsoft.com/office/drawing/2014/chart" uri="{C3380CC4-5D6E-409C-BE32-E72D297353CC}">
                <c16:uniqueId val="{00000011-A8EC-4D36-8EA4-2EA5100F4651}"/>
              </c:ext>
            </c:extLst>
          </c:dPt>
          <c:dPt>
            <c:idx val="9"/>
            <c:invertIfNegative val="0"/>
            <c:bubble3D val="0"/>
            <c:spPr>
              <a:solidFill>
                <a:srgbClr val="0070C0"/>
              </a:solidFill>
              <a:ln>
                <a:noFill/>
              </a:ln>
              <a:effectLst/>
            </c:spPr>
            <c:extLst>
              <c:ext xmlns:c16="http://schemas.microsoft.com/office/drawing/2014/chart" uri="{C3380CC4-5D6E-409C-BE32-E72D297353CC}">
                <c16:uniqueId val="{00000013-A8EC-4D36-8EA4-2EA5100F4651}"/>
              </c:ext>
            </c:extLst>
          </c:dPt>
          <c:dPt>
            <c:idx val="10"/>
            <c:invertIfNegative val="0"/>
            <c:bubble3D val="0"/>
            <c:spPr>
              <a:solidFill>
                <a:srgbClr val="0070C0"/>
              </a:solidFill>
              <a:ln>
                <a:noFill/>
              </a:ln>
              <a:effectLst/>
            </c:spPr>
            <c:extLst>
              <c:ext xmlns:c16="http://schemas.microsoft.com/office/drawing/2014/chart" uri="{C3380CC4-5D6E-409C-BE32-E72D297353CC}">
                <c16:uniqueId val="{00000015-A8EC-4D36-8EA4-2EA5100F4651}"/>
              </c:ext>
            </c:extLst>
          </c:dPt>
          <c:dPt>
            <c:idx val="11"/>
            <c:invertIfNegative val="0"/>
            <c:bubble3D val="0"/>
            <c:spPr>
              <a:solidFill>
                <a:srgbClr val="C00000"/>
              </a:solidFill>
              <a:ln>
                <a:noFill/>
              </a:ln>
              <a:effectLst/>
            </c:spPr>
            <c:extLst>
              <c:ext xmlns:c16="http://schemas.microsoft.com/office/drawing/2014/chart" uri="{C3380CC4-5D6E-409C-BE32-E72D297353CC}">
                <c16:uniqueId val="{00000007-E1F4-4288-9DE7-9867B4CF921C}"/>
              </c:ext>
            </c:extLst>
          </c:dPt>
          <c:dPt>
            <c:idx val="12"/>
            <c:invertIfNegative val="0"/>
            <c:bubble3D val="0"/>
            <c:spPr>
              <a:solidFill>
                <a:srgbClr val="0070C0"/>
              </a:solidFill>
              <a:ln>
                <a:noFill/>
              </a:ln>
              <a:effectLst/>
            </c:spPr>
            <c:extLst>
              <c:ext xmlns:c16="http://schemas.microsoft.com/office/drawing/2014/chart" uri="{C3380CC4-5D6E-409C-BE32-E72D297353CC}">
                <c16:uniqueId val="{00000019-A8EC-4D36-8EA4-2EA5100F4651}"/>
              </c:ext>
            </c:extLst>
          </c:dPt>
          <c:dPt>
            <c:idx val="13"/>
            <c:invertIfNegative val="0"/>
            <c:bubble3D val="0"/>
            <c:spPr>
              <a:solidFill>
                <a:srgbClr val="0070C0"/>
              </a:solidFill>
              <a:ln>
                <a:noFill/>
              </a:ln>
              <a:effectLst/>
            </c:spPr>
            <c:extLst>
              <c:ext xmlns:c16="http://schemas.microsoft.com/office/drawing/2014/chart" uri="{C3380CC4-5D6E-409C-BE32-E72D297353CC}">
                <c16:uniqueId val="{0000001B-A8EC-4D36-8EA4-2EA5100F4651}"/>
              </c:ext>
            </c:extLst>
          </c:dPt>
          <c:dPt>
            <c:idx val="14"/>
            <c:invertIfNegative val="0"/>
            <c:bubble3D val="0"/>
            <c:spPr>
              <a:solidFill>
                <a:srgbClr val="0070C0"/>
              </a:solidFill>
              <a:ln>
                <a:noFill/>
              </a:ln>
              <a:effectLst/>
            </c:spPr>
            <c:extLst>
              <c:ext xmlns:c16="http://schemas.microsoft.com/office/drawing/2014/chart" uri="{C3380CC4-5D6E-409C-BE32-E72D297353CC}">
                <c16:uniqueId val="{0000001D-A8EC-4D36-8EA4-2EA5100F4651}"/>
              </c:ext>
            </c:extLst>
          </c:dPt>
          <c:dPt>
            <c:idx val="15"/>
            <c:invertIfNegative val="0"/>
            <c:bubble3D val="0"/>
            <c:spPr>
              <a:solidFill>
                <a:srgbClr val="0070C0"/>
              </a:solidFill>
              <a:ln>
                <a:noFill/>
              </a:ln>
              <a:effectLst/>
            </c:spPr>
            <c:extLst>
              <c:ext xmlns:c16="http://schemas.microsoft.com/office/drawing/2014/chart" uri="{C3380CC4-5D6E-409C-BE32-E72D297353CC}">
                <c16:uniqueId val="{0000001F-A8EC-4D36-8EA4-2EA5100F4651}"/>
              </c:ext>
            </c:extLst>
          </c:dPt>
          <c:dPt>
            <c:idx val="16"/>
            <c:invertIfNegative val="0"/>
            <c:bubble3D val="0"/>
            <c:spPr>
              <a:solidFill>
                <a:srgbClr val="0070C0"/>
              </a:solidFill>
              <a:ln>
                <a:noFill/>
              </a:ln>
              <a:effectLst/>
            </c:spPr>
            <c:extLst>
              <c:ext xmlns:c16="http://schemas.microsoft.com/office/drawing/2014/chart" uri="{C3380CC4-5D6E-409C-BE32-E72D297353CC}">
                <c16:uniqueId val="{00000021-A8EC-4D36-8EA4-2EA5100F4651}"/>
              </c:ext>
            </c:extLst>
          </c:dPt>
          <c:dPt>
            <c:idx val="17"/>
            <c:invertIfNegative val="0"/>
            <c:bubble3D val="0"/>
            <c:spPr>
              <a:solidFill>
                <a:srgbClr val="0070C0"/>
              </a:solidFill>
              <a:ln>
                <a:noFill/>
              </a:ln>
              <a:effectLst/>
            </c:spPr>
            <c:extLst>
              <c:ext xmlns:c16="http://schemas.microsoft.com/office/drawing/2014/chart" uri="{C3380CC4-5D6E-409C-BE32-E72D297353CC}">
                <c16:uniqueId val="{00000009-E1F4-4288-9DE7-9867B4CF921C}"/>
              </c:ext>
            </c:extLst>
          </c:dPt>
          <c:dPt>
            <c:idx val="18"/>
            <c:invertIfNegative val="0"/>
            <c:bubble3D val="0"/>
            <c:spPr>
              <a:solidFill>
                <a:srgbClr val="0070C0"/>
              </a:solidFill>
              <a:ln>
                <a:noFill/>
              </a:ln>
              <a:effectLst/>
            </c:spPr>
            <c:extLst>
              <c:ext xmlns:c16="http://schemas.microsoft.com/office/drawing/2014/chart" uri="{C3380CC4-5D6E-409C-BE32-E72D297353CC}">
                <c16:uniqueId val="{0000000B-E1F4-4288-9DE7-9867B4CF921C}"/>
              </c:ext>
            </c:extLst>
          </c:dPt>
          <c:dPt>
            <c:idx val="19"/>
            <c:invertIfNegative val="0"/>
            <c:bubble3D val="0"/>
            <c:spPr>
              <a:solidFill>
                <a:srgbClr val="0070C0"/>
              </a:solidFill>
              <a:ln>
                <a:noFill/>
              </a:ln>
              <a:effectLst/>
            </c:spPr>
            <c:extLst>
              <c:ext xmlns:c16="http://schemas.microsoft.com/office/drawing/2014/chart" uri="{C3380CC4-5D6E-409C-BE32-E72D297353CC}">
                <c16:uniqueId val="{0000000D-E1F4-4288-9DE7-9867B4CF921C}"/>
              </c:ext>
            </c:extLst>
          </c:dPt>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DB0-4066-962A-20C74CC402A1}"/>
                </c:ext>
              </c:extLst>
            </c:dLbl>
            <c:dLbl>
              <c:idx val="1"/>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1E0-4C75-92D0-26ECD018CA3C}"/>
                </c:ext>
              </c:extLst>
            </c:dLbl>
            <c:dLbl>
              <c:idx val="2"/>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860-41AD-B75A-A29E7F1A547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Close Friend</c:v>
                </c:pt>
                <c:pt idx="1">
                  <c:v>Immediate Family Member</c:v>
                </c:pt>
                <c:pt idx="2">
                  <c:v>Self</c:v>
                </c:pt>
              </c:strCache>
            </c:strRef>
          </c:cat>
          <c:val>
            <c:numRef>
              <c:f>Sheet1!$B$2:$B$4</c:f>
              <c:numCache>
                <c:formatCode>General</c:formatCode>
                <c:ptCount val="3"/>
                <c:pt idx="0">
                  <c:v>23</c:v>
                </c:pt>
                <c:pt idx="1">
                  <c:v>50</c:v>
                </c:pt>
                <c:pt idx="2">
                  <c:v>43</c:v>
                </c:pt>
              </c:numCache>
            </c:numRef>
          </c:val>
          <c:extLst>
            <c:ext xmlns:c16="http://schemas.microsoft.com/office/drawing/2014/chart" uri="{C3380CC4-5D6E-409C-BE32-E72D297353CC}">
              <c16:uniqueId val="{00000006-F860-41AD-B75A-A29E7F1A5470}"/>
            </c:ext>
          </c:extLst>
        </c:ser>
        <c:dLbls>
          <c:showLegendKey val="0"/>
          <c:showVal val="0"/>
          <c:showCatName val="0"/>
          <c:showSerName val="0"/>
          <c:showPercent val="0"/>
          <c:showBubbleSize val="0"/>
        </c:dLbls>
        <c:gapWidth val="100"/>
        <c:axId val="643264056"/>
        <c:axId val="643269960"/>
      </c:barChart>
      <c:valAx>
        <c:axId val="643269960"/>
        <c:scaling>
          <c:orientation val="minMax"/>
          <c:max val="50"/>
        </c:scaling>
        <c:delete val="1"/>
        <c:axPos val="b"/>
        <c:numFmt formatCode="General" sourceLinked="1"/>
        <c:majorTickMark val="out"/>
        <c:minorTickMark val="none"/>
        <c:tickLblPos val="nextTo"/>
        <c:crossAx val="643264056"/>
        <c:crosses val="autoZero"/>
        <c:crossBetween val="between"/>
      </c:valAx>
      <c:catAx>
        <c:axId val="643264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43269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81829467025063"/>
          <c:y val="3.2303573117415045E-2"/>
          <c:w val="0.53266619621115652"/>
          <c:h val="0.9353928537651699"/>
        </c:manualLayout>
      </c:layout>
      <c:barChart>
        <c:barDir val="bar"/>
        <c:grouping val="clustered"/>
        <c:varyColors val="0"/>
        <c:ser>
          <c:idx val="0"/>
          <c:order val="0"/>
          <c:tx>
            <c:strRef>
              <c:f>Sheet1!$B$1</c:f>
              <c:strCache>
                <c:ptCount val="1"/>
                <c:pt idx="0">
                  <c:v>Series 1</c:v>
                </c:pt>
              </c:strCache>
            </c:strRef>
          </c:tx>
          <c:spPr>
            <a:solidFill>
              <a:srgbClr val="7030A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91A7-4D17-9BA8-BF29553F6637}"/>
              </c:ext>
            </c:extLst>
          </c:dPt>
          <c:dPt>
            <c:idx val="2"/>
            <c:invertIfNegative val="0"/>
            <c:bubble3D val="0"/>
            <c:spPr>
              <a:solidFill>
                <a:srgbClr val="7030A0"/>
              </a:solidFill>
              <a:ln>
                <a:noFill/>
              </a:ln>
              <a:effectLst/>
            </c:spPr>
            <c:extLst>
              <c:ext xmlns:c16="http://schemas.microsoft.com/office/drawing/2014/chart" uri="{C3380CC4-5D6E-409C-BE32-E72D297353CC}">
                <c16:uniqueId val="{00000003-91A7-4D17-9BA8-BF29553F6637}"/>
              </c:ext>
            </c:extLst>
          </c:dPt>
          <c:dPt>
            <c:idx val="3"/>
            <c:invertIfNegative val="0"/>
            <c:bubble3D val="0"/>
            <c:spPr>
              <a:solidFill>
                <a:srgbClr val="7030A0"/>
              </a:solidFill>
              <a:ln>
                <a:noFill/>
              </a:ln>
              <a:effectLst/>
            </c:spPr>
            <c:extLst>
              <c:ext xmlns:c16="http://schemas.microsoft.com/office/drawing/2014/chart" uri="{C3380CC4-5D6E-409C-BE32-E72D297353CC}">
                <c16:uniqueId val="{00000005-91A7-4D17-9BA8-BF29553F6637}"/>
              </c:ext>
            </c:extLst>
          </c:dPt>
          <c:dPt>
            <c:idx val="10"/>
            <c:invertIfNegative val="0"/>
            <c:bubble3D val="0"/>
            <c:spPr>
              <a:solidFill>
                <a:srgbClr val="7030A0"/>
              </a:solidFill>
              <a:ln>
                <a:noFill/>
              </a:ln>
              <a:effectLst/>
            </c:spPr>
            <c:extLst>
              <c:ext xmlns:c16="http://schemas.microsoft.com/office/drawing/2014/chart" uri="{C3380CC4-5D6E-409C-BE32-E72D297353CC}">
                <c16:uniqueId val="{00000009-91A7-4D17-9BA8-BF29553F6637}"/>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Mental health disability</c:v>
                </c:pt>
                <c:pt idx="1">
                  <c:v>Learning disability</c:v>
                </c:pt>
                <c:pt idx="2">
                  <c:v>Physical disability</c:v>
                </c:pt>
                <c:pt idx="3">
                  <c:v>Sensory disability</c:v>
                </c:pt>
                <c:pt idx="4">
                  <c:v>Cognitive disability</c:v>
                </c:pt>
                <c:pt idx="5">
                  <c:v>Other type </c:v>
                </c:pt>
              </c:strCache>
            </c:strRef>
          </c:cat>
          <c:val>
            <c:numRef>
              <c:f>Sheet1!$B$2:$B$7</c:f>
              <c:numCache>
                <c:formatCode>0</c:formatCode>
                <c:ptCount val="6"/>
                <c:pt idx="0" formatCode="General">
                  <c:v>42</c:v>
                </c:pt>
                <c:pt idx="1">
                  <c:v>37</c:v>
                </c:pt>
                <c:pt idx="2" formatCode="General">
                  <c:v>32</c:v>
                </c:pt>
                <c:pt idx="3">
                  <c:v>24</c:v>
                </c:pt>
                <c:pt idx="4">
                  <c:v>17</c:v>
                </c:pt>
                <c:pt idx="5">
                  <c:v>7</c:v>
                </c:pt>
              </c:numCache>
            </c:numRef>
          </c:val>
          <c:extLst>
            <c:ext xmlns:c16="http://schemas.microsoft.com/office/drawing/2014/chart" uri="{C3380CC4-5D6E-409C-BE32-E72D297353CC}">
              <c16:uniqueId val="{0000000A-91A7-4D17-9BA8-BF29553F6637}"/>
            </c:ext>
          </c:extLst>
        </c:ser>
        <c:dLbls>
          <c:showLegendKey val="0"/>
          <c:showVal val="0"/>
          <c:showCatName val="0"/>
          <c:showSerName val="0"/>
          <c:showPercent val="0"/>
          <c:showBubbleSize val="0"/>
        </c:dLbls>
        <c:gapWidth val="100"/>
        <c:axId val="626782448"/>
        <c:axId val="626798192"/>
      </c:barChart>
      <c:catAx>
        <c:axId val="626782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26798192"/>
        <c:crosses val="autoZero"/>
        <c:auto val="1"/>
        <c:lblAlgn val="ctr"/>
        <c:lblOffset val="100"/>
        <c:noMultiLvlLbl val="0"/>
      </c:catAx>
      <c:valAx>
        <c:axId val="626798192"/>
        <c:scaling>
          <c:orientation val="minMax"/>
          <c:min val="0"/>
        </c:scaling>
        <c:delete val="1"/>
        <c:axPos val="t"/>
        <c:numFmt formatCode="General" sourceLinked="1"/>
        <c:majorTickMark val="out"/>
        <c:minorTickMark val="none"/>
        <c:tickLblPos val="nextTo"/>
        <c:crossAx val="62678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2076351946742"/>
          <c:y val="0.25872202255053012"/>
          <c:w val="0.56218175254597968"/>
          <c:h val="0.9353928537651699"/>
        </c:manualLayout>
      </c:layout>
      <c:pieChart>
        <c:varyColors val="1"/>
        <c:ser>
          <c:idx val="0"/>
          <c:order val="0"/>
          <c:tx>
            <c:strRef>
              <c:f>Sheet1!$B$1</c:f>
              <c:strCache>
                <c:ptCount val="1"/>
                <c:pt idx="0">
                  <c:v>Series 1</c:v>
                </c:pt>
              </c:strCache>
            </c:strRef>
          </c:tx>
          <c:spPr>
            <a:solidFill>
              <a:srgbClr val="0070C0"/>
            </a:solidFill>
          </c:spPr>
          <c:dPt>
            <c:idx val="0"/>
            <c:bubble3D val="0"/>
            <c:spPr>
              <a:solidFill>
                <a:srgbClr val="7030A0"/>
              </a:solidFill>
              <a:ln>
                <a:noFill/>
              </a:ln>
              <a:effectLst/>
            </c:spPr>
            <c:extLst>
              <c:ext xmlns:c16="http://schemas.microsoft.com/office/drawing/2014/chart" uri="{C3380CC4-5D6E-409C-BE32-E72D297353CC}">
                <c16:uniqueId val="{00000001-B075-44A6-BEDD-57139E265061}"/>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3-B075-44A6-BEDD-57139E265061}"/>
              </c:ext>
            </c:extLst>
          </c:dPt>
          <c:dPt>
            <c:idx val="2"/>
            <c:bubble3D val="0"/>
            <c:spPr>
              <a:solidFill>
                <a:schemeClr val="accent6">
                  <a:lumMod val="75000"/>
                </a:schemeClr>
              </a:solidFill>
              <a:ln>
                <a:noFill/>
              </a:ln>
              <a:effectLst/>
            </c:spPr>
            <c:extLst>
              <c:ext xmlns:c16="http://schemas.microsoft.com/office/drawing/2014/chart" uri="{C3380CC4-5D6E-409C-BE32-E72D297353CC}">
                <c16:uniqueId val="{00000005-B075-44A6-BEDD-57139E265061}"/>
              </c:ext>
            </c:extLst>
          </c:dPt>
          <c:dPt>
            <c:idx val="3"/>
            <c:bubble3D val="0"/>
            <c:spPr>
              <a:solidFill>
                <a:srgbClr val="0070C0"/>
              </a:solidFill>
              <a:ln>
                <a:noFill/>
              </a:ln>
              <a:effectLst/>
            </c:spPr>
            <c:extLst>
              <c:ext xmlns:c16="http://schemas.microsoft.com/office/drawing/2014/chart" uri="{C3380CC4-5D6E-409C-BE32-E72D297353CC}">
                <c16:uniqueId val="{00000007-B075-44A6-BEDD-57139E265061}"/>
              </c:ext>
            </c:extLst>
          </c:dPt>
          <c:dPt>
            <c:idx val="4"/>
            <c:bubble3D val="0"/>
            <c:spPr>
              <a:solidFill>
                <a:srgbClr val="C00000"/>
              </a:solidFill>
              <a:ln>
                <a:noFill/>
              </a:ln>
              <a:effectLst/>
            </c:spPr>
            <c:extLst>
              <c:ext xmlns:c16="http://schemas.microsoft.com/office/drawing/2014/chart" uri="{C3380CC4-5D6E-409C-BE32-E72D297353CC}">
                <c16:uniqueId val="{00000009-B075-44A6-BEDD-57139E265061}"/>
              </c:ext>
            </c:extLst>
          </c:dPt>
          <c:dPt>
            <c:idx val="5"/>
            <c:bubble3D val="0"/>
            <c:spPr>
              <a:solidFill>
                <a:srgbClr val="C00000"/>
              </a:solidFill>
              <a:ln>
                <a:noFill/>
              </a:ln>
              <a:effectLst/>
            </c:spPr>
            <c:extLst>
              <c:ext xmlns:c16="http://schemas.microsoft.com/office/drawing/2014/chart" uri="{C3380CC4-5D6E-409C-BE32-E72D297353CC}">
                <c16:uniqueId val="{0000000B-B075-44A6-BEDD-57139E265061}"/>
              </c:ext>
            </c:extLst>
          </c:dPt>
          <c:dPt>
            <c:idx val="6"/>
            <c:bubble3D val="0"/>
            <c:spPr>
              <a:solidFill>
                <a:srgbClr val="0070C0"/>
              </a:solidFill>
              <a:ln>
                <a:noFill/>
              </a:ln>
              <a:effectLst/>
            </c:spPr>
            <c:extLst>
              <c:ext xmlns:c16="http://schemas.microsoft.com/office/drawing/2014/chart" uri="{C3380CC4-5D6E-409C-BE32-E72D297353CC}">
                <c16:uniqueId val="{0000000D-B075-44A6-BEDD-57139E265061}"/>
              </c:ext>
            </c:extLst>
          </c:dPt>
          <c:dPt>
            <c:idx val="7"/>
            <c:bubble3D val="0"/>
            <c:spPr>
              <a:solidFill>
                <a:srgbClr val="0070C0"/>
              </a:solidFill>
              <a:ln>
                <a:noFill/>
              </a:ln>
              <a:effectLst/>
            </c:spPr>
            <c:extLst>
              <c:ext xmlns:c16="http://schemas.microsoft.com/office/drawing/2014/chart" uri="{C3380CC4-5D6E-409C-BE32-E72D297353CC}">
                <c16:uniqueId val="{0000000F-B075-44A6-BEDD-57139E265061}"/>
              </c:ext>
            </c:extLst>
          </c:dPt>
          <c:dPt>
            <c:idx val="8"/>
            <c:bubble3D val="0"/>
            <c:spPr>
              <a:solidFill>
                <a:srgbClr val="0070C0"/>
              </a:solidFill>
              <a:ln>
                <a:noFill/>
              </a:ln>
              <a:effectLst/>
            </c:spPr>
            <c:extLst>
              <c:ext xmlns:c16="http://schemas.microsoft.com/office/drawing/2014/chart" uri="{C3380CC4-5D6E-409C-BE32-E72D297353CC}">
                <c16:uniqueId val="{00000011-B075-44A6-BEDD-57139E265061}"/>
              </c:ext>
            </c:extLst>
          </c:dPt>
          <c:dPt>
            <c:idx val="9"/>
            <c:bubble3D val="0"/>
            <c:spPr>
              <a:solidFill>
                <a:srgbClr val="0070C0"/>
              </a:solidFill>
              <a:ln>
                <a:noFill/>
              </a:ln>
              <a:effectLst/>
            </c:spPr>
            <c:extLst>
              <c:ext xmlns:c16="http://schemas.microsoft.com/office/drawing/2014/chart" uri="{C3380CC4-5D6E-409C-BE32-E72D297353CC}">
                <c16:uniqueId val="{00000013-B075-44A6-BEDD-57139E265061}"/>
              </c:ext>
            </c:extLst>
          </c:dPt>
          <c:dPt>
            <c:idx val="10"/>
            <c:bubble3D val="0"/>
            <c:spPr>
              <a:solidFill>
                <a:srgbClr val="0070C0"/>
              </a:solidFill>
              <a:ln>
                <a:noFill/>
              </a:ln>
              <a:effectLst/>
            </c:spPr>
            <c:extLst>
              <c:ext xmlns:c16="http://schemas.microsoft.com/office/drawing/2014/chart" uri="{C3380CC4-5D6E-409C-BE32-E72D297353CC}">
                <c16:uniqueId val="{00000015-B075-44A6-BEDD-57139E265061}"/>
              </c:ext>
            </c:extLst>
          </c:dPt>
          <c:dPt>
            <c:idx val="11"/>
            <c:bubble3D val="0"/>
            <c:spPr>
              <a:solidFill>
                <a:srgbClr val="C00000"/>
              </a:solidFill>
              <a:ln>
                <a:noFill/>
              </a:ln>
              <a:effectLst/>
            </c:spPr>
            <c:extLst>
              <c:ext xmlns:c16="http://schemas.microsoft.com/office/drawing/2014/chart" uri="{C3380CC4-5D6E-409C-BE32-E72D297353CC}">
                <c16:uniqueId val="{00000017-B075-44A6-BEDD-57139E265061}"/>
              </c:ext>
            </c:extLst>
          </c:dPt>
          <c:dPt>
            <c:idx val="12"/>
            <c:bubble3D val="0"/>
            <c:spPr>
              <a:solidFill>
                <a:srgbClr val="0070C0"/>
              </a:solidFill>
              <a:ln>
                <a:noFill/>
              </a:ln>
              <a:effectLst/>
            </c:spPr>
            <c:extLst>
              <c:ext xmlns:c16="http://schemas.microsoft.com/office/drawing/2014/chart" uri="{C3380CC4-5D6E-409C-BE32-E72D297353CC}">
                <c16:uniqueId val="{00000019-B075-44A6-BEDD-57139E265061}"/>
              </c:ext>
            </c:extLst>
          </c:dPt>
          <c:dPt>
            <c:idx val="13"/>
            <c:bubble3D val="0"/>
            <c:spPr>
              <a:solidFill>
                <a:srgbClr val="0070C0"/>
              </a:solidFill>
              <a:ln>
                <a:noFill/>
              </a:ln>
              <a:effectLst/>
            </c:spPr>
            <c:extLst>
              <c:ext xmlns:c16="http://schemas.microsoft.com/office/drawing/2014/chart" uri="{C3380CC4-5D6E-409C-BE32-E72D297353CC}">
                <c16:uniqueId val="{0000001B-B075-44A6-BEDD-57139E265061}"/>
              </c:ext>
            </c:extLst>
          </c:dPt>
          <c:dPt>
            <c:idx val="14"/>
            <c:bubble3D val="0"/>
            <c:spPr>
              <a:solidFill>
                <a:srgbClr val="0070C0"/>
              </a:solidFill>
              <a:ln>
                <a:noFill/>
              </a:ln>
              <a:effectLst/>
            </c:spPr>
            <c:extLst>
              <c:ext xmlns:c16="http://schemas.microsoft.com/office/drawing/2014/chart" uri="{C3380CC4-5D6E-409C-BE32-E72D297353CC}">
                <c16:uniqueId val="{0000001D-B075-44A6-BEDD-57139E265061}"/>
              </c:ext>
            </c:extLst>
          </c:dPt>
          <c:dPt>
            <c:idx val="15"/>
            <c:bubble3D val="0"/>
            <c:spPr>
              <a:solidFill>
                <a:srgbClr val="0070C0"/>
              </a:solidFill>
              <a:ln>
                <a:noFill/>
              </a:ln>
              <a:effectLst/>
            </c:spPr>
            <c:extLst>
              <c:ext xmlns:c16="http://schemas.microsoft.com/office/drawing/2014/chart" uri="{C3380CC4-5D6E-409C-BE32-E72D297353CC}">
                <c16:uniqueId val="{0000001F-B075-44A6-BEDD-57139E265061}"/>
              </c:ext>
            </c:extLst>
          </c:dPt>
          <c:dPt>
            <c:idx val="16"/>
            <c:bubble3D val="0"/>
            <c:spPr>
              <a:solidFill>
                <a:srgbClr val="0070C0"/>
              </a:solidFill>
              <a:ln>
                <a:noFill/>
              </a:ln>
              <a:effectLst/>
            </c:spPr>
            <c:extLst>
              <c:ext xmlns:c16="http://schemas.microsoft.com/office/drawing/2014/chart" uri="{C3380CC4-5D6E-409C-BE32-E72D297353CC}">
                <c16:uniqueId val="{00000021-B075-44A6-BEDD-57139E265061}"/>
              </c:ext>
            </c:extLst>
          </c:dPt>
          <c:dPt>
            <c:idx val="17"/>
            <c:bubble3D val="0"/>
            <c:spPr>
              <a:solidFill>
                <a:srgbClr val="0070C0"/>
              </a:solidFill>
              <a:ln>
                <a:noFill/>
              </a:ln>
              <a:effectLst/>
            </c:spPr>
            <c:extLst>
              <c:ext xmlns:c16="http://schemas.microsoft.com/office/drawing/2014/chart" uri="{C3380CC4-5D6E-409C-BE32-E72D297353CC}">
                <c16:uniqueId val="{00000023-B075-44A6-BEDD-57139E265061}"/>
              </c:ext>
            </c:extLst>
          </c:dPt>
          <c:dPt>
            <c:idx val="18"/>
            <c:bubble3D val="0"/>
            <c:spPr>
              <a:solidFill>
                <a:srgbClr val="0070C0"/>
              </a:solidFill>
              <a:ln>
                <a:noFill/>
              </a:ln>
              <a:effectLst/>
            </c:spPr>
            <c:extLst>
              <c:ext xmlns:c16="http://schemas.microsoft.com/office/drawing/2014/chart" uri="{C3380CC4-5D6E-409C-BE32-E72D297353CC}">
                <c16:uniqueId val="{00000025-B075-44A6-BEDD-57139E265061}"/>
              </c:ext>
            </c:extLst>
          </c:dPt>
          <c:dPt>
            <c:idx val="19"/>
            <c:bubble3D val="0"/>
            <c:spPr>
              <a:solidFill>
                <a:srgbClr val="0070C0"/>
              </a:solidFill>
              <a:ln>
                <a:noFill/>
              </a:ln>
              <a:effectLst/>
            </c:spPr>
            <c:extLst>
              <c:ext xmlns:c16="http://schemas.microsoft.com/office/drawing/2014/chart" uri="{C3380CC4-5D6E-409C-BE32-E72D297353CC}">
                <c16:uniqueId val="{00000027-B075-44A6-BEDD-57139E265061}"/>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c:v>
                </c:pt>
                <c:pt idx="1">
                  <c:v>n</c:v>
                </c:pt>
                <c:pt idx="2">
                  <c:v>self</c:v>
                </c:pt>
              </c:strCache>
            </c:strRef>
          </c:cat>
          <c:val>
            <c:numRef>
              <c:f>Sheet1!$B$2:$B$4</c:f>
              <c:numCache>
                <c:formatCode>General</c:formatCode>
                <c:ptCount val="3"/>
                <c:pt idx="0">
                  <c:v>17</c:v>
                </c:pt>
                <c:pt idx="1">
                  <c:v>13</c:v>
                </c:pt>
                <c:pt idx="2">
                  <c:v>69</c:v>
                </c:pt>
              </c:numCache>
            </c:numRef>
          </c:val>
          <c:extLst>
            <c:ext xmlns:c16="http://schemas.microsoft.com/office/drawing/2014/chart" uri="{C3380CC4-5D6E-409C-BE32-E72D297353CC}">
              <c16:uniqueId val="{00000028-B075-44A6-BEDD-57139E265061}"/>
            </c:ext>
          </c:extLst>
        </c:ser>
        <c:dLbls>
          <c:showLegendKey val="0"/>
          <c:showVal val="0"/>
          <c:showCatName val="0"/>
          <c:showSerName val="0"/>
          <c:showPercent val="0"/>
          <c:showBubbleSize val="0"/>
          <c:showLeaderLines val="1"/>
        </c:dLbls>
        <c:firstSliceAng val="3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Household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Healthcare</c:v>
                </c:pt>
                <c:pt idx="1">
                  <c:v>Social Security and Medicare</c:v>
                </c:pt>
                <c:pt idx="2">
                  <c:v>Dysfunction in government</c:v>
                </c:pt>
                <c:pt idx="3">
                  <c:v>Immigration</c:v>
                </c:pt>
                <c:pt idx="4">
                  <c:v>The economy and jobs</c:v>
                </c:pt>
              </c:strCache>
            </c:strRef>
          </c:cat>
          <c:val>
            <c:numRef>
              <c:f>Sheet1!$B$2:$B$6</c:f>
              <c:numCache>
                <c:formatCode>General</c:formatCode>
                <c:ptCount val="5"/>
                <c:pt idx="0">
                  <c:v>21</c:v>
                </c:pt>
                <c:pt idx="1">
                  <c:v>15</c:v>
                </c:pt>
                <c:pt idx="2">
                  <c:v>10</c:v>
                </c:pt>
                <c:pt idx="3">
                  <c:v>9</c:v>
                </c:pt>
                <c:pt idx="4">
                  <c:v>9</c:v>
                </c:pt>
              </c:numCache>
            </c:numRef>
          </c:val>
          <c:extLst>
            <c:ext xmlns:c16="http://schemas.microsoft.com/office/drawing/2014/chart" uri="{C3380CC4-5D6E-409C-BE32-E72D297353CC}">
              <c16:uniqueId val="{00000000-FB06-4B97-A80E-1835EB811523}"/>
            </c:ext>
          </c:extLst>
        </c:ser>
        <c:ser>
          <c:idx val="1"/>
          <c:order val="1"/>
          <c:tx>
            <c:strRef>
              <c:f>Sheet1!$C$1</c:f>
              <c:strCache>
                <c:ptCount val="1"/>
                <c:pt idx="0">
                  <c:v>House/Apartment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Healthcare</c:v>
                </c:pt>
                <c:pt idx="1">
                  <c:v>Social Security and Medicare</c:v>
                </c:pt>
                <c:pt idx="2">
                  <c:v>Dysfunction in government</c:v>
                </c:pt>
                <c:pt idx="3">
                  <c:v>Immigration</c:v>
                </c:pt>
                <c:pt idx="4">
                  <c:v>The economy and jobs</c:v>
                </c:pt>
              </c:strCache>
            </c:strRef>
          </c:cat>
          <c:val>
            <c:numRef>
              <c:f>Sheet1!$C$2:$C$6</c:f>
              <c:numCache>
                <c:formatCode>General</c:formatCode>
                <c:ptCount val="5"/>
                <c:pt idx="0">
                  <c:v>21</c:v>
                </c:pt>
                <c:pt idx="1">
                  <c:v>19</c:v>
                </c:pt>
                <c:pt idx="2">
                  <c:v>9</c:v>
                </c:pt>
                <c:pt idx="3">
                  <c:v>8</c:v>
                </c:pt>
                <c:pt idx="4">
                  <c:v>7</c:v>
                </c:pt>
              </c:numCache>
            </c:numRef>
          </c:val>
          <c:extLst>
            <c:ext xmlns:c16="http://schemas.microsoft.com/office/drawing/2014/chart" uri="{C3380CC4-5D6E-409C-BE32-E72D297353CC}">
              <c16:uniqueId val="{00000001-FB06-4B97-A80E-1835EB811523}"/>
            </c:ext>
          </c:extLst>
        </c:ser>
        <c:ser>
          <c:idx val="2"/>
          <c:order val="2"/>
          <c:tx>
            <c:strRef>
              <c:f>Sheet1!$D$1</c:f>
              <c:strCache>
                <c:ptCount val="1"/>
                <c:pt idx="0">
                  <c:v>Series 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Healthcare</c:v>
                </c:pt>
                <c:pt idx="1">
                  <c:v>Social Security and Medicare</c:v>
                </c:pt>
                <c:pt idx="2">
                  <c:v>Dysfunction in government</c:v>
                </c:pt>
                <c:pt idx="3">
                  <c:v>Immigration</c:v>
                </c:pt>
                <c:pt idx="4">
                  <c:v>The economy and jobs</c:v>
                </c:pt>
              </c:strCache>
            </c:strRef>
          </c:cat>
          <c:val>
            <c:numRef>
              <c:f>Sheet1!$D$2:$D$6</c:f>
              <c:numCache>
                <c:formatCode>General</c:formatCode>
                <c:ptCount val="5"/>
                <c:pt idx="0">
                  <c:v>27</c:v>
                </c:pt>
                <c:pt idx="1">
                  <c:v>12</c:v>
                </c:pt>
                <c:pt idx="2">
                  <c:v>11</c:v>
                </c:pt>
                <c:pt idx="3">
                  <c:v>8</c:v>
                </c:pt>
                <c:pt idx="4">
                  <c:v>9</c:v>
                </c:pt>
              </c:numCache>
            </c:numRef>
          </c:val>
          <c:extLst>
            <c:ext xmlns:c16="http://schemas.microsoft.com/office/drawing/2014/chart" uri="{C3380CC4-5D6E-409C-BE32-E72D297353CC}">
              <c16:uniqueId val="{00000002-FB06-4B97-A80E-1835EB811523}"/>
            </c:ext>
          </c:extLst>
        </c:ser>
        <c:ser>
          <c:idx val="3"/>
          <c:order val="3"/>
          <c:tx>
            <c:strRef>
              <c:f>Sheet1!$E$1</c:f>
              <c:strCache>
                <c:ptCount val="1"/>
                <c:pt idx="0">
                  <c:v>Series 4</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Healthcare</c:v>
                </c:pt>
                <c:pt idx="1">
                  <c:v>Social Security and Medicare</c:v>
                </c:pt>
                <c:pt idx="2">
                  <c:v>Dysfunction in government</c:v>
                </c:pt>
                <c:pt idx="3">
                  <c:v>Immigration</c:v>
                </c:pt>
                <c:pt idx="4">
                  <c:v>The economy and jobs</c:v>
                </c:pt>
              </c:strCache>
            </c:strRef>
          </c:cat>
          <c:val>
            <c:numRef>
              <c:f>Sheet1!$E$2:$E$6</c:f>
              <c:numCache>
                <c:formatCode>General</c:formatCode>
                <c:ptCount val="5"/>
                <c:pt idx="0">
                  <c:v>16</c:v>
                </c:pt>
                <c:pt idx="1">
                  <c:v>11</c:v>
                </c:pt>
                <c:pt idx="2">
                  <c:v>10</c:v>
                </c:pt>
                <c:pt idx="3">
                  <c:v>10</c:v>
                </c:pt>
                <c:pt idx="4">
                  <c:v>10</c:v>
                </c:pt>
              </c:numCache>
            </c:numRef>
          </c:val>
          <c:extLst>
            <c:ext xmlns:c16="http://schemas.microsoft.com/office/drawing/2014/chart" uri="{C3380CC4-5D6E-409C-BE32-E72D297353CC}">
              <c16:uniqueId val="{00000000-786A-4033-BFC1-5D694B2DA4BE}"/>
            </c:ext>
          </c:extLst>
        </c:ser>
        <c:dLbls>
          <c:showLegendKey val="0"/>
          <c:showVal val="0"/>
          <c:showCatName val="0"/>
          <c:showSerName val="0"/>
          <c:showPercent val="0"/>
          <c:showBubbleSize val="0"/>
        </c:dLbls>
        <c:gapWidth val="100"/>
        <c:overlap val="-20"/>
        <c:axId val="754078104"/>
        <c:axId val="754079744"/>
      </c:barChart>
      <c:catAx>
        <c:axId val="754078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54079744"/>
        <c:crosses val="autoZero"/>
        <c:auto val="1"/>
        <c:lblAlgn val="ctr"/>
        <c:lblOffset val="100"/>
        <c:noMultiLvlLbl val="0"/>
      </c:catAx>
      <c:valAx>
        <c:axId val="754079744"/>
        <c:scaling>
          <c:orientation val="minMax"/>
        </c:scaling>
        <c:delete val="1"/>
        <c:axPos val="t"/>
        <c:numFmt formatCode="General" sourceLinked="1"/>
        <c:majorTickMark val="none"/>
        <c:minorTickMark val="none"/>
        <c:tickLblPos val="nextTo"/>
        <c:crossAx val="75407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Household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Terrorism and national security</c:v>
                </c:pt>
                <c:pt idx="1">
                  <c:v>Crime</c:v>
                </c:pt>
                <c:pt idx="2">
                  <c:v>Education</c:v>
                </c:pt>
                <c:pt idx="3">
                  <c:v>The environment</c:v>
                </c:pt>
                <c:pt idx="4">
                  <c:v>Taxes</c:v>
                </c:pt>
                <c:pt idx="5">
                  <c:v>The federal budget deficit</c:v>
                </c:pt>
                <c:pt idx="6">
                  <c:v>Other</c:v>
                </c:pt>
              </c:strCache>
            </c:strRef>
          </c:cat>
          <c:val>
            <c:numRef>
              <c:f>Sheet1!$B$2:$B$8</c:f>
              <c:numCache>
                <c:formatCode>General</c:formatCode>
                <c:ptCount val="7"/>
                <c:pt idx="0">
                  <c:v>6</c:v>
                </c:pt>
                <c:pt idx="1">
                  <c:v>6</c:v>
                </c:pt>
                <c:pt idx="2">
                  <c:v>5</c:v>
                </c:pt>
                <c:pt idx="3">
                  <c:v>5</c:v>
                </c:pt>
                <c:pt idx="4">
                  <c:v>3</c:v>
                </c:pt>
                <c:pt idx="5">
                  <c:v>3</c:v>
                </c:pt>
                <c:pt idx="6">
                  <c:v>7</c:v>
                </c:pt>
              </c:numCache>
            </c:numRef>
          </c:val>
          <c:extLst>
            <c:ext xmlns:c16="http://schemas.microsoft.com/office/drawing/2014/chart" uri="{C3380CC4-5D6E-409C-BE32-E72D297353CC}">
              <c16:uniqueId val="{00000000-FB06-4B97-A80E-1835EB811523}"/>
            </c:ext>
          </c:extLst>
        </c:ser>
        <c:ser>
          <c:idx val="1"/>
          <c:order val="1"/>
          <c:tx>
            <c:strRef>
              <c:f>Sheet1!$C$1</c:f>
              <c:strCache>
                <c:ptCount val="1"/>
                <c:pt idx="0">
                  <c:v>House/Apartment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Terrorism and national security</c:v>
                </c:pt>
                <c:pt idx="1">
                  <c:v>Crime</c:v>
                </c:pt>
                <c:pt idx="2">
                  <c:v>Education</c:v>
                </c:pt>
                <c:pt idx="3">
                  <c:v>The environment</c:v>
                </c:pt>
                <c:pt idx="4">
                  <c:v>Taxes</c:v>
                </c:pt>
                <c:pt idx="5">
                  <c:v>The federal budget deficit</c:v>
                </c:pt>
                <c:pt idx="6">
                  <c:v>Other</c:v>
                </c:pt>
              </c:strCache>
            </c:strRef>
          </c:cat>
          <c:val>
            <c:numRef>
              <c:f>Sheet1!$C$2:$C$8</c:f>
              <c:numCache>
                <c:formatCode>General</c:formatCode>
                <c:ptCount val="7"/>
                <c:pt idx="0">
                  <c:v>8</c:v>
                </c:pt>
                <c:pt idx="1">
                  <c:v>5</c:v>
                </c:pt>
                <c:pt idx="2">
                  <c:v>5</c:v>
                </c:pt>
                <c:pt idx="3">
                  <c:v>5</c:v>
                </c:pt>
                <c:pt idx="4">
                  <c:v>2</c:v>
                </c:pt>
                <c:pt idx="5">
                  <c:v>3</c:v>
                </c:pt>
                <c:pt idx="6">
                  <c:v>5</c:v>
                </c:pt>
              </c:numCache>
            </c:numRef>
          </c:val>
          <c:extLst>
            <c:ext xmlns:c16="http://schemas.microsoft.com/office/drawing/2014/chart" uri="{C3380CC4-5D6E-409C-BE32-E72D297353CC}">
              <c16:uniqueId val="{00000001-FB06-4B97-A80E-1835EB811523}"/>
            </c:ext>
          </c:extLst>
        </c:ser>
        <c:ser>
          <c:idx val="2"/>
          <c:order val="2"/>
          <c:tx>
            <c:strRef>
              <c:f>Sheet1!$D$1</c:f>
              <c:strCache>
                <c:ptCount val="1"/>
                <c:pt idx="0">
                  <c:v>Series 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Terrorism and national security</c:v>
                </c:pt>
                <c:pt idx="1">
                  <c:v>Crime</c:v>
                </c:pt>
                <c:pt idx="2">
                  <c:v>Education</c:v>
                </c:pt>
                <c:pt idx="3">
                  <c:v>The environment</c:v>
                </c:pt>
                <c:pt idx="4">
                  <c:v>Taxes</c:v>
                </c:pt>
                <c:pt idx="5">
                  <c:v>The federal budget deficit</c:v>
                </c:pt>
                <c:pt idx="6">
                  <c:v>Other</c:v>
                </c:pt>
              </c:strCache>
            </c:strRef>
          </c:cat>
          <c:val>
            <c:numRef>
              <c:f>Sheet1!$D$2:$D$8</c:f>
              <c:numCache>
                <c:formatCode>General</c:formatCode>
                <c:ptCount val="7"/>
                <c:pt idx="0">
                  <c:v>5</c:v>
                </c:pt>
                <c:pt idx="1">
                  <c:v>5</c:v>
                </c:pt>
                <c:pt idx="2">
                  <c:v>5</c:v>
                </c:pt>
                <c:pt idx="3">
                  <c:v>4</c:v>
                </c:pt>
                <c:pt idx="4">
                  <c:v>3</c:v>
                </c:pt>
                <c:pt idx="5">
                  <c:v>3</c:v>
                </c:pt>
                <c:pt idx="6">
                  <c:v>7</c:v>
                </c:pt>
              </c:numCache>
            </c:numRef>
          </c:val>
          <c:extLst>
            <c:ext xmlns:c16="http://schemas.microsoft.com/office/drawing/2014/chart" uri="{C3380CC4-5D6E-409C-BE32-E72D297353CC}">
              <c16:uniqueId val="{00000002-FB06-4B97-A80E-1835EB811523}"/>
            </c:ext>
          </c:extLst>
        </c:ser>
        <c:ser>
          <c:idx val="3"/>
          <c:order val="3"/>
          <c:tx>
            <c:strRef>
              <c:f>Sheet1!$E$1</c:f>
              <c:strCache>
                <c:ptCount val="1"/>
                <c:pt idx="0">
                  <c:v>Series 4</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Terrorism and national security</c:v>
                </c:pt>
                <c:pt idx="1">
                  <c:v>Crime</c:v>
                </c:pt>
                <c:pt idx="2">
                  <c:v>Education</c:v>
                </c:pt>
                <c:pt idx="3">
                  <c:v>The environment</c:v>
                </c:pt>
                <c:pt idx="4">
                  <c:v>Taxes</c:v>
                </c:pt>
                <c:pt idx="5">
                  <c:v>The federal budget deficit</c:v>
                </c:pt>
                <c:pt idx="6">
                  <c:v>Other</c:v>
                </c:pt>
              </c:strCache>
            </c:strRef>
          </c:cat>
          <c:val>
            <c:numRef>
              <c:f>Sheet1!$E$2:$E$8</c:f>
              <c:numCache>
                <c:formatCode>General</c:formatCode>
                <c:ptCount val="7"/>
                <c:pt idx="0">
                  <c:v>3</c:v>
                </c:pt>
                <c:pt idx="1">
                  <c:v>7</c:v>
                </c:pt>
                <c:pt idx="2">
                  <c:v>6</c:v>
                </c:pt>
                <c:pt idx="3">
                  <c:v>5</c:v>
                </c:pt>
                <c:pt idx="4">
                  <c:v>6</c:v>
                </c:pt>
                <c:pt idx="5">
                  <c:v>2</c:v>
                </c:pt>
                <c:pt idx="6">
                  <c:v>12</c:v>
                </c:pt>
              </c:numCache>
            </c:numRef>
          </c:val>
          <c:extLst>
            <c:ext xmlns:c16="http://schemas.microsoft.com/office/drawing/2014/chart" uri="{C3380CC4-5D6E-409C-BE32-E72D297353CC}">
              <c16:uniqueId val="{00000000-786A-4033-BFC1-5D694B2DA4BE}"/>
            </c:ext>
          </c:extLst>
        </c:ser>
        <c:dLbls>
          <c:showLegendKey val="0"/>
          <c:showVal val="0"/>
          <c:showCatName val="0"/>
          <c:showSerName val="0"/>
          <c:showPercent val="0"/>
          <c:showBubbleSize val="0"/>
        </c:dLbls>
        <c:gapWidth val="100"/>
        <c:overlap val="-20"/>
        <c:axId val="754078104"/>
        <c:axId val="754079744"/>
      </c:barChart>
      <c:catAx>
        <c:axId val="754078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54079744"/>
        <c:crosses val="autoZero"/>
        <c:auto val="1"/>
        <c:lblAlgn val="ctr"/>
        <c:lblOffset val="100"/>
        <c:noMultiLvlLbl val="0"/>
      </c:catAx>
      <c:valAx>
        <c:axId val="754079744"/>
        <c:scaling>
          <c:orientation val="minMax"/>
        </c:scaling>
        <c:delete val="1"/>
        <c:axPos val="t"/>
        <c:numFmt formatCode="General" sourceLinked="1"/>
        <c:majorTickMark val="none"/>
        <c:minorTickMark val="none"/>
        <c:tickLblPos val="nextTo"/>
        <c:crossAx val="75407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81888892768247"/>
          <c:y val="8.8978855643700408E-2"/>
          <c:w val="0.74696291325673592"/>
          <c:h val="0.87466138838569985"/>
        </c:manualLayout>
      </c:layout>
      <c:barChart>
        <c:barDir val="bar"/>
        <c:grouping val="percentStacked"/>
        <c:varyColors val="0"/>
        <c:ser>
          <c:idx val="0"/>
          <c:order val="0"/>
          <c:tx>
            <c:strRef>
              <c:f>Sheet1!$B$1</c:f>
              <c:strCache>
                <c:ptCount val="1"/>
                <c:pt idx="0">
                  <c:v>Very Concerned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Affordable Care Act or Obamacare</c:v>
                </c:pt>
                <c:pt idx="1">
                  <c:v>Special Education programs</c:v>
                </c:pt>
                <c:pt idx="2">
                  <c:v>The Ticket to Work program, which allows social security beneficiaries to work without losing their Medicare or Medicaid</c:v>
                </c:pt>
                <c:pt idx="3">
                  <c:v>The Americans with Disabilities Act or the ADA</c:v>
                </c:pt>
                <c:pt idx="4">
                  <c:v>Medicaid</c:v>
                </c:pt>
                <c:pt idx="5">
                  <c:v>Medicare</c:v>
                </c:pt>
                <c:pt idx="6">
                  <c:v>Social Security</c:v>
                </c:pt>
              </c:strCache>
            </c:strRef>
          </c:cat>
          <c:val>
            <c:numRef>
              <c:f>Sheet1!$B$2:$B$8</c:f>
              <c:numCache>
                <c:formatCode>General</c:formatCode>
                <c:ptCount val="7"/>
                <c:pt idx="0">
                  <c:v>41</c:v>
                </c:pt>
                <c:pt idx="1">
                  <c:v>43</c:v>
                </c:pt>
                <c:pt idx="2">
                  <c:v>44</c:v>
                </c:pt>
                <c:pt idx="3">
                  <c:v>49</c:v>
                </c:pt>
                <c:pt idx="4">
                  <c:v>53</c:v>
                </c:pt>
                <c:pt idx="5">
                  <c:v>61</c:v>
                </c:pt>
                <c:pt idx="6">
                  <c:v>67</c:v>
                </c:pt>
              </c:numCache>
            </c:numRef>
          </c:val>
          <c:extLst>
            <c:ext xmlns:c16="http://schemas.microsoft.com/office/drawing/2014/chart" uri="{C3380CC4-5D6E-409C-BE32-E72D297353CC}">
              <c16:uniqueId val="{00000000-C0C7-4604-95C8-63567D0A0835}"/>
            </c:ext>
          </c:extLst>
        </c:ser>
        <c:ser>
          <c:idx val="1"/>
          <c:order val="1"/>
          <c:tx>
            <c:strRef>
              <c:f>Sheet1!$C$1</c:f>
              <c:strCache>
                <c:ptCount val="1"/>
                <c:pt idx="0">
                  <c:v>Somewhat Concerned</c:v>
                </c:pt>
              </c:strCache>
            </c:strRef>
          </c:tx>
          <c:spPr>
            <a:solidFill>
              <a:srgbClr val="25A2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Affordable Care Act or Obamacare</c:v>
                </c:pt>
                <c:pt idx="1">
                  <c:v>Special Education programs</c:v>
                </c:pt>
                <c:pt idx="2">
                  <c:v>The Ticket to Work program, which allows social security beneficiaries to work without losing their Medicare or Medicaid</c:v>
                </c:pt>
                <c:pt idx="3">
                  <c:v>The Americans with Disabilities Act or the ADA</c:v>
                </c:pt>
                <c:pt idx="4">
                  <c:v>Medicaid</c:v>
                </c:pt>
                <c:pt idx="5">
                  <c:v>Medicare</c:v>
                </c:pt>
                <c:pt idx="6">
                  <c:v>Social Security</c:v>
                </c:pt>
              </c:strCache>
            </c:strRef>
          </c:cat>
          <c:val>
            <c:numRef>
              <c:f>Sheet1!$C$2:$C$8</c:f>
              <c:numCache>
                <c:formatCode>General</c:formatCode>
                <c:ptCount val="7"/>
                <c:pt idx="0">
                  <c:v>21</c:v>
                </c:pt>
                <c:pt idx="1">
                  <c:v>30</c:v>
                </c:pt>
                <c:pt idx="2">
                  <c:v>26</c:v>
                </c:pt>
                <c:pt idx="3">
                  <c:v>26</c:v>
                </c:pt>
                <c:pt idx="4">
                  <c:v>24</c:v>
                </c:pt>
                <c:pt idx="5">
                  <c:v>20</c:v>
                </c:pt>
                <c:pt idx="6">
                  <c:v>21</c:v>
                </c:pt>
              </c:numCache>
            </c:numRef>
          </c:val>
          <c:extLst>
            <c:ext xmlns:c16="http://schemas.microsoft.com/office/drawing/2014/chart" uri="{C3380CC4-5D6E-409C-BE32-E72D297353CC}">
              <c16:uniqueId val="{00000001-C0C7-4604-95C8-63567D0A0835}"/>
            </c:ext>
          </c:extLst>
        </c:ser>
        <c:ser>
          <c:idx val="2"/>
          <c:order val="2"/>
          <c:tx>
            <c:strRef>
              <c:f>Sheet1!$D$1</c:f>
              <c:strCache>
                <c:ptCount val="1"/>
                <c:pt idx="0">
                  <c:v>A Little Concerned</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Affordable Care Act or Obamacare</c:v>
                </c:pt>
                <c:pt idx="1">
                  <c:v>Special Education programs</c:v>
                </c:pt>
                <c:pt idx="2">
                  <c:v>The Ticket to Work program, which allows social security beneficiaries to work without losing their Medicare or Medicaid</c:v>
                </c:pt>
                <c:pt idx="3">
                  <c:v>The Americans with Disabilities Act or the ADA</c:v>
                </c:pt>
                <c:pt idx="4">
                  <c:v>Medicaid</c:v>
                </c:pt>
                <c:pt idx="5">
                  <c:v>Medicare</c:v>
                </c:pt>
                <c:pt idx="6">
                  <c:v>Social Security</c:v>
                </c:pt>
              </c:strCache>
            </c:strRef>
          </c:cat>
          <c:val>
            <c:numRef>
              <c:f>Sheet1!$D$2:$D$8</c:f>
              <c:numCache>
                <c:formatCode>General</c:formatCode>
                <c:ptCount val="7"/>
                <c:pt idx="0">
                  <c:v>12</c:v>
                </c:pt>
                <c:pt idx="1">
                  <c:v>13</c:v>
                </c:pt>
                <c:pt idx="2">
                  <c:v>13</c:v>
                </c:pt>
                <c:pt idx="3">
                  <c:v>13</c:v>
                </c:pt>
                <c:pt idx="4">
                  <c:v>12</c:v>
                </c:pt>
                <c:pt idx="5">
                  <c:v>10</c:v>
                </c:pt>
                <c:pt idx="6">
                  <c:v>6</c:v>
                </c:pt>
              </c:numCache>
            </c:numRef>
          </c:val>
          <c:extLst>
            <c:ext xmlns:c16="http://schemas.microsoft.com/office/drawing/2014/chart" uri="{C3380CC4-5D6E-409C-BE32-E72D297353CC}">
              <c16:uniqueId val="{00000002-C0C7-4604-95C8-63567D0A0835}"/>
            </c:ext>
          </c:extLst>
        </c:ser>
        <c:ser>
          <c:idx val="3"/>
          <c:order val="3"/>
          <c:tx>
            <c:strRef>
              <c:f>Sheet1!$E$1</c:f>
              <c:strCache>
                <c:ptCount val="1"/>
                <c:pt idx="0">
                  <c:v>Not Concerned at All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Affordable Care Act or Obamacare</c:v>
                </c:pt>
                <c:pt idx="1">
                  <c:v>Special Education programs</c:v>
                </c:pt>
                <c:pt idx="2">
                  <c:v>The Ticket to Work program, which allows social security beneficiaries to work without losing their Medicare or Medicaid</c:v>
                </c:pt>
                <c:pt idx="3">
                  <c:v>The Americans with Disabilities Act or the ADA</c:v>
                </c:pt>
                <c:pt idx="4">
                  <c:v>Medicaid</c:v>
                </c:pt>
                <c:pt idx="5">
                  <c:v>Medicare</c:v>
                </c:pt>
                <c:pt idx="6">
                  <c:v>Social Security</c:v>
                </c:pt>
              </c:strCache>
            </c:strRef>
          </c:cat>
          <c:val>
            <c:numRef>
              <c:f>Sheet1!$E$2:$E$8</c:f>
              <c:numCache>
                <c:formatCode>General</c:formatCode>
                <c:ptCount val="7"/>
                <c:pt idx="0">
                  <c:v>22</c:v>
                </c:pt>
                <c:pt idx="1">
                  <c:v>12</c:v>
                </c:pt>
                <c:pt idx="2">
                  <c:v>10</c:v>
                </c:pt>
                <c:pt idx="3">
                  <c:v>9</c:v>
                </c:pt>
                <c:pt idx="4">
                  <c:v>8</c:v>
                </c:pt>
                <c:pt idx="5">
                  <c:v>6</c:v>
                </c:pt>
                <c:pt idx="6">
                  <c:v>5</c:v>
                </c:pt>
              </c:numCache>
            </c:numRef>
          </c:val>
          <c:extLst>
            <c:ext xmlns:c16="http://schemas.microsoft.com/office/drawing/2014/chart" uri="{C3380CC4-5D6E-409C-BE32-E72D297353CC}">
              <c16:uniqueId val="{00000000-C694-4D3C-8172-5A25A7EB8292}"/>
            </c:ext>
          </c:extLst>
        </c:ser>
        <c:ser>
          <c:idx val="4"/>
          <c:order val="4"/>
          <c:tx>
            <c:strRef>
              <c:f>Sheet1!$F$1</c:f>
              <c:strCache>
                <c:ptCount val="1"/>
                <c:pt idx="0">
                  <c:v>Don't Know</c:v>
                </c:pt>
              </c:strCache>
            </c:strRef>
          </c:tx>
          <c:spPr>
            <a:solidFill>
              <a:schemeClr val="bg1">
                <a:lumMod val="50000"/>
              </a:schemeClr>
            </a:solidFill>
            <a:ln>
              <a:noFill/>
            </a:ln>
            <a:effectLst/>
          </c:spPr>
          <c:invertIfNegative val="0"/>
          <c:dLbls>
            <c:dLbl>
              <c:idx val="1"/>
              <c:layout>
                <c:manualLayout>
                  <c:x val="3.1970208129411377E-3"/>
                  <c:y val="3.3054323609636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E-4BE6-A5B7-B43A8099002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Affordable Care Act or Obamacare</c:v>
                </c:pt>
                <c:pt idx="1">
                  <c:v>Special Education programs</c:v>
                </c:pt>
                <c:pt idx="2">
                  <c:v>The Ticket to Work program, which allows social security beneficiaries to work without losing their Medicare or Medicaid</c:v>
                </c:pt>
                <c:pt idx="3">
                  <c:v>The Americans with Disabilities Act or the ADA</c:v>
                </c:pt>
                <c:pt idx="4">
                  <c:v>Medicaid</c:v>
                </c:pt>
                <c:pt idx="5">
                  <c:v>Medicare</c:v>
                </c:pt>
                <c:pt idx="6">
                  <c:v>Social Security</c:v>
                </c:pt>
              </c:strCache>
            </c:strRef>
          </c:cat>
          <c:val>
            <c:numRef>
              <c:f>Sheet1!$F$2:$F$8</c:f>
              <c:numCache>
                <c:formatCode>General</c:formatCode>
                <c:ptCount val="7"/>
                <c:pt idx="0">
                  <c:v>4</c:v>
                </c:pt>
                <c:pt idx="1">
                  <c:v>2</c:v>
                </c:pt>
                <c:pt idx="2">
                  <c:v>7</c:v>
                </c:pt>
                <c:pt idx="3">
                  <c:v>3</c:v>
                </c:pt>
                <c:pt idx="4">
                  <c:v>3</c:v>
                </c:pt>
                <c:pt idx="5">
                  <c:v>2</c:v>
                </c:pt>
                <c:pt idx="6">
                  <c:v>1</c:v>
                </c:pt>
              </c:numCache>
            </c:numRef>
          </c:val>
          <c:extLst>
            <c:ext xmlns:c16="http://schemas.microsoft.com/office/drawing/2014/chart" uri="{C3380CC4-5D6E-409C-BE32-E72D297353CC}">
              <c16:uniqueId val="{00000001-C694-4D3C-8172-5A25A7EB8292}"/>
            </c:ext>
          </c:extLst>
        </c:ser>
        <c:dLbls>
          <c:showLegendKey val="0"/>
          <c:showVal val="0"/>
          <c:showCatName val="0"/>
          <c:showSerName val="0"/>
          <c:showPercent val="0"/>
          <c:showBubbleSize val="0"/>
        </c:dLbls>
        <c:gapWidth val="50"/>
        <c:overlap val="100"/>
        <c:axId val="433035736"/>
        <c:axId val="433036064"/>
      </c:barChart>
      <c:catAx>
        <c:axId val="43303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33036064"/>
        <c:crosses val="autoZero"/>
        <c:auto val="1"/>
        <c:lblAlgn val="ctr"/>
        <c:lblOffset val="100"/>
        <c:noMultiLvlLbl val="0"/>
      </c:catAx>
      <c:valAx>
        <c:axId val="433036064"/>
        <c:scaling>
          <c:orientation val="minMax"/>
        </c:scaling>
        <c:delete val="1"/>
        <c:axPos val="b"/>
        <c:numFmt formatCode="0%" sourceLinked="1"/>
        <c:majorTickMark val="none"/>
        <c:minorTickMark val="none"/>
        <c:tickLblPos val="nextTo"/>
        <c:crossAx val="433035736"/>
        <c:crosses val="autoZero"/>
        <c:crossBetween val="between"/>
      </c:valAx>
      <c:spPr>
        <a:noFill/>
        <a:ln>
          <a:noFill/>
        </a:ln>
        <a:effectLst/>
      </c:spPr>
    </c:plotArea>
    <c:legend>
      <c:legendPos val="t"/>
      <c:layout>
        <c:manualLayout>
          <c:xMode val="edge"/>
          <c:yMode val="edge"/>
          <c:x val="0.25589172545547673"/>
          <c:y val="1.9832594165781748E-2"/>
          <c:w val="0.72530881807076197"/>
          <c:h val="7.575712619984592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34017951578339E-3"/>
          <c:y val="1.0150449252279333E-2"/>
          <c:w val="0.98768684804817719"/>
          <c:h val="0.84307698383986385"/>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8C15-4B73-9338-530363AA5818}"/>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8C15-4B73-9338-530363AA5818}"/>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8C15-4B73-9338-530363AA5818}"/>
              </c:ext>
            </c:extLst>
          </c:dPt>
          <c:dPt>
            <c:idx val="4"/>
            <c:invertIfNegative val="0"/>
            <c:bubble3D val="0"/>
            <c:extLst>
              <c:ext xmlns:c16="http://schemas.microsoft.com/office/drawing/2014/chart" uri="{C3380CC4-5D6E-409C-BE32-E72D297353CC}">
                <c16:uniqueId val="{00000006-8C15-4B73-9338-530363AA5818}"/>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8C15-4B73-9338-530363AA5818}"/>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8C15-4B73-9338-530363AA5818}"/>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8C15-4B73-9338-530363AA5818}"/>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8C15-4B73-9338-530363AA5818}"/>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C15-4B73-9338-530363AA5818}"/>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Concerned</c:v>
                </c:pt>
                <c:pt idx="1">
                  <c:v>Not Concerned</c:v>
                </c:pt>
              </c:strCache>
            </c:strRef>
          </c:cat>
          <c:val>
            <c:numRef>
              <c:f>Sheet1!$B$2:$B$3</c:f>
              <c:numCache>
                <c:formatCode>General</c:formatCode>
                <c:ptCount val="2"/>
                <c:pt idx="0">
                  <c:v>52</c:v>
                </c:pt>
                <c:pt idx="1">
                  <c:v>5</c:v>
                </c:pt>
              </c:numCache>
            </c:numRef>
          </c:val>
          <c:extLst>
            <c:ext xmlns:c16="http://schemas.microsoft.com/office/drawing/2014/chart" uri="{C3380CC4-5D6E-409C-BE32-E72D297353CC}">
              <c16:uniqueId val="{0000000F-8C15-4B73-9338-530363AA5818}"/>
            </c:ext>
          </c:extLst>
        </c:ser>
        <c:ser>
          <c:idx val="1"/>
          <c:order val="1"/>
          <c:tx>
            <c:strRef>
              <c:f>Sheet1!$C$1</c:f>
              <c:strCache>
                <c:ptCount val="1"/>
                <c:pt idx="0">
                  <c:v>Not Strong</c:v>
                </c:pt>
              </c:strCache>
            </c:strRef>
          </c:tx>
          <c:spPr>
            <a:solidFill>
              <a:schemeClr val="accent1">
                <a:lumMod val="60000"/>
                <a:lumOff val="40000"/>
              </a:schemeClr>
            </a:solidFill>
            <a:ln>
              <a:solidFill>
                <a:schemeClr val="bg1"/>
              </a:solidFill>
            </a:ln>
          </c:spPr>
          <c:invertIfNegative val="0"/>
          <c:dPt>
            <c:idx val="0"/>
            <c:invertIfNegative val="0"/>
            <c:bubble3D val="0"/>
            <c:extLst>
              <c:ext xmlns:c16="http://schemas.microsoft.com/office/drawing/2014/chart" uri="{C3380CC4-5D6E-409C-BE32-E72D297353CC}">
                <c16:uniqueId val="{00000011-8C15-4B73-9338-530363AA5818}"/>
              </c:ext>
            </c:extLst>
          </c:dPt>
          <c:dPt>
            <c:idx val="1"/>
            <c:invertIfNegative val="0"/>
            <c:bubble3D val="0"/>
            <c:spPr>
              <a:solidFill>
                <a:srgbClr val="F4C9C8"/>
              </a:solidFill>
              <a:ln>
                <a:solidFill>
                  <a:schemeClr val="bg1"/>
                </a:solidFill>
              </a:ln>
            </c:spPr>
            <c:extLst>
              <c:ext xmlns:c16="http://schemas.microsoft.com/office/drawing/2014/chart" uri="{C3380CC4-5D6E-409C-BE32-E72D297353CC}">
                <c16:uniqueId val="{00000013-8C15-4B73-9338-530363AA5818}"/>
              </c:ext>
            </c:extLst>
          </c:dPt>
          <c:dPt>
            <c:idx val="5"/>
            <c:invertIfNegative val="0"/>
            <c:bubble3D val="0"/>
            <c:extLst>
              <c:ext xmlns:c16="http://schemas.microsoft.com/office/drawing/2014/chart" uri="{C3380CC4-5D6E-409C-BE32-E72D297353CC}">
                <c16:uniqueId val="{00000015-8C15-4B73-9338-530363AA5818}"/>
              </c:ext>
            </c:extLst>
          </c:dPt>
          <c:cat>
            <c:strRef>
              <c:f>Sheet1!$A$2:$A$3</c:f>
              <c:strCache>
                <c:ptCount val="2"/>
                <c:pt idx="0">
                  <c:v>Concerned</c:v>
                </c:pt>
                <c:pt idx="1">
                  <c:v>Not Concerned</c:v>
                </c:pt>
              </c:strCache>
            </c:strRef>
          </c:cat>
          <c:val>
            <c:numRef>
              <c:f>Sheet1!$C$2:$C$3</c:f>
              <c:numCache>
                <c:formatCode>General</c:formatCode>
                <c:ptCount val="2"/>
                <c:pt idx="0">
                  <c:v>30</c:v>
                </c:pt>
                <c:pt idx="1">
                  <c:v>11</c:v>
                </c:pt>
              </c:numCache>
            </c:numRef>
          </c:val>
          <c:extLst>
            <c:ext xmlns:c16="http://schemas.microsoft.com/office/drawing/2014/chart" uri="{C3380CC4-5D6E-409C-BE32-E72D297353CC}">
              <c16:uniqueId val="{00000016-8C15-4B73-9338-530363AA5818}"/>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8C15-4B73-9338-530363AA5818}"/>
              </c:ext>
            </c:extLst>
          </c:dPt>
          <c:dPt>
            <c:idx val="1"/>
            <c:invertIfNegative val="0"/>
            <c:bubble3D val="0"/>
            <c:extLst>
              <c:ext xmlns:c16="http://schemas.microsoft.com/office/drawing/2014/chart" uri="{C3380CC4-5D6E-409C-BE32-E72D297353CC}">
                <c16:uniqueId val="{00000018-8C15-4B73-9338-530363AA5818}"/>
              </c:ext>
            </c:extLst>
          </c:dPt>
          <c:dPt>
            <c:idx val="4"/>
            <c:invertIfNegative val="0"/>
            <c:bubble3D val="0"/>
            <c:extLst>
              <c:ext xmlns:c16="http://schemas.microsoft.com/office/drawing/2014/chart" uri="{C3380CC4-5D6E-409C-BE32-E72D297353CC}">
                <c16:uniqueId val="{00000019-8C15-4B73-9338-530363AA5818}"/>
              </c:ext>
            </c:extLst>
          </c:dPt>
          <c:dPt>
            <c:idx val="5"/>
            <c:invertIfNegative val="0"/>
            <c:bubble3D val="0"/>
            <c:extLst>
              <c:ext xmlns:c16="http://schemas.microsoft.com/office/drawing/2014/chart" uri="{C3380CC4-5D6E-409C-BE32-E72D297353CC}">
                <c16:uniqueId val="{0000001A-8C15-4B73-9338-530363AA5818}"/>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Concerned</c:v>
                </c:pt>
                <c:pt idx="1">
                  <c:v>Not Concerned</c:v>
                </c:pt>
              </c:strCache>
            </c:strRef>
          </c:cat>
          <c:val>
            <c:numRef>
              <c:f>Sheet1!$D$2:$D$3</c:f>
              <c:numCache>
                <c:formatCode>General</c:formatCode>
                <c:ptCount val="2"/>
                <c:pt idx="0">
                  <c:v>82</c:v>
                </c:pt>
                <c:pt idx="1">
                  <c:v>16</c:v>
                </c:pt>
              </c:numCache>
            </c:numRef>
          </c:val>
          <c:extLst>
            <c:ext xmlns:c16="http://schemas.microsoft.com/office/drawing/2014/chart" uri="{C3380CC4-5D6E-409C-BE32-E72D297353CC}">
              <c16:uniqueId val="{0000001B-8C15-4B73-9338-530363AA5818}"/>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lgn="just">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FF33B-D087-466C-B939-CD0BE4D3C35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C805B3B2-7D2F-4D4A-95A9-77CFB9A82E1D}">
      <dgm:prSet phldrT="[Text]"/>
      <dgm:spPr/>
      <dgm:t>
        <a:bodyPr/>
        <a:lstStyle/>
        <a:p>
          <a:r>
            <a:rPr lang="en-US" dirty="0"/>
            <a:t>Parents of Child with Disability </a:t>
          </a:r>
        </a:p>
      </dgm:t>
    </dgm:pt>
    <dgm:pt modelId="{5BE7A588-C97E-4773-B7E4-F6C888660B27}" type="parTrans" cxnId="{5CC93B77-F77E-4656-95F1-5FA6AB62E930}">
      <dgm:prSet/>
      <dgm:spPr/>
      <dgm:t>
        <a:bodyPr/>
        <a:lstStyle/>
        <a:p>
          <a:endParaRPr lang="en-US"/>
        </a:p>
      </dgm:t>
    </dgm:pt>
    <dgm:pt modelId="{9806EBC5-10CD-4257-8D9A-99973804AB21}" type="sibTrans" cxnId="{5CC93B77-F77E-4656-95F1-5FA6AB62E930}">
      <dgm:prSet/>
      <dgm:spPr/>
      <dgm:t>
        <a:bodyPr/>
        <a:lstStyle/>
        <a:p>
          <a:endParaRPr lang="en-US"/>
        </a:p>
      </dgm:t>
    </dgm:pt>
    <dgm:pt modelId="{B9823C71-140B-410E-A8DC-DC07E43D4B94}">
      <dgm:prSet phldrT="[Text]"/>
      <dgm:spPr/>
      <dgm:t>
        <a:bodyPr/>
        <a:lstStyle/>
        <a:p>
          <a:r>
            <a:rPr lang="en-US" dirty="0"/>
            <a:t>“Anxiety”</a:t>
          </a:r>
        </a:p>
      </dgm:t>
    </dgm:pt>
    <dgm:pt modelId="{11E42EF2-D734-4526-94AE-369DC5D12E0A}" type="parTrans" cxnId="{E7599899-6E44-4C31-8FB4-C3C43D5792AC}">
      <dgm:prSet/>
      <dgm:spPr/>
      <dgm:t>
        <a:bodyPr/>
        <a:lstStyle/>
        <a:p>
          <a:endParaRPr lang="en-US"/>
        </a:p>
      </dgm:t>
    </dgm:pt>
    <dgm:pt modelId="{B389F323-960B-4C23-A22D-6FD0FE9FA630}" type="sibTrans" cxnId="{E7599899-6E44-4C31-8FB4-C3C43D5792AC}">
      <dgm:prSet/>
      <dgm:spPr/>
      <dgm:t>
        <a:bodyPr/>
        <a:lstStyle/>
        <a:p>
          <a:endParaRPr lang="en-US"/>
        </a:p>
      </dgm:t>
    </dgm:pt>
    <dgm:pt modelId="{CFE1FF30-EF09-41F0-928A-FF20B25C2E29}">
      <dgm:prSet phldrT="[Text]"/>
      <dgm:spPr/>
      <dgm:t>
        <a:bodyPr/>
        <a:lstStyle/>
        <a:p>
          <a:r>
            <a:rPr lang="en-US" dirty="0"/>
            <a:t>“Slow processing”</a:t>
          </a:r>
        </a:p>
      </dgm:t>
    </dgm:pt>
    <dgm:pt modelId="{F46724D7-D395-462E-B977-CD944F597073}" type="parTrans" cxnId="{95637AD0-6B52-4F4A-A255-8242DD41725A}">
      <dgm:prSet/>
      <dgm:spPr/>
      <dgm:t>
        <a:bodyPr/>
        <a:lstStyle/>
        <a:p>
          <a:endParaRPr lang="en-US"/>
        </a:p>
      </dgm:t>
    </dgm:pt>
    <dgm:pt modelId="{915347E5-8640-4C42-BF69-0A6B4F8B66AD}" type="sibTrans" cxnId="{95637AD0-6B52-4F4A-A255-8242DD41725A}">
      <dgm:prSet/>
      <dgm:spPr/>
      <dgm:t>
        <a:bodyPr/>
        <a:lstStyle/>
        <a:p>
          <a:endParaRPr lang="en-US"/>
        </a:p>
      </dgm:t>
    </dgm:pt>
    <dgm:pt modelId="{E134F447-16CB-4197-8A56-1F44F4661C0E}">
      <dgm:prSet phldrT="[Text]"/>
      <dgm:spPr/>
      <dgm:t>
        <a:bodyPr/>
        <a:lstStyle/>
        <a:p>
          <a:r>
            <a:rPr lang="en-US" dirty="0"/>
            <a:t>“Cognitive disability”</a:t>
          </a:r>
        </a:p>
      </dgm:t>
    </dgm:pt>
    <dgm:pt modelId="{84F7B33A-B14A-4ACF-BEAB-773905419B5E}" type="parTrans" cxnId="{AA92083A-C906-4429-B36F-98C6B4AA8CA3}">
      <dgm:prSet/>
      <dgm:spPr/>
      <dgm:t>
        <a:bodyPr/>
        <a:lstStyle/>
        <a:p>
          <a:endParaRPr lang="en-US"/>
        </a:p>
      </dgm:t>
    </dgm:pt>
    <dgm:pt modelId="{D53AE1D3-939D-45A8-B3F7-824EB6B45480}" type="sibTrans" cxnId="{AA92083A-C906-4429-B36F-98C6B4AA8CA3}">
      <dgm:prSet/>
      <dgm:spPr/>
      <dgm:t>
        <a:bodyPr/>
        <a:lstStyle/>
        <a:p>
          <a:endParaRPr lang="en-US"/>
        </a:p>
      </dgm:t>
    </dgm:pt>
    <dgm:pt modelId="{BC170916-92EF-4D26-8B46-E9378AB5176C}">
      <dgm:prSet phldrT="[Text]"/>
      <dgm:spPr/>
      <dgm:t>
        <a:bodyPr/>
        <a:lstStyle/>
        <a:p>
          <a:r>
            <a:rPr lang="en-US" dirty="0"/>
            <a:t>“Autism”</a:t>
          </a:r>
        </a:p>
      </dgm:t>
    </dgm:pt>
    <dgm:pt modelId="{BF11C6F5-4FD5-4B4C-A3FE-996156346B92}" type="parTrans" cxnId="{10E24F5D-780B-439E-BF56-4021C3E2F53B}">
      <dgm:prSet/>
      <dgm:spPr/>
      <dgm:t>
        <a:bodyPr/>
        <a:lstStyle/>
        <a:p>
          <a:endParaRPr lang="en-US"/>
        </a:p>
      </dgm:t>
    </dgm:pt>
    <dgm:pt modelId="{6A3B3BC4-F7D8-472C-AE41-C4B3EE85FB77}" type="sibTrans" cxnId="{10E24F5D-780B-439E-BF56-4021C3E2F53B}">
      <dgm:prSet/>
      <dgm:spPr/>
      <dgm:t>
        <a:bodyPr/>
        <a:lstStyle/>
        <a:p>
          <a:endParaRPr lang="en-US"/>
        </a:p>
      </dgm:t>
    </dgm:pt>
    <dgm:pt modelId="{08BB2FFA-CDAE-4B56-922F-E474AE040684}">
      <dgm:prSet phldrT="[Text]"/>
      <dgm:spPr/>
      <dgm:t>
        <a:bodyPr/>
        <a:lstStyle/>
        <a:p>
          <a:r>
            <a:rPr lang="en-US" dirty="0"/>
            <a:t>“ADHD”</a:t>
          </a:r>
        </a:p>
      </dgm:t>
    </dgm:pt>
    <dgm:pt modelId="{D1BC37B0-BF3B-40B0-A128-E5701F4C363D}" type="parTrans" cxnId="{738BD9FC-157D-45D4-A6B8-F3C94AA69FBF}">
      <dgm:prSet/>
      <dgm:spPr/>
      <dgm:t>
        <a:bodyPr/>
        <a:lstStyle/>
        <a:p>
          <a:endParaRPr lang="en-US"/>
        </a:p>
      </dgm:t>
    </dgm:pt>
    <dgm:pt modelId="{622B2D57-CE70-4AB4-8480-CB2FC872EB7E}" type="sibTrans" cxnId="{738BD9FC-157D-45D4-A6B8-F3C94AA69FBF}">
      <dgm:prSet/>
      <dgm:spPr/>
      <dgm:t>
        <a:bodyPr/>
        <a:lstStyle/>
        <a:p>
          <a:endParaRPr lang="en-US"/>
        </a:p>
      </dgm:t>
    </dgm:pt>
    <dgm:pt modelId="{1E12EA46-B45F-41A1-8FFE-C0418666DE7F}">
      <dgm:prSet phldrT="[Text]"/>
      <dgm:spPr/>
      <dgm:t>
        <a:bodyPr/>
        <a:lstStyle/>
        <a:p>
          <a:r>
            <a:rPr lang="en-US" dirty="0"/>
            <a:t>“A genetic disorder”</a:t>
          </a:r>
        </a:p>
      </dgm:t>
    </dgm:pt>
    <dgm:pt modelId="{F9D73ED4-5073-4CFB-B534-BBB070214C66}" type="parTrans" cxnId="{549FEDDD-5371-4CA7-B8FB-D0D164206436}">
      <dgm:prSet/>
      <dgm:spPr/>
      <dgm:t>
        <a:bodyPr/>
        <a:lstStyle/>
        <a:p>
          <a:endParaRPr lang="en-US"/>
        </a:p>
      </dgm:t>
    </dgm:pt>
    <dgm:pt modelId="{FD052E07-F6C2-4F6A-87F5-A5AEC4FEE1FC}" type="sibTrans" cxnId="{549FEDDD-5371-4CA7-B8FB-D0D164206436}">
      <dgm:prSet/>
      <dgm:spPr/>
      <dgm:t>
        <a:bodyPr/>
        <a:lstStyle/>
        <a:p>
          <a:endParaRPr lang="en-US"/>
        </a:p>
      </dgm:t>
    </dgm:pt>
    <dgm:pt modelId="{F6734450-5EF7-4002-8571-E57C378F41AA}" type="pres">
      <dgm:prSet presAssocID="{C4FFF33B-D087-466C-B939-CD0BE4D3C357}" presName="Name0" presStyleCnt="0">
        <dgm:presLayoutVars>
          <dgm:chMax val="1"/>
          <dgm:dir/>
          <dgm:animLvl val="ctr"/>
          <dgm:resizeHandles val="exact"/>
        </dgm:presLayoutVars>
      </dgm:prSet>
      <dgm:spPr/>
    </dgm:pt>
    <dgm:pt modelId="{C9FF7DB8-BAA1-4FC2-B086-2576E7DEF5FA}" type="pres">
      <dgm:prSet presAssocID="{C805B3B2-7D2F-4D4A-95A9-77CFB9A82E1D}" presName="centerShape" presStyleLbl="node0" presStyleIdx="0" presStyleCnt="1"/>
      <dgm:spPr/>
    </dgm:pt>
    <dgm:pt modelId="{60D1C6DB-A7B6-4221-B50B-54D859041FBB}" type="pres">
      <dgm:prSet presAssocID="{11E42EF2-D734-4526-94AE-369DC5D12E0A}" presName="parTrans" presStyleLbl="sibTrans2D1" presStyleIdx="0" presStyleCnt="6"/>
      <dgm:spPr/>
    </dgm:pt>
    <dgm:pt modelId="{BB6DBDAD-6A19-4329-9891-14E40E047D76}" type="pres">
      <dgm:prSet presAssocID="{11E42EF2-D734-4526-94AE-369DC5D12E0A}" presName="connectorText" presStyleLbl="sibTrans2D1" presStyleIdx="0" presStyleCnt="6"/>
      <dgm:spPr/>
    </dgm:pt>
    <dgm:pt modelId="{D290CEB0-E11D-4FA8-968E-BB31E6063548}" type="pres">
      <dgm:prSet presAssocID="{B9823C71-140B-410E-A8DC-DC07E43D4B94}" presName="node" presStyleLbl="node1" presStyleIdx="0" presStyleCnt="6">
        <dgm:presLayoutVars>
          <dgm:bulletEnabled val="1"/>
        </dgm:presLayoutVars>
      </dgm:prSet>
      <dgm:spPr/>
    </dgm:pt>
    <dgm:pt modelId="{5B4C0E37-8FA9-4D07-8246-46F66B5C3A00}" type="pres">
      <dgm:prSet presAssocID="{F46724D7-D395-462E-B977-CD944F597073}" presName="parTrans" presStyleLbl="sibTrans2D1" presStyleIdx="1" presStyleCnt="6"/>
      <dgm:spPr/>
    </dgm:pt>
    <dgm:pt modelId="{12528E2B-2BDA-49A5-B1B0-E200E8611398}" type="pres">
      <dgm:prSet presAssocID="{F46724D7-D395-462E-B977-CD944F597073}" presName="connectorText" presStyleLbl="sibTrans2D1" presStyleIdx="1" presStyleCnt="6"/>
      <dgm:spPr/>
    </dgm:pt>
    <dgm:pt modelId="{46A5BCEF-6E7E-4407-BAD9-9A49529F7B1A}" type="pres">
      <dgm:prSet presAssocID="{CFE1FF30-EF09-41F0-928A-FF20B25C2E29}" presName="node" presStyleLbl="node1" presStyleIdx="1" presStyleCnt="6">
        <dgm:presLayoutVars>
          <dgm:bulletEnabled val="1"/>
        </dgm:presLayoutVars>
      </dgm:prSet>
      <dgm:spPr/>
    </dgm:pt>
    <dgm:pt modelId="{17BCBCA6-16FB-4C98-B006-32EF54689872}" type="pres">
      <dgm:prSet presAssocID="{84F7B33A-B14A-4ACF-BEAB-773905419B5E}" presName="parTrans" presStyleLbl="sibTrans2D1" presStyleIdx="2" presStyleCnt="6"/>
      <dgm:spPr/>
    </dgm:pt>
    <dgm:pt modelId="{EE03B026-D905-4A6D-868B-84B47084F7C2}" type="pres">
      <dgm:prSet presAssocID="{84F7B33A-B14A-4ACF-BEAB-773905419B5E}" presName="connectorText" presStyleLbl="sibTrans2D1" presStyleIdx="2" presStyleCnt="6"/>
      <dgm:spPr/>
    </dgm:pt>
    <dgm:pt modelId="{D1239039-25C0-416C-B60D-31D92337F4A0}" type="pres">
      <dgm:prSet presAssocID="{E134F447-16CB-4197-8A56-1F44F4661C0E}" presName="node" presStyleLbl="node1" presStyleIdx="2" presStyleCnt="6">
        <dgm:presLayoutVars>
          <dgm:bulletEnabled val="1"/>
        </dgm:presLayoutVars>
      </dgm:prSet>
      <dgm:spPr/>
    </dgm:pt>
    <dgm:pt modelId="{A1837E16-0914-42DC-8944-68757BC11A0A}" type="pres">
      <dgm:prSet presAssocID="{BF11C6F5-4FD5-4B4C-A3FE-996156346B92}" presName="parTrans" presStyleLbl="sibTrans2D1" presStyleIdx="3" presStyleCnt="6"/>
      <dgm:spPr/>
    </dgm:pt>
    <dgm:pt modelId="{60EDE0CB-5CC3-46DE-BD7B-CA262095C711}" type="pres">
      <dgm:prSet presAssocID="{BF11C6F5-4FD5-4B4C-A3FE-996156346B92}" presName="connectorText" presStyleLbl="sibTrans2D1" presStyleIdx="3" presStyleCnt="6"/>
      <dgm:spPr/>
    </dgm:pt>
    <dgm:pt modelId="{AA2CDF00-515A-47C4-A3FD-981941EC89BE}" type="pres">
      <dgm:prSet presAssocID="{BC170916-92EF-4D26-8B46-E9378AB5176C}" presName="node" presStyleLbl="node1" presStyleIdx="3" presStyleCnt="6">
        <dgm:presLayoutVars>
          <dgm:bulletEnabled val="1"/>
        </dgm:presLayoutVars>
      </dgm:prSet>
      <dgm:spPr/>
    </dgm:pt>
    <dgm:pt modelId="{C5A3F71B-42A4-46A1-BD4D-86D0F59836BD}" type="pres">
      <dgm:prSet presAssocID="{D1BC37B0-BF3B-40B0-A128-E5701F4C363D}" presName="parTrans" presStyleLbl="sibTrans2D1" presStyleIdx="4" presStyleCnt="6"/>
      <dgm:spPr/>
    </dgm:pt>
    <dgm:pt modelId="{DCCA91BF-8371-44B1-9D36-359A15133BCB}" type="pres">
      <dgm:prSet presAssocID="{D1BC37B0-BF3B-40B0-A128-E5701F4C363D}" presName="connectorText" presStyleLbl="sibTrans2D1" presStyleIdx="4" presStyleCnt="6"/>
      <dgm:spPr/>
    </dgm:pt>
    <dgm:pt modelId="{AB3A8BE9-1981-4861-BB29-3A8C13A07115}" type="pres">
      <dgm:prSet presAssocID="{08BB2FFA-CDAE-4B56-922F-E474AE040684}" presName="node" presStyleLbl="node1" presStyleIdx="4" presStyleCnt="6">
        <dgm:presLayoutVars>
          <dgm:bulletEnabled val="1"/>
        </dgm:presLayoutVars>
      </dgm:prSet>
      <dgm:spPr/>
    </dgm:pt>
    <dgm:pt modelId="{6DE8AC87-7B93-4374-B7CD-FCD8FA5E67E4}" type="pres">
      <dgm:prSet presAssocID="{F9D73ED4-5073-4CFB-B534-BBB070214C66}" presName="parTrans" presStyleLbl="sibTrans2D1" presStyleIdx="5" presStyleCnt="6"/>
      <dgm:spPr/>
    </dgm:pt>
    <dgm:pt modelId="{256EA8A0-C54B-4AB7-8FF0-F86313D9E907}" type="pres">
      <dgm:prSet presAssocID="{F9D73ED4-5073-4CFB-B534-BBB070214C66}" presName="connectorText" presStyleLbl="sibTrans2D1" presStyleIdx="5" presStyleCnt="6"/>
      <dgm:spPr/>
    </dgm:pt>
    <dgm:pt modelId="{61FE53F8-1341-40E2-805D-3ADC76C30E5F}" type="pres">
      <dgm:prSet presAssocID="{1E12EA46-B45F-41A1-8FFE-C0418666DE7F}" presName="node" presStyleLbl="node1" presStyleIdx="5" presStyleCnt="6">
        <dgm:presLayoutVars>
          <dgm:bulletEnabled val="1"/>
        </dgm:presLayoutVars>
      </dgm:prSet>
      <dgm:spPr/>
    </dgm:pt>
  </dgm:ptLst>
  <dgm:cxnLst>
    <dgm:cxn modelId="{87485905-01B5-452A-B3A1-3480F438B510}" type="presOf" srcId="{11E42EF2-D734-4526-94AE-369DC5D12E0A}" destId="{60D1C6DB-A7B6-4221-B50B-54D859041FBB}" srcOrd="0" destOrd="0" presId="urn:microsoft.com/office/officeart/2005/8/layout/radial5"/>
    <dgm:cxn modelId="{EEE80B0C-8A63-49BC-AFA8-45BAD2835AFC}" type="presOf" srcId="{BF11C6F5-4FD5-4B4C-A3FE-996156346B92}" destId="{60EDE0CB-5CC3-46DE-BD7B-CA262095C711}" srcOrd="1" destOrd="0" presId="urn:microsoft.com/office/officeart/2005/8/layout/radial5"/>
    <dgm:cxn modelId="{D15AB615-91E5-4EC3-BE84-9F0C128344AD}" type="presOf" srcId="{C805B3B2-7D2F-4D4A-95A9-77CFB9A82E1D}" destId="{C9FF7DB8-BAA1-4FC2-B086-2576E7DEF5FA}" srcOrd="0" destOrd="0" presId="urn:microsoft.com/office/officeart/2005/8/layout/radial5"/>
    <dgm:cxn modelId="{B6EB8F1F-1CD5-4BB3-A6A5-2E731867C14C}" type="presOf" srcId="{E134F447-16CB-4197-8A56-1F44F4661C0E}" destId="{D1239039-25C0-416C-B60D-31D92337F4A0}" srcOrd="0" destOrd="0" presId="urn:microsoft.com/office/officeart/2005/8/layout/radial5"/>
    <dgm:cxn modelId="{9507FB20-CE5A-403F-8AB5-D6E21533D7F3}" type="presOf" srcId="{F46724D7-D395-462E-B977-CD944F597073}" destId="{12528E2B-2BDA-49A5-B1B0-E200E8611398}" srcOrd="1" destOrd="0" presId="urn:microsoft.com/office/officeart/2005/8/layout/radial5"/>
    <dgm:cxn modelId="{07DD7822-64EA-4777-B971-7591C526C397}" type="presOf" srcId="{84F7B33A-B14A-4ACF-BEAB-773905419B5E}" destId="{EE03B026-D905-4A6D-868B-84B47084F7C2}" srcOrd="1" destOrd="0" presId="urn:microsoft.com/office/officeart/2005/8/layout/radial5"/>
    <dgm:cxn modelId="{08F38C23-7BE2-469E-B436-6169A03DEB14}" type="presOf" srcId="{C4FFF33B-D087-466C-B939-CD0BE4D3C357}" destId="{F6734450-5EF7-4002-8571-E57C378F41AA}" srcOrd="0" destOrd="0" presId="urn:microsoft.com/office/officeart/2005/8/layout/radial5"/>
    <dgm:cxn modelId="{14F1A92D-90BD-4F9C-B600-13720E6D3BD1}" type="presOf" srcId="{84F7B33A-B14A-4ACF-BEAB-773905419B5E}" destId="{17BCBCA6-16FB-4C98-B006-32EF54689872}" srcOrd="0" destOrd="0" presId="urn:microsoft.com/office/officeart/2005/8/layout/radial5"/>
    <dgm:cxn modelId="{A8DBDA33-1717-4661-BCD5-D03D8035A45B}" type="presOf" srcId="{1E12EA46-B45F-41A1-8FFE-C0418666DE7F}" destId="{61FE53F8-1341-40E2-805D-3ADC76C30E5F}" srcOrd="0" destOrd="0" presId="urn:microsoft.com/office/officeart/2005/8/layout/radial5"/>
    <dgm:cxn modelId="{AA92083A-C906-4429-B36F-98C6B4AA8CA3}" srcId="{C805B3B2-7D2F-4D4A-95A9-77CFB9A82E1D}" destId="{E134F447-16CB-4197-8A56-1F44F4661C0E}" srcOrd="2" destOrd="0" parTransId="{84F7B33A-B14A-4ACF-BEAB-773905419B5E}" sibTransId="{D53AE1D3-939D-45A8-B3F7-824EB6B45480}"/>
    <dgm:cxn modelId="{10E24F5D-780B-439E-BF56-4021C3E2F53B}" srcId="{C805B3B2-7D2F-4D4A-95A9-77CFB9A82E1D}" destId="{BC170916-92EF-4D26-8B46-E9378AB5176C}" srcOrd="3" destOrd="0" parTransId="{BF11C6F5-4FD5-4B4C-A3FE-996156346B92}" sibTransId="{6A3B3BC4-F7D8-472C-AE41-C4B3EE85FB77}"/>
    <dgm:cxn modelId="{3E757D67-6254-4056-BE4E-108F727809E2}" type="presOf" srcId="{BC170916-92EF-4D26-8B46-E9378AB5176C}" destId="{AA2CDF00-515A-47C4-A3FD-981941EC89BE}" srcOrd="0" destOrd="0" presId="urn:microsoft.com/office/officeart/2005/8/layout/radial5"/>
    <dgm:cxn modelId="{DA409571-BF78-44FD-8B2A-90511786D631}" type="presOf" srcId="{B9823C71-140B-410E-A8DC-DC07E43D4B94}" destId="{D290CEB0-E11D-4FA8-968E-BB31E6063548}" srcOrd="0" destOrd="0" presId="urn:microsoft.com/office/officeart/2005/8/layout/radial5"/>
    <dgm:cxn modelId="{5CC93B77-F77E-4656-95F1-5FA6AB62E930}" srcId="{C4FFF33B-D087-466C-B939-CD0BE4D3C357}" destId="{C805B3B2-7D2F-4D4A-95A9-77CFB9A82E1D}" srcOrd="0" destOrd="0" parTransId="{5BE7A588-C97E-4773-B7E4-F6C888660B27}" sibTransId="{9806EBC5-10CD-4257-8D9A-99973804AB21}"/>
    <dgm:cxn modelId="{633F0C8E-57BA-4F63-9008-C203B9B4024C}" type="presOf" srcId="{F9D73ED4-5073-4CFB-B534-BBB070214C66}" destId="{256EA8A0-C54B-4AB7-8FF0-F86313D9E907}" srcOrd="1" destOrd="0" presId="urn:microsoft.com/office/officeart/2005/8/layout/radial5"/>
    <dgm:cxn modelId="{8DE76A93-8526-4F92-9BAB-B9541B427C03}" type="presOf" srcId="{11E42EF2-D734-4526-94AE-369DC5D12E0A}" destId="{BB6DBDAD-6A19-4329-9891-14E40E047D76}" srcOrd="1" destOrd="0" presId="urn:microsoft.com/office/officeart/2005/8/layout/radial5"/>
    <dgm:cxn modelId="{6EFC4695-CD72-4380-B17E-E68D30811BAA}" type="presOf" srcId="{CFE1FF30-EF09-41F0-928A-FF20B25C2E29}" destId="{46A5BCEF-6E7E-4407-BAD9-9A49529F7B1A}" srcOrd="0" destOrd="0" presId="urn:microsoft.com/office/officeart/2005/8/layout/radial5"/>
    <dgm:cxn modelId="{3493E796-C853-41D0-A0FC-96D29D102C28}" type="presOf" srcId="{D1BC37B0-BF3B-40B0-A128-E5701F4C363D}" destId="{C5A3F71B-42A4-46A1-BD4D-86D0F59836BD}" srcOrd="0" destOrd="0" presId="urn:microsoft.com/office/officeart/2005/8/layout/radial5"/>
    <dgm:cxn modelId="{E7599899-6E44-4C31-8FB4-C3C43D5792AC}" srcId="{C805B3B2-7D2F-4D4A-95A9-77CFB9A82E1D}" destId="{B9823C71-140B-410E-A8DC-DC07E43D4B94}" srcOrd="0" destOrd="0" parTransId="{11E42EF2-D734-4526-94AE-369DC5D12E0A}" sibTransId="{B389F323-960B-4C23-A22D-6FD0FE9FA630}"/>
    <dgm:cxn modelId="{4B846F9B-8A69-4AB6-AB7D-D675D50352A3}" type="presOf" srcId="{D1BC37B0-BF3B-40B0-A128-E5701F4C363D}" destId="{DCCA91BF-8371-44B1-9D36-359A15133BCB}" srcOrd="1" destOrd="0" presId="urn:microsoft.com/office/officeart/2005/8/layout/radial5"/>
    <dgm:cxn modelId="{A3CCB59D-2C76-4A92-A314-C9C72296DB7A}" type="presOf" srcId="{BF11C6F5-4FD5-4B4C-A3FE-996156346B92}" destId="{A1837E16-0914-42DC-8944-68757BC11A0A}" srcOrd="0" destOrd="0" presId="urn:microsoft.com/office/officeart/2005/8/layout/radial5"/>
    <dgm:cxn modelId="{58B3BE9E-A48B-4FF1-96EA-05916C7B8EDE}" type="presOf" srcId="{08BB2FFA-CDAE-4B56-922F-E474AE040684}" destId="{AB3A8BE9-1981-4861-BB29-3A8C13A07115}" srcOrd="0" destOrd="0" presId="urn:microsoft.com/office/officeart/2005/8/layout/radial5"/>
    <dgm:cxn modelId="{200E95C2-3304-4C68-9444-35E2925D1E6B}" type="presOf" srcId="{F46724D7-D395-462E-B977-CD944F597073}" destId="{5B4C0E37-8FA9-4D07-8246-46F66B5C3A00}" srcOrd="0" destOrd="0" presId="urn:microsoft.com/office/officeart/2005/8/layout/radial5"/>
    <dgm:cxn modelId="{95637AD0-6B52-4F4A-A255-8242DD41725A}" srcId="{C805B3B2-7D2F-4D4A-95A9-77CFB9A82E1D}" destId="{CFE1FF30-EF09-41F0-928A-FF20B25C2E29}" srcOrd="1" destOrd="0" parTransId="{F46724D7-D395-462E-B977-CD944F597073}" sibTransId="{915347E5-8640-4C42-BF69-0A6B4F8B66AD}"/>
    <dgm:cxn modelId="{549FEDDD-5371-4CA7-B8FB-D0D164206436}" srcId="{C805B3B2-7D2F-4D4A-95A9-77CFB9A82E1D}" destId="{1E12EA46-B45F-41A1-8FFE-C0418666DE7F}" srcOrd="5" destOrd="0" parTransId="{F9D73ED4-5073-4CFB-B534-BBB070214C66}" sibTransId="{FD052E07-F6C2-4F6A-87F5-A5AEC4FEE1FC}"/>
    <dgm:cxn modelId="{96F02BFA-7862-41EE-A0FF-F4C737AF05AD}" type="presOf" srcId="{F9D73ED4-5073-4CFB-B534-BBB070214C66}" destId="{6DE8AC87-7B93-4374-B7CD-FCD8FA5E67E4}" srcOrd="0" destOrd="0" presId="urn:microsoft.com/office/officeart/2005/8/layout/radial5"/>
    <dgm:cxn modelId="{738BD9FC-157D-45D4-A6B8-F3C94AA69FBF}" srcId="{C805B3B2-7D2F-4D4A-95A9-77CFB9A82E1D}" destId="{08BB2FFA-CDAE-4B56-922F-E474AE040684}" srcOrd="4" destOrd="0" parTransId="{D1BC37B0-BF3B-40B0-A128-E5701F4C363D}" sibTransId="{622B2D57-CE70-4AB4-8480-CB2FC872EB7E}"/>
    <dgm:cxn modelId="{AD337523-D585-4743-BE1C-CF8CCEFA4D70}" type="presParOf" srcId="{F6734450-5EF7-4002-8571-E57C378F41AA}" destId="{C9FF7DB8-BAA1-4FC2-B086-2576E7DEF5FA}" srcOrd="0" destOrd="0" presId="urn:microsoft.com/office/officeart/2005/8/layout/radial5"/>
    <dgm:cxn modelId="{9B7D02FC-C87D-41B9-943B-FEB2A0ED0B6F}" type="presParOf" srcId="{F6734450-5EF7-4002-8571-E57C378F41AA}" destId="{60D1C6DB-A7B6-4221-B50B-54D859041FBB}" srcOrd="1" destOrd="0" presId="urn:microsoft.com/office/officeart/2005/8/layout/radial5"/>
    <dgm:cxn modelId="{669753B8-297F-4CFB-85F8-3530394C6D68}" type="presParOf" srcId="{60D1C6DB-A7B6-4221-B50B-54D859041FBB}" destId="{BB6DBDAD-6A19-4329-9891-14E40E047D76}" srcOrd="0" destOrd="0" presId="urn:microsoft.com/office/officeart/2005/8/layout/radial5"/>
    <dgm:cxn modelId="{63F8E2AF-5A81-4C01-B3FF-C9F1F056726D}" type="presParOf" srcId="{F6734450-5EF7-4002-8571-E57C378F41AA}" destId="{D290CEB0-E11D-4FA8-968E-BB31E6063548}" srcOrd="2" destOrd="0" presId="urn:microsoft.com/office/officeart/2005/8/layout/radial5"/>
    <dgm:cxn modelId="{8A8D6AF8-F18C-4D4A-91A8-7DE178FEB407}" type="presParOf" srcId="{F6734450-5EF7-4002-8571-E57C378F41AA}" destId="{5B4C0E37-8FA9-4D07-8246-46F66B5C3A00}" srcOrd="3" destOrd="0" presId="urn:microsoft.com/office/officeart/2005/8/layout/radial5"/>
    <dgm:cxn modelId="{219E6A9A-49F7-4141-89C8-1094E266EC2A}" type="presParOf" srcId="{5B4C0E37-8FA9-4D07-8246-46F66B5C3A00}" destId="{12528E2B-2BDA-49A5-B1B0-E200E8611398}" srcOrd="0" destOrd="0" presId="urn:microsoft.com/office/officeart/2005/8/layout/radial5"/>
    <dgm:cxn modelId="{4E406D3C-2822-4CE7-8455-9FEEA125E267}" type="presParOf" srcId="{F6734450-5EF7-4002-8571-E57C378F41AA}" destId="{46A5BCEF-6E7E-4407-BAD9-9A49529F7B1A}" srcOrd="4" destOrd="0" presId="urn:microsoft.com/office/officeart/2005/8/layout/radial5"/>
    <dgm:cxn modelId="{E554711F-1B63-471F-8457-F8C86311EA97}" type="presParOf" srcId="{F6734450-5EF7-4002-8571-E57C378F41AA}" destId="{17BCBCA6-16FB-4C98-B006-32EF54689872}" srcOrd="5" destOrd="0" presId="urn:microsoft.com/office/officeart/2005/8/layout/radial5"/>
    <dgm:cxn modelId="{73445094-6357-4934-81D2-F8EA95806B20}" type="presParOf" srcId="{17BCBCA6-16FB-4C98-B006-32EF54689872}" destId="{EE03B026-D905-4A6D-868B-84B47084F7C2}" srcOrd="0" destOrd="0" presId="urn:microsoft.com/office/officeart/2005/8/layout/radial5"/>
    <dgm:cxn modelId="{F5325D14-CB1D-4CC1-AC89-226ABA374F5D}" type="presParOf" srcId="{F6734450-5EF7-4002-8571-E57C378F41AA}" destId="{D1239039-25C0-416C-B60D-31D92337F4A0}" srcOrd="6" destOrd="0" presId="urn:microsoft.com/office/officeart/2005/8/layout/radial5"/>
    <dgm:cxn modelId="{F577902C-A09D-4182-8E3A-1E4F5546A34A}" type="presParOf" srcId="{F6734450-5EF7-4002-8571-E57C378F41AA}" destId="{A1837E16-0914-42DC-8944-68757BC11A0A}" srcOrd="7" destOrd="0" presId="urn:microsoft.com/office/officeart/2005/8/layout/radial5"/>
    <dgm:cxn modelId="{B7CCA5C4-C9FE-4662-BE6A-08B0AB8605BA}" type="presParOf" srcId="{A1837E16-0914-42DC-8944-68757BC11A0A}" destId="{60EDE0CB-5CC3-46DE-BD7B-CA262095C711}" srcOrd="0" destOrd="0" presId="urn:microsoft.com/office/officeart/2005/8/layout/radial5"/>
    <dgm:cxn modelId="{41C664D5-DA2C-4C3F-A206-AE1274379835}" type="presParOf" srcId="{F6734450-5EF7-4002-8571-E57C378F41AA}" destId="{AA2CDF00-515A-47C4-A3FD-981941EC89BE}" srcOrd="8" destOrd="0" presId="urn:microsoft.com/office/officeart/2005/8/layout/radial5"/>
    <dgm:cxn modelId="{8C1F331D-FFED-46BA-83A3-D88F27D96B2E}" type="presParOf" srcId="{F6734450-5EF7-4002-8571-E57C378F41AA}" destId="{C5A3F71B-42A4-46A1-BD4D-86D0F59836BD}" srcOrd="9" destOrd="0" presId="urn:microsoft.com/office/officeart/2005/8/layout/radial5"/>
    <dgm:cxn modelId="{670C4AAD-D529-4D86-865D-72794E81FEAB}" type="presParOf" srcId="{C5A3F71B-42A4-46A1-BD4D-86D0F59836BD}" destId="{DCCA91BF-8371-44B1-9D36-359A15133BCB}" srcOrd="0" destOrd="0" presId="urn:microsoft.com/office/officeart/2005/8/layout/radial5"/>
    <dgm:cxn modelId="{0DDCF1F7-1EF0-45B3-A05C-4346394ABCD5}" type="presParOf" srcId="{F6734450-5EF7-4002-8571-E57C378F41AA}" destId="{AB3A8BE9-1981-4861-BB29-3A8C13A07115}" srcOrd="10" destOrd="0" presId="urn:microsoft.com/office/officeart/2005/8/layout/radial5"/>
    <dgm:cxn modelId="{48B7F53D-83CF-4043-9F1B-E5E8D1E42F16}" type="presParOf" srcId="{F6734450-5EF7-4002-8571-E57C378F41AA}" destId="{6DE8AC87-7B93-4374-B7CD-FCD8FA5E67E4}" srcOrd="11" destOrd="0" presId="urn:microsoft.com/office/officeart/2005/8/layout/radial5"/>
    <dgm:cxn modelId="{4DD7CA21-D3CF-44F7-8F98-C863C6CDAE3D}" type="presParOf" srcId="{6DE8AC87-7B93-4374-B7CD-FCD8FA5E67E4}" destId="{256EA8A0-C54B-4AB7-8FF0-F86313D9E907}" srcOrd="0" destOrd="0" presId="urn:microsoft.com/office/officeart/2005/8/layout/radial5"/>
    <dgm:cxn modelId="{C4699054-2544-4CA4-9E6D-2BF542848CC0}" type="presParOf" srcId="{F6734450-5EF7-4002-8571-E57C378F41AA}" destId="{61FE53F8-1341-40E2-805D-3ADC76C30E5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F7DB8-BAA1-4FC2-B086-2576E7DEF5FA}">
      <dsp:nvSpPr>
        <dsp:cNvPr id="0" name=""/>
        <dsp:cNvSpPr/>
      </dsp:nvSpPr>
      <dsp:spPr>
        <a:xfrm>
          <a:off x="3136664" y="2101763"/>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Parents of Child with Disability </a:t>
          </a:r>
        </a:p>
      </dsp:txBody>
      <dsp:txXfrm>
        <a:off x="3356198" y="2321297"/>
        <a:ext cx="1060003" cy="1060003"/>
      </dsp:txXfrm>
    </dsp:sp>
    <dsp:sp modelId="{60D1C6DB-A7B6-4221-B50B-54D859041FBB}">
      <dsp:nvSpPr>
        <dsp:cNvPr id="0" name=""/>
        <dsp:cNvSpPr/>
      </dsp:nvSpPr>
      <dsp:spPr>
        <a:xfrm rot="16200000">
          <a:off x="3727248" y="1556009"/>
          <a:ext cx="317903" cy="509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774934" y="1705632"/>
        <a:ext cx="222532" cy="305810"/>
      </dsp:txXfrm>
    </dsp:sp>
    <dsp:sp modelId="{D290CEB0-E11D-4FA8-968E-BB31E6063548}">
      <dsp:nvSpPr>
        <dsp:cNvPr id="0" name=""/>
        <dsp:cNvSpPr/>
      </dsp:nvSpPr>
      <dsp:spPr>
        <a:xfrm>
          <a:off x="3136664" y="2874"/>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“Anxiety”</a:t>
          </a:r>
        </a:p>
      </dsp:txBody>
      <dsp:txXfrm>
        <a:off x="3356198" y="222408"/>
        <a:ext cx="1060003" cy="1060003"/>
      </dsp:txXfrm>
    </dsp:sp>
    <dsp:sp modelId="{5B4C0E37-8FA9-4D07-8246-46F66B5C3A00}">
      <dsp:nvSpPr>
        <dsp:cNvPr id="0" name=""/>
        <dsp:cNvSpPr/>
      </dsp:nvSpPr>
      <dsp:spPr>
        <a:xfrm rot="19800000">
          <a:off x="4628301" y="2076233"/>
          <a:ext cx="317903" cy="509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634690" y="2202013"/>
        <a:ext cx="222532" cy="305810"/>
      </dsp:txXfrm>
    </dsp:sp>
    <dsp:sp modelId="{46A5BCEF-6E7E-4407-BAD9-9A49529F7B1A}">
      <dsp:nvSpPr>
        <dsp:cNvPr id="0" name=""/>
        <dsp:cNvSpPr/>
      </dsp:nvSpPr>
      <dsp:spPr>
        <a:xfrm>
          <a:off x="4954354" y="1052319"/>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“Slow processing”</a:t>
          </a:r>
        </a:p>
      </dsp:txBody>
      <dsp:txXfrm>
        <a:off x="5173888" y="1271853"/>
        <a:ext cx="1060003" cy="1060003"/>
      </dsp:txXfrm>
    </dsp:sp>
    <dsp:sp modelId="{17BCBCA6-16FB-4C98-B006-32EF54689872}">
      <dsp:nvSpPr>
        <dsp:cNvPr id="0" name=""/>
        <dsp:cNvSpPr/>
      </dsp:nvSpPr>
      <dsp:spPr>
        <a:xfrm rot="1800000">
          <a:off x="4628301" y="3116680"/>
          <a:ext cx="317903" cy="509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634690" y="3194774"/>
        <a:ext cx="222532" cy="305810"/>
      </dsp:txXfrm>
    </dsp:sp>
    <dsp:sp modelId="{D1239039-25C0-416C-B60D-31D92337F4A0}">
      <dsp:nvSpPr>
        <dsp:cNvPr id="0" name=""/>
        <dsp:cNvSpPr/>
      </dsp:nvSpPr>
      <dsp:spPr>
        <a:xfrm>
          <a:off x="4954354" y="3151207"/>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“Cognitive disability”</a:t>
          </a:r>
        </a:p>
      </dsp:txBody>
      <dsp:txXfrm>
        <a:off x="5173888" y="3370741"/>
        <a:ext cx="1060003" cy="1060003"/>
      </dsp:txXfrm>
    </dsp:sp>
    <dsp:sp modelId="{A1837E16-0914-42DC-8944-68757BC11A0A}">
      <dsp:nvSpPr>
        <dsp:cNvPr id="0" name=""/>
        <dsp:cNvSpPr/>
      </dsp:nvSpPr>
      <dsp:spPr>
        <a:xfrm rot="5400000">
          <a:off x="3727248" y="3636903"/>
          <a:ext cx="317903" cy="509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774934" y="3691155"/>
        <a:ext cx="222532" cy="305810"/>
      </dsp:txXfrm>
    </dsp:sp>
    <dsp:sp modelId="{AA2CDF00-515A-47C4-A3FD-981941EC89BE}">
      <dsp:nvSpPr>
        <dsp:cNvPr id="0" name=""/>
        <dsp:cNvSpPr/>
      </dsp:nvSpPr>
      <dsp:spPr>
        <a:xfrm>
          <a:off x="3136664" y="4200651"/>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“Autism”</a:t>
          </a:r>
        </a:p>
      </dsp:txBody>
      <dsp:txXfrm>
        <a:off x="3356198" y="4420185"/>
        <a:ext cx="1060003" cy="1060003"/>
      </dsp:txXfrm>
    </dsp:sp>
    <dsp:sp modelId="{C5A3F71B-42A4-46A1-BD4D-86D0F59836BD}">
      <dsp:nvSpPr>
        <dsp:cNvPr id="0" name=""/>
        <dsp:cNvSpPr/>
      </dsp:nvSpPr>
      <dsp:spPr>
        <a:xfrm rot="9000000">
          <a:off x="2826195" y="3116680"/>
          <a:ext cx="317903" cy="509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915177" y="3194774"/>
        <a:ext cx="222532" cy="305810"/>
      </dsp:txXfrm>
    </dsp:sp>
    <dsp:sp modelId="{AB3A8BE9-1981-4861-BB29-3A8C13A07115}">
      <dsp:nvSpPr>
        <dsp:cNvPr id="0" name=""/>
        <dsp:cNvSpPr/>
      </dsp:nvSpPr>
      <dsp:spPr>
        <a:xfrm>
          <a:off x="1318973" y="3151207"/>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“ADHD”</a:t>
          </a:r>
        </a:p>
      </dsp:txBody>
      <dsp:txXfrm>
        <a:off x="1538507" y="3370741"/>
        <a:ext cx="1060003" cy="1060003"/>
      </dsp:txXfrm>
    </dsp:sp>
    <dsp:sp modelId="{6DE8AC87-7B93-4374-B7CD-FCD8FA5E67E4}">
      <dsp:nvSpPr>
        <dsp:cNvPr id="0" name=""/>
        <dsp:cNvSpPr/>
      </dsp:nvSpPr>
      <dsp:spPr>
        <a:xfrm rot="12600000">
          <a:off x="2826195" y="2076233"/>
          <a:ext cx="317903" cy="5096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915177" y="2202013"/>
        <a:ext cx="222532" cy="305810"/>
      </dsp:txXfrm>
    </dsp:sp>
    <dsp:sp modelId="{61FE53F8-1341-40E2-805D-3ADC76C30E5F}">
      <dsp:nvSpPr>
        <dsp:cNvPr id="0" name=""/>
        <dsp:cNvSpPr/>
      </dsp:nvSpPr>
      <dsp:spPr>
        <a:xfrm>
          <a:off x="1318973" y="1052319"/>
          <a:ext cx="1499071" cy="1499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genetic disorder”</a:t>
          </a:r>
        </a:p>
      </dsp:txBody>
      <dsp:txXfrm>
        <a:off x="1538507" y="1271853"/>
        <a:ext cx="1060003" cy="106000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7012D-9C84-4CF7-AA03-B9BAB9BA8C1D}" type="datetimeFigureOut">
              <a:rPr lang="en-US" smtClean="0"/>
              <a:t>10/13/20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47D9C9-C0A3-4F7B-93A9-66C8D12B0559}" type="slidenum">
              <a:rPr lang="en-US" smtClean="0"/>
              <a:t>‹#›</a:t>
            </a:fld>
            <a:endParaRPr lang="en-US"/>
          </a:p>
        </p:txBody>
      </p:sp>
    </p:spTree>
    <p:extLst>
      <p:ext uri="{BB962C8B-B14F-4D97-AF65-F5344CB8AC3E}">
        <p14:creationId xmlns:p14="http://schemas.microsoft.com/office/powerpoint/2010/main" val="371822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1</a:t>
            </a:fld>
            <a:endParaRPr lang="en-US"/>
          </a:p>
        </p:txBody>
      </p:sp>
    </p:spTree>
    <p:extLst>
      <p:ext uri="{BB962C8B-B14F-4D97-AF65-F5344CB8AC3E}">
        <p14:creationId xmlns:p14="http://schemas.microsoft.com/office/powerpoint/2010/main" val="288589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17</a:t>
            </a:fld>
            <a:endParaRPr lang="en-US"/>
          </a:p>
        </p:txBody>
      </p:sp>
    </p:spTree>
    <p:extLst>
      <p:ext uri="{BB962C8B-B14F-4D97-AF65-F5344CB8AC3E}">
        <p14:creationId xmlns:p14="http://schemas.microsoft.com/office/powerpoint/2010/main" val="165686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18</a:t>
            </a:fld>
            <a:endParaRPr lang="en-US"/>
          </a:p>
        </p:txBody>
      </p:sp>
    </p:spTree>
    <p:extLst>
      <p:ext uri="{BB962C8B-B14F-4D97-AF65-F5344CB8AC3E}">
        <p14:creationId xmlns:p14="http://schemas.microsoft.com/office/powerpoint/2010/main" val="186970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29</a:t>
            </a:fld>
            <a:endParaRPr lang="en-US"/>
          </a:p>
        </p:txBody>
      </p:sp>
    </p:spTree>
    <p:extLst>
      <p:ext uri="{BB962C8B-B14F-4D97-AF65-F5344CB8AC3E}">
        <p14:creationId xmlns:p14="http://schemas.microsoft.com/office/powerpoint/2010/main" val="24762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30</a:t>
            </a:fld>
            <a:endParaRPr lang="en-US"/>
          </a:p>
        </p:txBody>
      </p:sp>
    </p:spTree>
    <p:extLst>
      <p:ext uri="{BB962C8B-B14F-4D97-AF65-F5344CB8AC3E}">
        <p14:creationId xmlns:p14="http://schemas.microsoft.com/office/powerpoint/2010/main" val="90744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31</a:t>
            </a:fld>
            <a:endParaRPr lang="en-US"/>
          </a:p>
        </p:txBody>
      </p:sp>
    </p:spTree>
    <p:extLst>
      <p:ext uri="{BB962C8B-B14F-4D97-AF65-F5344CB8AC3E}">
        <p14:creationId xmlns:p14="http://schemas.microsoft.com/office/powerpoint/2010/main" val="36796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32</a:t>
            </a:fld>
            <a:endParaRPr lang="en-US"/>
          </a:p>
        </p:txBody>
      </p:sp>
    </p:spTree>
    <p:extLst>
      <p:ext uri="{BB962C8B-B14F-4D97-AF65-F5344CB8AC3E}">
        <p14:creationId xmlns:p14="http://schemas.microsoft.com/office/powerpoint/2010/main" val="285450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39</a:t>
            </a:fld>
            <a:endParaRPr lang="en-US"/>
          </a:p>
        </p:txBody>
      </p:sp>
    </p:spTree>
    <p:extLst>
      <p:ext uri="{BB962C8B-B14F-4D97-AF65-F5344CB8AC3E}">
        <p14:creationId xmlns:p14="http://schemas.microsoft.com/office/powerpoint/2010/main" val="116081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40</a:t>
            </a:fld>
            <a:endParaRPr lang="en-US"/>
          </a:p>
        </p:txBody>
      </p:sp>
    </p:spTree>
    <p:extLst>
      <p:ext uri="{BB962C8B-B14F-4D97-AF65-F5344CB8AC3E}">
        <p14:creationId xmlns:p14="http://schemas.microsoft.com/office/powerpoint/2010/main" val="163947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42</a:t>
            </a:fld>
            <a:endParaRPr lang="en-US"/>
          </a:p>
        </p:txBody>
      </p:sp>
    </p:spTree>
    <p:extLst>
      <p:ext uri="{BB962C8B-B14F-4D97-AF65-F5344CB8AC3E}">
        <p14:creationId xmlns:p14="http://schemas.microsoft.com/office/powerpoint/2010/main" val="302513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47</a:t>
            </a:fld>
            <a:endParaRPr lang="en-US"/>
          </a:p>
        </p:txBody>
      </p:sp>
    </p:spTree>
    <p:extLst>
      <p:ext uri="{BB962C8B-B14F-4D97-AF65-F5344CB8AC3E}">
        <p14:creationId xmlns:p14="http://schemas.microsoft.com/office/powerpoint/2010/main" val="361002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2</a:t>
            </a:fld>
            <a:endParaRPr lang="en-US"/>
          </a:p>
        </p:txBody>
      </p:sp>
    </p:spTree>
    <p:extLst>
      <p:ext uri="{BB962C8B-B14F-4D97-AF65-F5344CB8AC3E}">
        <p14:creationId xmlns:p14="http://schemas.microsoft.com/office/powerpoint/2010/main" val="321850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49</a:t>
            </a:fld>
            <a:endParaRPr lang="en-US"/>
          </a:p>
        </p:txBody>
      </p:sp>
    </p:spTree>
    <p:extLst>
      <p:ext uri="{BB962C8B-B14F-4D97-AF65-F5344CB8AC3E}">
        <p14:creationId xmlns:p14="http://schemas.microsoft.com/office/powerpoint/2010/main" val="320667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51</a:t>
            </a:fld>
            <a:endParaRPr lang="en-US"/>
          </a:p>
        </p:txBody>
      </p:sp>
    </p:spTree>
    <p:extLst>
      <p:ext uri="{BB962C8B-B14F-4D97-AF65-F5344CB8AC3E}">
        <p14:creationId xmlns:p14="http://schemas.microsoft.com/office/powerpoint/2010/main" val="3810130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52</a:t>
            </a:fld>
            <a:endParaRPr lang="en-US"/>
          </a:p>
        </p:txBody>
      </p:sp>
    </p:spTree>
    <p:extLst>
      <p:ext uri="{BB962C8B-B14F-4D97-AF65-F5344CB8AC3E}">
        <p14:creationId xmlns:p14="http://schemas.microsoft.com/office/powerpoint/2010/main" val="1758032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53</a:t>
            </a:fld>
            <a:endParaRPr lang="en-US"/>
          </a:p>
        </p:txBody>
      </p:sp>
    </p:spTree>
    <p:extLst>
      <p:ext uri="{BB962C8B-B14F-4D97-AF65-F5344CB8AC3E}">
        <p14:creationId xmlns:p14="http://schemas.microsoft.com/office/powerpoint/2010/main" val="26792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54</a:t>
            </a:fld>
            <a:endParaRPr lang="en-US"/>
          </a:p>
        </p:txBody>
      </p:sp>
    </p:spTree>
    <p:extLst>
      <p:ext uri="{BB962C8B-B14F-4D97-AF65-F5344CB8AC3E}">
        <p14:creationId xmlns:p14="http://schemas.microsoft.com/office/powerpoint/2010/main" val="296831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55</a:t>
            </a:fld>
            <a:endParaRPr lang="en-US"/>
          </a:p>
        </p:txBody>
      </p:sp>
    </p:spTree>
    <p:extLst>
      <p:ext uri="{BB962C8B-B14F-4D97-AF65-F5344CB8AC3E}">
        <p14:creationId xmlns:p14="http://schemas.microsoft.com/office/powerpoint/2010/main" val="4168742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talk to cate / look at final national report to see if this slide is necessary/changes in formatting before filling in </a:t>
            </a:r>
          </a:p>
        </p:txBody>
      </p:sp>
      <p:sp>
        <p:nvSpPr>
          <p:cNvPr id="4" name="Slide Number Placeholder 3"/>
          <p:cNvSpPr>
            <a:spLocks noGrp="1"/>
          </p:cNvSpPr>
          <p:nvPr>
            <p:ph type="sldNum" sz="quarter" idx="5"/>
          </p:nvPr>
        </p:nvSpPr>
        <p:spPr/>
        <p:txBody>
          <a:bodyPr/>
          <a:lstStyle/>
          <a:p>
            <a:fld id="{BB47D9C9-C0A3-4F7B-93A9-66C8D12B0559}" type="slidenum">
              <a:rPr lang="en-US" smtClean="0"/>
              <a:t>56</a:t>
            </a:fld>
            <a:endParaRPr lang="en-US" dirty="0"/>
          </a:p>
        </p:txBody>
      </p:sp>
    </p:spTree>
    <p:extLst>
      <p:ext uri="{BB962C8B-B14F-4D97-AF65-F5344CB8AC3E}">
        <p14:creationId xmlns:p14="http://schemas.microsoft.com/office/powerpoint/2010/main" val="3375073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talk to cate / look at final national report to see if this slide is necessary/changes in formatting before filling in </a:t>
            </a:r>
          </a:p>
        </p:txBody>
      </p:sp>
      <p:sp>
        <p:nvSpPr>
          <p:cNvPr id="4" name="Slide Number Placeholder 3"/>
          <p:cNvSpPr>
            <a:spLocks noGrp="1"/>
          </p:cNvSpPr>
          <p:nvPr>
            <p:ph type="sldNum" sz="quarter" idx="5"/>
          </p:nvPr>
        </p:nvSpPr>
        <p:spPr/>
        <p:txBody>
          <a:bodyPr/>
          <a:lstStyle/>
          <a:p>
            <a:fld id="{BB47D9C9-C0A3-4F7B-93A9-66C8D12B0559}" type="slidenum">
              <a:rPr lang="en-US" smtClean="0"/>
              <a:t>57</a:t>
            </a:fld>
            <a:endParaRPr lang="en-US" dirty="0"/>
          </a:p>
        </p:txBody>
      </p:sp>
    </p:spTree>
    <p:extLst>
      <p:ext uri="{BB962C8B-B14F-4D97-AF65-F5344CB8AC3E}">
        <p14:creationId xmlns:p14="http://schemas.microsoft.com/office/powerpoint/2010/main" val="3938130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59</a:t>
            </a:fld>
            <a:endParaRPr lang="en-US"/>
          </a:p>
        </p:txBody>
      </p:sp>
    </p:spTree>
    <p:extLst>
      <p:ext uri="{BB962C8B-B14F-4D97-AF65-F5344CB8AC3E}">
        <p14:creationId xmlns:p14="http://schemas.microsoft.com/office/powerpoint/2010/main" val="2050127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60</a:t>
            </a:fld>
            <a:endParaRPr lang="en-US"/>
          </a:p>
        </p:txBody>
      </p:sp>
    </p:spTree>
    <p:extLst>
      <p:ext uri="{BB962C8B-B14F-4D97-AF65-F5344CB8AC3E}">
        <p14:creationId xmlns:p14="http://schemas.microsoft.com/office/powerpoint/2010/main" val="52492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3</a:t>
            </a:fld>
            <a:endParaRPr lang="en-US"/>
          </a:p>
        </p:txBody>
      </p:sp>
    </p:spTree>
    <p:extLst>
      <p:ext uri="{BB962C8B-B14F-4D97-AF65-F5344CB8AC3E}">
        <p14:creationId xmlns:p14="http://schemas.microsoft.com/office/powerpoint/2010/main" val="1517862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63</a:t>
            </a:fld>
            <a:endParaRPr lang="en-US"/>
          </a:p>
        </p:txBody>
      </p:sp>
    </p:spTree>
    <p:extLst>
      <p:ext uri="{BB962C8B-B14F-4D97-AF65-F5344CB8AC3E}">
        <p14:creationId xmlns:p14="http://schemas.microsoft.com/office/powerpoint/2010/main" val="3693375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64</a:t>
            </a:fld>
            <a:endParaRPr lang="en-US"/>
          </a:p>
        </p:txBody>
      </p:sp>
    </p:spTree>
    <p:extLst>
      <p:ext uri="{BB962C8B-B14F-4D97-AF65-F5344CB8AC3E}">
        <p14:creationId xmlns:p14="http://schemas.microsoft.com/office/powerpoint/2010/main" val="3447499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65</a:t>
            </a:fld>
            <a:endParaRPr lang="en-US"/>
          </a:p>
        </p:txBody>
      </p:sp>
    </p:spTree>
    <p:extLst>
      <p:ext uri="{BB962C8B-B14F-4D97-AF65-F5344CB8AC3E}">
        <p14:creationId xmlns:p14="http://schemas.microsoft.com/office/powerpoint/2010/main" val="3897722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66</a:t>
            </a:fld>
            <a:endParaRPr lang="en-US"/>
          </a:p>
        </p:txBody>
      </p:sp>
    </p:spTree>
    <p:extLst>
      <p:ext uri="{BB962C8B-B14F-4D97-AF65-F5344CB8AC3E}">
        <p14:creationId xmlns:p14="http://schemas.microsoft.com/office/powerpoint/2010/main" val="255699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70</a:t>
            </a:fld>
            <a:endParaRPr lang="en-US"/>
          </a:p>
        </p:txBody>
      </p:sp>
    </p:spTree>
    <p:extLst>
      <p:ext uri="{BB962C8B-B14F-4D97-AF65-F5344CB8AC3E}">
        <p14:creationId xmlns:p14="http://schemas.microsoft.com/office/powerpoint/2010/main" val="402914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74</a:t>
            </a:fld>
            <a:endParaRPr lang="en-US"/>
          </a:p>
        </p:txBody>
      </p:sp>
    </p:spTree>
    <p:extLst>
      <p:ext uri="{BB962C8B-B14F-4D97-AF65-F5344CB8AC3E}">
        <p14:creationId xmlns:p14="http://schemas.microsoft.com/office/powerpoint/2010/main" val="1006233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82</a:t>
            </a:fld>
            <a:endParaRPr lang="en-US"/>
          </a:p>
        </p:txBody>
      </p:sp>
    </p:spTree>
    <p:extLst>
      <p:ext uri="{BB962C8B-B14F-4D97-AF65-F5344CB8AC3E}">
        <p14:creationId xmlns:p14="http://schemas.microsoft.com/office/powerpoint/2010/main" val="276394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86</a:t>
            </a:fld>
            <a:endParaRPr lang="en-US"/>
          </a:p>
        </p:txBody>
      </p:sp>
    </p:spTree>
    <p:extLst>
      <p:ext uri="{BB962C8B-B14F-4D97-AF65-F5344CB8AC3E}">
        <p14:creationId xmlns:p14="http://schemas.microsoft.com/office/powerpoint/2010/main" val="3408170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87</a:t>
            </a:fld>
            <a:endParaRPr lang="en-US"/>
          </a:p>
        </p:txBody>
      </p:sp>
    </p:spTree>
    <p:extLst>
      <p:ext uri="{BB962C8B-B14F-4D97-AF65-F5344CB8AC3E}">
        <p14:creationId xmlns:p14="http://schemas.microsoft.com/office/powerpoint/2010/main" val="387518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90</a:t>
            </a:fld>
            <a:endParaRPr lang="en-US"/>
          </a:p>
        </p:txBody>
      </p:sp>
    </p:spTree>
    <p:extLst>
      <p:ext uri="{BB962C8B-B14F-4D97-AF65-F5344CB8AC3E}">
        <p14:creationId xmlns:p14="http://schemas.microsoft.com/office/powerpoint/2010/main" val="329665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11</a:t>
            </a:fld>
            <a:endParaRPr lang="en-US"/>
          </a:p>
        </p:txBody>
      </p:sp>
    </p:spTree>
    <p:extLst>
      <p:ext uri="{BB962C8B-B14F-4D97-AF65-F5344CB8AC3E}">
        <p14:creationId xmlns:p14="http://schemas.microsoft.com/office/powerpoint/2010/main" val="3899178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91</a:t>
            </a:fld>
            <a:endParaRPr lang="en-US"/>
          </a:p>
        </p:txBody>
      </p:sp>
    </p:spTree>
    <p:extLst>
      <p:ext uri="{BB962C8B-B14F-4D97-AF65-F5344CB8AC3E}">
        <p14:creationId xmlns:p14="http://schemas.microsoft.com/office/powerpoint/2010/main" val="299003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92</a:t>
            </a:fld>
            <a:endParaRPr lang="en-US"/>
          </a:p>
        </p:txBody>
      </p:sp>
    </p:spTree>
    <p:extLst>
      <p:ext uri="{BB962C8B-B14F-4D97-AF65-F5344CB8AC3E}">
        <p14:creationId xmlns:p14="http://schemas.microsoft.com/office/powerpoint/2010/main" val="3121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12</a:t>
            </a:fld>
            <a:endParaRPr lang="en-US"/>
          </a:p>
        </p:txBody>
      </p:sp>
    </p:spTree>
    <p:extLst>
      <p:ext uri="{BB962C8B-B14F-4D97-AF65-F5344CB8AC3E}">
        <p14:creationId xmlns:p14="http://schemas.microsoft.com/office/powerpoint/2010/main" val="48356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13</a:t>
            </a:fld>
            <a:endParaRPr lang="en-US"/>
          </a:p>
        </p:txBody>
      </p:sp>
    </p:spTree>
    <p:extLst>
      <p:ext uri="{BB962C8B-B14F-4D97-AF65-F5344CB8AC3E}">
        <p14:creationId xmlns:p14="http://schemas.microsoft.com/office/powerpoint/2010/main" val="33316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14</a:t>
            </a:fld>
            <a:endParaRPr lang="en-US"/>
          </a:p>
        </p:txBody>
      </p:sp>
    </p:spTree>
    <p:extLst>
      <p:ext uri="{BB962C8B-B14F-4D97-AF65-F5344CB8AC3E}">
        <p14:creationId xmlns:p14="http://schemas.microsoft.com/office/powerpoint/2010/main" val="148481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15</a:t>
            </a:fld>
            <a:endParaRPr lang="en-US"/>
          </a:p>
        </p:txBody>
      </p:sp>
    </p:spTree>
    <p:extLst>
      <p:ext uri="{BB962C8B-B14F-4D97-AF65-F5344CB8AC3E}">
        <p14:creationId xmlns:p14="http://schemas.microsoft.com/office/powerpoint/2010/main" val="8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16</a:t>
            </a:fld>
            <a:endParaRPr lang="en-US"/>
          </a:p>
        </p:txBody>
      </p:sp>
    </p:spTree>
    <p:extLst>
      <p:ext uri="{BB962C8B-B14F-4D97-AF65-F5344CB8AC3E}">
        <p14:creationId xmlns:p14="http://schemas.microsoft.com/office/powerpoint/2010/main" val="246629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lakeresearch.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dirty="0"/>
              <a:t>Lake Research Partners</a:t>
            </a:r>
          </a:p>
          <a:p>
            <a:pPr marL="0" indent="0">
              <a:spcBef>
                <a:spcPct val="0"/>
              </a:spcBef>
              <a:buNone/>
            </a:pPr>
            <a:r>
              <a:rPr lang="en-US" altLang="en-US" sz="1200" dirty="0"/>
              <a:t>Washington, DC | Berkeley, CA | New York, NY</a:t>
            </a:r>
          </a:p>
          <a:p>
            <a:pPr marL="0" indent="0">
              <a:spcBef>
                <a:spcPct val="0"/>
              </a:spcBef>
              <a:buNone/>
            </a:pPr>
            <a:r>
              <a:rPr lang="en-US" altLang="en-US" sz="1200" dirty="0">
                <a:hlinkClick r:id="rId4"/>
              </a:rPr>
              <a:t>LakeResearch.com</a:t>
            </a:r>
            <a:br>
              <a:rPr lang="en-US" altLang="en-US" sz="1200" dirty="0"/>
            </a:br>
            <a:r>
              <a:rPr lang="en-US" altLang="en-US" sz="1200" dirty="0"/>
              <a:t>202.776.9066</a:t>
            </a:r>
          </a:p>
        </p:txBody>
      </p:sp>
    </p:spTree>
    <p:extLst>
      <p:ext uri="{BB962C8B-B14F-4D97-AF65-F5344CB8AC3E}">
        <p14:creationId xmlns:p14="http://schemas.microsoft.com/office/powerpoint/2010/main" val="25780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4252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6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72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dirty="0">
                <a:solidFill>
                  <a:srgbClr val="0070C0"/>
                </a:solidFill>
                <a:latin typeface="+mn-lt"/>
              </a:rPr>
              <a:t>Title</a:t>
            </a:r>
          </a:p>
        </p:txBody>
      </p:sp>
    </p:spTree>
    <p:extLst>
      <p:ext uri="{BB962C8B-B14F-4D97-AF65-F5344CB8AC3E}">
        <p14:creationId xmlns:p14="http://schemas.microsoft.com/office/powerpoint/2010/main" val="225217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33431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9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635BEB7-75A4-43F6-9988-D3AD69334D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5711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92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3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69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6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951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747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hyperlink" Target="mailto:ecaramelli@lakeresearch.com" TargetMode="External"/><Relationship Id="rId3" Type="http://schemas.openxmlformats.org/officeDocument/2006/relationships/image" Target="../media/image2.png"/><Relationship Id="rId7" Type="http://schemas.openxmlformats.org/officeDocument/2006/relationships/hyperlink" Target="mailto:cgormley@lakeresearch.com"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mailto:asnell@lakeresearch.com" TargetMode="External"/><Relationship Id="rId5" Type="http://schemas.openxmlformats.org/officeDocument/2006/relationships/hyperlink" Target="mailto:clake@lakeresearch.com"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DRN logo">
            <a:extLst>
              <a:ext uri="{FF2B5EF4-FFF2-40B4-BE49-F238E27FC236}">
                <a16:creationId xmlns:a16="http://schemas.microsoft.com/office/drawing/2014/main" id="{9C8FB20C-EA3A-4380-BA7D-22D032FC9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495" y="659888"/>
            <a:ext cx="4467358" cy="1202751"/>
          </a:xfrm>
          <a:prstGeom prst="rect">
            <a:avLst/>
          </a:prstGeom>
        </p:spPr>
      </p:pic>
      <p:pic>
        <p:nvPicPr>
          <p:cNvPr id="6" name="Picture 2" descr="Fist raised in the air with a universal sign of access and the words &quot;Support Disability Rights&quot;">
            <a:extLst>
              <a:ext uri="{FF2B5EF4-FFF2-40B4-BE49-F238E27FC236}">
                <a16:creationId xmlns:a16="http://schemas.microsoft.com/office/drawing/2014/main" id="{17754287-F954-432F-98B4-4C0C9B036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23" y="539854"/>
            <a:ext cx="3527637" cy="49672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2E247C-E1C3-4F4B-9480-1204C9F2DB88}"/>
              </a:ext>
            </a:extLst>
          </p:cNvPr>
          <p:cNvSpPr txBox="1"/>
          <p:nvPr/>
        </p:nvSpPr>
        <p:spPr>
          <a:xfrm>
            <a:off x="9108174" y="5507061"/>
            <a:ext cx="2504661" cy="1200329"/>
          </a:xfrm>
          <a:prstGeom prst="rect">
            <a:avLst/>
          </a:prstGeom>
          <a:noFill/>
        </p:spPr>
        <p:txBody>
          <a:bodyPr wrap="square" rtlCol="0">
            <a:spAutoFit/>
          </a:bodyPr>
          <a:lstStyle/>
          <a:p>
            <a:pPr algn="r"/>
            <a:r>
              <a:rPr lang="en-US" b="1" dirty="0"/>
              <a:t>Celinda Lake</a:t>
            </a:r>
          </a:p>
          <a:p>
            <a:pPr algn="r"/>
            <a:r>
              <a:rPr lang="en-US" b="1" dirty="0"/>
              <a:t>Alysia Snell</a:t>
            </a:r>
          </a:p>
          <a:p>
            <a:pPr algn="r"/>
            <a:r>
              <a:rPr lang="en-US" b="1" dirty="0"/>
              <a:t>Jesse Kline</a:t>
            </a:r>
          </a:p>
          <a:p>
            <a:pPr algn="r"/>
            <a:r>
              <a:rPr lang="en-US" b="1" dirty="0"/>
              <a:t>Emily Caramelli</a:t>
            </a:r>
          </a:p>
        </p:txBody>
      </p:sp>
      <p:sp>
        <p:nvSpPr>
          <p:cNvPr id="10" name="Title 1">
            <a:extLst>
              <a:ext uri="{FF2B5EF4-FFF2-40B4-BE49-F238E27FC236}">
                <a16:creationId xmlns:a16="http://schemas.microsoft.com/office/drawing/2014/main" id="{4C187E6A-4243-48D7-A8FD-00997D2039D4}"/>
              </a:ext>
            </a:extLst>
          </p:cNvPr>
          <p:cNvSpPr>
            <a:spLocks noGrp="1"/>
          </p:cNvSpPr>
          <p:nvPr>
            <p:ph type="ctrTitle"/>
          </p:nvPr>
        </p:nvSpPr>
        <p:spPr>
          <a:xfrm>
            <a:off x="6243145" y="2261527"/>
            <a:ext cx="5730058" cy="3335209"/>
          </a:xfrm>
        </p:spPr>
        <p:txBody>
          <a:bodyPr anchor="t">
            <a:noAutofit/>
          </a:bodyPr>
          <a:lstStyle/>
          <a:p>
            <a:r>
              <a:rPr lang="en-US" sz="4400" dirty="0"/>
              <a:t>National Disability Rights Network</a:t>
            </a:r>
            <a:br>
              <a:rPr lang="en-US" sz="2000" dirty="0"/>
            </a:br>
            <a:br>
              <a:rPr lang="en-US" sz="2000" dirty="0"/>
            </a:br>
            <a:r>
              <a:rPr lang="en-US" sz="2400" dirty="0"/>
              <a:t>Findings based on focus groups and a national mixed-mode survey of the disability community</a:t>
            </a:r>
            <a:br>
              <a:rPr lang="en-US" sz="2400" dirty="0"/>
            </a:br>
            <a:br>
              <a:rPr lang="en-US" sz="2400" dirty="0"/>
            </a:br>
            <a:r>
              <a:rPr lang="en-US" sz="2400" dirty="0">
                <a:solidFill>
                  <a:schemeClr val="tx1"/>
                </a:solidFill>
              </a:rPr>
              <a:t>September 2019</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229362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911C016-FD57-1A49-B262-C90CC99C4A1E}"/>
              </a:ext>
            </a:extLst>
          </p:cNvPr>
          <p:cNvSpPr>
            <a:spLocks noGrp="1"/>
          </p:cNvSpPr>
          <p:nvPr>
            <p:ph idx="1"/>
          </p:nvPr>
        </p:nvSpPr>
        <p:spPr>
          <a:xfrm>
            <a:off x="335280" y="934278"/>
            <a:ext cx="11521440" cy="5196135"/>
          </a:xfrm>
        </p:spPr>
        <p:txBody>
          <a:bodyPr>
            <a:normAutofit fontScale="92500" lnSpcReduction="20000"/>
          </a:bodyPr>
          <a:lstStyle/>
          <a:p>
            <a:pPr>
              <a:lnSpc>
                <a:spcPct val="110000"/>
              </a:lnSpc>
            </a:pPr>
            <a:r>
              <a:rPr lang="en-US" dirty="0"/>
              <a:t>Among the disability community surveyed, 43% identify as a person with a disability, 50% say they have a family member with a disability, and 23% say they have a close friend with a disability.  </a:t>
            </a:r>
          </a:p>
          <a:p>
            <a:pPr>
              <a:lnSpc>
                <a:spcPct val="110000"/>
              </a:lnSpc>
            </a:pPr>
            <a:r>
              <a:rPr lang="en-US" dirty="0"/>
              <a:t>Among parents of children with a disability (17% of the sample), mental health, learning, and physical disabilities are the most common types of disabilities their children have. A little less than one-quarter have sensory disability and a little less than one in five have a cognitive disability. </a:t>
            </a:r>
          </a:p>
          <a:p>
            <a:pPr>
              <a:lnSpc>
                <a:spcPct val="110000"/>
              </a:lnSpc>
            </a:pPr>
            <a:r>
              <a:rPr lang="en-US" dirty="0"/>
              <a:t>People with disabilities are significantly more likely than people with a family member or friend to say they are part of the disability community – 57% vs. 29% strongly agree. Forty-nine (49) percent of parents of a child with a disability strongly agree. </a:t>
            </a:r>
          </a:p>
          <a:p>
            <a:pPr>
              <a:lnSpc>
                <a:spcPct val="110000"/>
              </a:lnSpc>
            </a:pPr>
            <a:r>
              <a:rPr lang="en-US" dirty="0"/>
              <a:t>The views of parents of a child with disabilities surveyed are similar to those shared by the total disability community.</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Context </a:t>
            </a:r>
          </a:p>
        </p:txBody>
      </p:sp>
    </p:spTree>
    <p:extLst>
      <p:ext uri="{BB962C8B-B14F-4D97-AF65-F5344CB8AC3E}">
        <p14:creationId xmlns:p14="http://schemas.microsoft.com/office/powerpoint/2010/main" val="265251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9"/>
            <a:ext cx="11521440" cy="5237922"/>
          </a:xfrm>
        </p:spPr>
        <p:txBody>
          <a:bodyPr>
            <a:normAutofit/>
          </a:bodyPr>
          <a:lstStyle/>
          <a:p>
            <a:pPr>
              <a:lnSpc>
                <a:spcPct val="100000"/>
              </a:lnSpc>
            </a:pPr>
            <a:r>
              <a:rPr lang="en-US" sz="3200" dirty="0"/>
              <a:t>In focus groups, we heard that </a:t>
            </a:r>
            <a:r>
              <a:rPr lang="en-US" sz="3200" b="1" dirty="0"/>
              <a:t>parents of children with a disability are concerned about a variety of social and political issues, such as healthcare, the environment, minimum wage, and human rights.</a:t>
            </a:r>
            <a:r>
              <a:rPr lang="en-US" sz="3200" dirty="0"/>
              <a:t> There is also concern about division in the country and many feel there is no room for people who are more “in the middle” of the political spectrum these days. </a:t>
            </a:r>
          </a:p>
          <a:p>
            <a:pPr>
              <a:lnSpc>
                <a:spcPct val="100000"/>
              </a:lnSpc>
            </a:pPr>
            <a:r>
              <a:rPr lang="en-US" sz="3200" dirty="0"/>
              <a:t>We also heard from </a:t>
            </a:r>
            <a:r>
              <a:rPr lang="en-US" sz="3200" b="1" dirty="0"/>
              <a:t>people with disabilities that they are concerned about healthcare, Medicare and Social Security, civil rights, education, having a support structure, and being able to get the kind of care that they need, especially mental healthcare. </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Issues </a:t>
            </a:r>
          </a:p>
        </p:txBody>
      </p:sp>
    </p:spTree>
    <p:extLst>
      <p:ext uri="{BB962C8B-B14F-4D97-AF65-F5344CB8AC3E}">
        <p14:creationId xmlns:p14="http://schemas.microsoft.com/office/powerpoint/2010/main" val="259593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8"/>
            <a:ext cx="11521440" cy="5923721"/>
          </a:xfrm>
        </p:spPr>
        <p:txBody>
          <a:bodyPr>
            <a:normAutofit/>
          </a:bodyPr>
          <a:lstStyle/>
          <a:p>
            <a:pPr>
              <a:lnSpc>
                <a:spcPct val="100000"/>
              </a:lnSpc>
            </a:pPr>
            <a:r>
              <a:rPr lang="en-US" sz="2400" b="1" dirty="0"/>
              <a:t>Healthcare is the top concern among the disability community</a:t>
            </a:r>
            <a:r>
              <a:rPr lang="en-US" sz="2400" dirty="0"/>
              <a:t>, and each of the subgroups that compose it. People with a family member with a disability are the most concerned about healthcare.</a:t>
            </a:r>
          </a:p>
          <a:p>
            <a:pPr lvl="1">
              <a:lnSpc>
                <a:spcPct val="100000"/>
              </a:lnSpc>
            </a:pPr>
            <a:r>
              <a:rPr lang="en-US" sz="2000" dirty="0"/>
              <a:t>Twenty-one percent (21%) of the disability community and people with disabilities say that healthcare is their top issue. </a:t>
            </a:r>
          </a:p>
          <a:p>
            <a:pPr lvl="1">
              <a:lnSpc>
                <a:spcPct val="100000"/>
              </a:lnSpc>
            </a:pPr>
            <a:r>
              <a:rPr lang="en-US" sz="2000" dirty="0"/>
              <a:t>Nineteen percent (19%) of people with disabilities say that Social Security and Medicare is their top issue. </a:t>
            </a:r>
          </a:p>
          <a:p>
            <a:pPr>
              <a:lnSpc>
                <a:spcPct val="100000"/>
              </a:lnSpc>
            </a:pPr>
            <a:r>
              <a:rPr lang="en-US" sz="2400" b="1" dirty="0"/>
              <a:t>A strong majority of the disability community is concerned that social programs that benefit them may be eliminated</a:t>
            </a:r>
            <a:r>
              <a:rPr lang="en-US" sz="2400" dirty="0"/>
              <a:t>, including Social Security and Medicare, followed by nearly half who are very concerned about the elimination of the ADA.</a:t>
            </a:r>
          </a:p>
          <a:p>
            <a:pPr lvl="1">
              <a:lnSpc>
                <a:spcPct val="100000"/>
              </a:lnSpc>
            </a:pPr>
            <a:r>
              <a:rPr lang="en-US" sz="2000" dirty="0"/>
              <a:t>Both parents of children with disabilities and people with disabilities in the focus groups were more concerned about the Affordable Care Act. They said that while it has benefitted them and people with disabilities broadly, they also see it as a divisive topic because healthcare has become too partisan. </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Issues </a:t>
            </a:r>
          </a:p>
        </p:txBody>
      </p:sp>
    </p:spTree>
    <p:extLst>
      <p:ext uri="{BB962C8B-B14F-4D97-AF65-F5344CB8AC3E}">
        <p14:creationId xmlns:p14="http://schemas.microsoft.com/office/powerpoint/2010/main" val="81242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8"/>
            <a:ext cx="11521440" cy="5757467"/>
          </a:xfrm>
        </p:spPr>
        <p:txBody>
          <a:bodyPr>
            <a:normAutofit/>
          </a:bodyPr>
          <a:lstStyle/>
          <a:p>
            <a:pPr>
              <a:lnSpc>
                <a:spcPct val="110000"/>
              </a:lnSpc>
            </a:pPr>
            <a:r>
              <a:rPr lang="en-US" b="1" dirty="0"/>
              <a:t>A plurality (43%) of the disability community says that there is a movement among people with disabilities today. </a:t>
            </a:r>
            <a:r>
              <a:rPr lang="en-US" dirty="0"/>
              <a:t>Those most likely to think so include those under 50, African Americans, and younger people with disabilities. </a:t>
            </a:r>
          </a:p>
          <a:p>
            <a:pPr lvl="1">
              <a:lnSpc>
                <a:spcPct val="110000"/>
              </a:lnSpc>
            </a:pPr>
            <a:r>
              <a:rPr lang="en-US" dirty="0"/>
              <a:t>Focus group participants also talk about personal political action taken around the ACA and healthcare by people with disabilities that makes them feel like there is a powerful movement among people with disabilities today. </a:t>
            </a:r>
          </a:p>
          <a:p>
            <a:pPr>
              <a:lnSpc>
                <a:spcPct val="110000"/>
              </a:lnSpc>
            </a:pPr>
            <a:r>
              <a:rPr lang="en-US" dirty="0"/>
              <a:t>In focus groups, participants share examples of the communities and groups they are part of that make them feel like there is a movement. </a:t>
            </a:r>
          </a:p>
          <a:p>
            <a:pPr lvl="1">
              <a:lnSpc>
                <a:spcPct val="110000"/>
              </a:lnSpc>
            </a:pPr>
            <a:r>
              <a:rPr lang="en-US" dirty="0"/>
              <a:t>Parents of children with disabilities discuss finding commonalities with </a:t>
            </a:r>
            <a:r>
              <a:rPr lang="en-US" b="1" dirty="0"/>
              <a:t>other parents from their child’s schools, support groups, and the internet </a:t>
            </a:r>
            <a:r>
              <a:rPr lang="en-US" dirty="0"/>
              <a:t>as sources of “community” for them. </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Political Engagement</a:t>
            </a:r>
          </a:p>
        </p:txBody>
      </p:sp>
    </p:spTree>
    <p:extLst>
      <p:ext uri="{BB962C8B-B14F-4D97-AF65-F5344CB8AC3E}">
        <p14:creationId xmlns:p14="http://schemas.microsoft.com/office/powerpoint/2010/main" val="84726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8"/>
            <a:ext cx="11521440" cy="5684731"/>
          </a:xfrm>
        </p:spPr>
        <p:txBody>
          <a:bodyPr>
            <a:normAutofit fontScale="92500" lnSpcReduction="10000"/>
          </a:bodyPr>
          <a:lstStyle/>
          <a:p>
            <a:pPr>
              <a:lnSpc>
                <a:spcPct val="110000"/>
              </a:lnSpc>
            </a:pPr>
            <a:r>
              <a:rPr lang="en-US" sz="2400" b="1" dirty="0"/>
              <a:t>The disability community believes it is important to be engaged in their communities</a:t>
            </a:r>
            <a:r>
              <a:rPr lang="en-US" sz="2400" dirty="0"/>
              <a:t> </a:t>
            </a:r>
            <a:r>
              <a:rPr lang="en-US" sz="2400" b="1" dirty="0"/>
              <a:t>and they feel motivated to take action on issues that are important to them </a:t>
            </a:r>
            <a:r>
              <a:rPr lang="en-US" sz="2400" dirty="0"/>
              <a:t>with intensity on the side of being engaged in their community. The importance and motivation is similar among the full disability community and people with disabilities themselves. </a:t>
            </a:r>
          </a:p>
          <a:p>
            <a:pPr lvl="1">
              <a:lnSpc>
                <a:spcPct val="110000"/>
              </a:lnSpc>
            </a:pPr>
            <a:r>
              <a:rPr lang="en-US" sz="2100" dirty="0"/>
              <a:t>A full 82% of the disability community says it is important to be engaged in their community (41% very important); parents of children with disabilities are just as likely to say it is important (83% important, 41% very important).</a:t>
            </a:r>
          </a:p>
          <a:p>
            <a:pPr lvl="1">
              <a:lnSpc>
                <a:spcPct val="110000"/>
              </a:lnSpc>
            </a:pPr>
            <a:r>
              <a:rPr lang="en-US" sz="2000" dirty="0"/>
              <a:t>A full 87% of the disability community says they are motivated to take action on issues they care about (34% very motivated); parents of children with disabilities are just as likely to say they are motivated (86% motivated, 34% very motivated).</a:t>
            </a:r>
          </a:p>
          <a:p>
            <a:pPr>
              <a:lnSpc>
                <a:spcPct val="110000"/>
              </a:lnSpc>
            </a:pPr>
            <a:r>
              <a:rPr lang="en-US" sz="2400" i="1" dirty="0"/>
              <a:t>Politicians delivering on their promises </a:t>
            </a:r>
            <a:r>
              <a:rPr lang="en-US" sz="2400" dirty="0"/>
              <a:t>is the top reason the full disability community (51%), people with disabilities, and people with a family member or friend with a disability would become more interested in voting. This finding reflects what we heard in the focus groups.</a:t>
            </a:r>
          </a:p>
          <a:p>
            <a:pPr>
              <a:lnSpc>
                <a:spcPct val="110000"/>
              </a:lnSpc>
            </a:pPr>
            <a:r>
              <a:rPr lang="en-US" sz="2400" dirty="0"/>
              <a:t>People with disabilities are more likely than the full disability community and people with a family member or friend to say that </a:t>
            </a:r>
            <a:r>
              <a:rPr lang="en-US" sz="2400" i="1" dirty="0"/>
              <a:t>candidates focused on issues facing people with disabilities</a:t>
            </a:r>
            <a:r>
              <a:rPr lang="en-US" sz="2400" dirty="0"/>
              <a:t> would make them more interested in voting. </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Political Engagement</a:t>
            </a:r>
          </a:p>
        </p:txBody>
      </p:sp>
    </p:spTree>
    <p:extLst>
      <p:ext uri="{BB962C8B-B14F-4D97-AF65-F5344CB8AC3E}">
        <p14:creationId xmlns:p14="http://schemas.microsoft.com/office/powerpoint/2010/main" val="369777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8"/>
            <a:ext cx="11521440" cy="5705513"/>
          </a:xfrm>
        </p:spPr>
        <p:txBody>
          <a:bodyPr>
            <a:normAutofit fontScale="92500" lnSpcReduction="10000"/>
          </a:bodyPr>
          <a:lstStyle/>
          <a:p>
            <a:pPr>
              <a:lnSpc>
                <a:spcPct val="110000"/>
              </a:lnSpc>
            </a:pPr>
            <a:r>
              <a:rPr lang="en-US" sz="2400" b="1" dirty="0"/>
              <a:t>The disability community’s connection to voting is strong. </a:t>
            </a:r>
            <a:r>
              <a:rPr lang="en-US" sz="2400" dirty="0"/>
              <a:t>The following statements are core values among the disability community and people with disabilities: </a:t>
            </a:r>
          </a:p>
          <a:p>
            <a:pPr lvl="1">
              <a:lnSpc>
                <a:spcPct val="110000"/>
              </a:lnSpc>
            </a:pPr>
            <a:r>
              <a:rPr lang="en-US" i="1" dirty="0"/>
              <a:t>Voting is necessary to make our voices heard. </a:t>
            </a:r>
          </a:p>
          <a:p>
            <a:pPr lvl="1">
              <a:lnSpc>
                <a:spcPct val="110000"/>
              </a:lnSpc>
            </a:pPr>
            <a:r>
              <a:rPr lang="en-US" i="1" dirty="0"/>
              <a:t>With the way things are going now, voting is more important now than ever.</a:t>
            </a:r>
          </a:p>
          <a:p>
            <a:pPr lvl="1">
              <a:lnSpc>
                <a:spcPct val="110000"/>
              </a:lnSpc>
            </a:pPr>
            <a:r>
              <a:rPr lang="en-US" i="1" dirty="0"/>
              <a:t>Voting is power.</a:t>
            </a:r>
          </a:p>
          <a:p>
            <a:pPr>
              <a:lnSpc>
                <a:spcPct val="110000"/>
              </a:lnSpc>
            </a:pPr>
            <a:r>
              <a:rPr lang="en-US" sz="2400" dirty="0"/>
              <a:t>However, people of color in this community and people of color with disabilities are less likely to agree that </a:t>
            </a:r>
            <a:r>
              <a:rPr lang="en-US" sz="2400" i="1" dirty="0"/>
              <a:t>voting is power. </a:t>
            </a:r>
          </a:p>
          <a:p>
            <a:pPr>
              <a:lnSpc>
                <a:spcPct val="110000"/>
              </a:lnSpc>
            </a:pPr>
            <a:r>
              <a:rPr lang="en-US" sz="2400" dirty="0"/>
              <a:t>Focus group participants also saw voting as a core value, and believe it is a key way to make their voices heard. However, some were concerned about voter suppression and accessibility. They see barriers to voting ranging from accessibility to racism. </a:t>
            </a:r>
          </a:p>
          <a:p>
            <a:pPr>
              <a:lnSpc>
                <a:spcPct val="110000"/>
              </a:lnSpc>
            </a:pPr>
            <a:r>
              <a:rPr lang="en-US" sz="2400" dirty="0"/>
              <a:t>Additionally, a strong majority also agrees that </a:t>
            </a:r>
            <a:r>
              <a:rPr lang="en-US" sz="2400" i="1" dirty="0"/>
              <a:t>it takes too long to see political change happen</a:t>
            </a:r>
            <a:r>
              <a:rPr lang="en-US" sz="2400" dirty="0"/>
              <a:t>, but levels of agreement are less intense than they are about voting. This finding is echoed in the focus groups as many participants expressed frustration with the political system, especially at the federal level, because meaningful political change is an extremely slow moving process. </a:t>
            </a:r>
            <a:endParaRPr lang="en-US" dirty="0"/>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Voting </a:t>
            </a:r>
          </a:p>
        </p:txBody>
      </p:sp>
    </p:spTree>
    <p:extLst>
      <p:ext uri="{BB962C8B-B14F-4D97-AF65-F5344CB8AC3E}">
        <p14:creationId xmlns:p14="http://schemas.microsoft.com/office/powerpoint/2010/main" val="339164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1133061"/>
            <a:ext cx="11521440" cy="5506730"/>
          </a:xfrm>
        </p:spPr>
        <p:txBody>
          <a:bodyPr>
            <a:normAutofit fontScale="92500" lnSpcReduction="10000"/>
          </a:bodyPr>
          <a:lstStyle/>
          <a:p>
            <a:pPr>
              <a:lnSpc>
                <a:spcPct val="110000"/>
              </a:lnSpc>
            </a:pPr>
            <a:r>
              <a:rPr lang="en-US" sz="2400" b="1" dirty="0"/>
              <a:t>People with disabilities agree that </a:t>
            </a:r>
            <a:r>
              <a:rPr lang="en-US" sz="2400" b="1" i="1" dirty="0"/>
              <a:t>issues around disability influence how motivated I feel to vote, </a:t>
            </a:r>
            <a:r>
              <a:rPr lang="en-US" sz="2400" dirty="0"/>
              <a:t>especially those under age 50, Independents, and people of color with disabilities are the most likely to strongly agree with this. </a:t>
            </a:r>
          </a:p>
          <a:p>
            <a:pPr>
              <a:lnSpc>
                <a:spcPct val="110000"/>
              </a:lnSpc>
            </a:pPr>
            <a:r>
              <a:rPr lang="en-US" sz="2400" dirty="0"/>
              <a:t>The disability community is more likely to </a:t>
            </a:r>
            <a:r>
              <a:rPr lang="en-US" sz="2400" u="sng" dirty="0"/>
              <a:t>disagree</a:t>
            </a:r>
            <a:r>
              <a:rPr lang="en-US" sz="2400" dirty="0"/>
              <a:t> that </a:t>
            </a:r>
            <a:r>
              <a:rPr lang="en-US" sz="2400" i="1" dirty="0"/>
              <a:t>being politically active is not one of my priorities </a:t>
            </a:r>
            <a:r>
              <a:rPr lang="en-US" sz="2400" dirty="0"/>
              <a:t>and </a:t>
            </a:r>
            <a:r>
              <a:rPr lang="en-US" sz="2400" i="1" dirty="0"/>
              <a:t>me or people I know have skipped voting because it is a difficult or inconvenient process. </a:t>
            </a:r>
          </a:p>
          <a:p>
            <a:pPr>
              <a:lnSpc>
                <a:spcPct val="110000"/>
              </a:lnSpc>
            </a:pPr>
            <a:r>
              <a:rPr lang="en-US" sz="2400" dirty="0"/>
              <a:t>A strong majority of </a:t>
            </a:r>
            <a:r>
              <a:rPr lang="en-US" sz="2400" b="1" dirty="0"/>
              <a:t>the disability community agrees that voting on the issues that matter to the disability community can make change. </a:t>
            </a:r>
            <a:r>
              <a:rPr lang="en-US" sz="2400" dirty="0"/>
              <a:t>Focus group participants also touched on this, saying they wished there was a more cohesive disability voting bloc that could advocate and vote for issues that affect them directly. </a:t>
            </a:r>
          </a:p>
          <a:p>
            <a:pPr>
              <a:lnSpc>
                <a:spcPct val="110000"/>
              </a:lnSpc>
            </a:pPr>
            <a:r>
              <a:rPr lang="en-US" sz="2400" dirty="0"/>
              <a:t>The disability community is more likely to vote for a candidate that votes for legislation that </a:t>
            </a:r>
            <a:r>
              <a:rPr lang="en-US" sz="2400" u="sng" dirty="0"/>
              <a:t>supports</a:t>
            </a:r>
            <a:r>
              <a:rPr lang="en-US" sz="2400" dirty="0"/>
              <a:t> people with disabilities. They are less likely to vote against a candidate that votes </a:t>
            </a:r>
            <a:r>
              <a:rPr lang="en-US" sz="2400" u="sng" dirty="0"/>
              <a:t>against</a:t>
            </a:r>
            <a:r>
              <a:rPr lang="en-US" sz="2400" dirty="0"/>
              <a:t> legislation that supports people with disabilities. The disability community WILL vote these issues. They want to reward more than punish.</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Voting </a:t>
            </a:r>
          </a:p>
        </p:txBody>
      </p:sp>
    </p:spTree>
    <p:extLst>
      <p:ext uri="{BB962C8B-B14F-4D97-AF65-F5344CB8AC3E}">
        <p14:creationId xmlns:p14="http://schemas.microsoft.com/office/powerpoint/2010/main" val="233937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8"/>
            <a:ext cx="11521440" cy="5614634"/>
          </a:xfrm>
        </p:spPr>
        <p:txBody>
          <a:bodyPr>
            <a:normAutofit/>
          </a:bodyPr>
          <a:lstStyle/>
          <a:p>
            <a:pPr>
              <a:lnSpc>
                <a:spcPct val="110000"/>
              </a:lnSpc>
            </a:pPr>
            <a:r>
              <a:rPr lang="en-US" dirty="0"/>
              <a:t>A strong majority of </a:t>
            </a:r>
            <a:r>
              <a:rPr lang="en-US" b="1" dirty="0"/>
              <a:t>the disability community is concerned about the treatment of people with disabilities in the U.S.</a:t>
            </a:r>
            <a:r>
              <a:rPr lang="en-US" dirty="0"/>
              <a:t> People with disabilities are about 7-points more likely to be very concerned than the full disability community overall. </a:t>
            </a:r>
          </a:p>
          <a:p>
            <a:pPr lvl="1">
              <a:lnSpc>
                <a:spcPct val="110000"/>
              </a:lnSpc>
            </a:pPr>
            <a:r>
              <a:rPr lang="en-US" dirty="0"/>
              <a:t>Democrats with disabilities, women with disabilities, people of color with disabilities, and those with disabilities under age 50 are the most concerned among key demographic subgroups. </a:t>
            </a:r>
            <a:endParaRPr lang="en-US" sz="1800" dirty="0"/>
          </a:p>
          <a:p>
            <a:pPr>
              <a:lnSpc>
                <a:spcPct val="110000"/>
              </a:lnSpc>
            </a:pPr>
            <a:r>
              <a:rPr lang="en-US" dirty="0"/>
              <a:t>Similarly, </a:t>
            </a:r>
            <a:r>
              <a:rPr lang="en-US" b="1" dirty="0"/>
              <a:t>half of the disability community believes that the rights of people with disabilities are under attack or threatened today</a:t>
            </a:r>
            <a:r>
              <a:rPr lang="en-US" dirty="0"/>
              <a:t>, and the same demographic subgroups as above are more likely to believe this. </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fontScale="90000"/>
          </a:bodyPr>
          <a:lstStyle/>
          <a:p>
            <a:r>
              <a:rPr lang="en-US" sz="3600" dirty="0"/>
              <a:t>Summary of Key Findings – Treatment of the Disability Community</a:t>
            </a:r>
          </a:p>
        </p:txBody>
      </p:sp>
    </p:spTree>
    <p:extLst>
      <p:ext uri="{BB962C8B-B14F-4D97-AF65-F5344CB8AC3E}">
        <p14:creationId xmlns:p14="http://schemas.microsoft.com/office/powerpoint/2010/main" val="202846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5D4C7-F039-4276-A47A-E31D6DE271E2}"/>
              </a:ext>
            </a:extLst>
          </p:cNvPr>
          <p:cNvSpPr>
            <a:spLocks noGrp="1"/>
          </p:cNvSpPr>
          <p:nvPr>
            <p:ph idx="1"/>
          </p:nvPr>
        </p:nvSpPr>
        <p:spPr>
          <a:xfrm>
            <a:off x="335280" y="934278"/>
            <a:ext cx="11521440" cy="5710361"/>
          </a:xfrm>
        </p:spPr>
        <p:txBody>
          <a:bodyPr>
            <a:noAutofit/>
          </a:bodyPr>
          <a:lstStyle/>
          <a:p>
            <a:pPr>
              <a:lnSpc>
                <a:spcPct val="120000"/>
              </a:lnSpc>
            </a:pPr>
            <a:r>
              <a:rPr lang="en-US" sz="1800" b="1" dirty="0"/>
              <a:t>The messages focused on education, voting as a fundamental right, and healthcare are the strongest messages among the disability community.</a:t>
            </a:r>
          </a:p>
          <a:p>
            <a:pPr>
              <a:lnSpc>
                <a:spcPct val="120000"/>
              </a:lnSpc>
            </a:pPr>
            <a:r>
              <a:rPr lang="en-US" sz="1800" b="1" dirty="0"/>
              <a:t> </a:t>
            </a:r>
          </a:p>
          <a:p>
            <a:pPr>
              <a:lnSpc>
                <a:spcPct val="120000"/>
              </a:lnSpc>
            </a:pPr>
            <a:endParaRPr lang="en-US" sz="1800" b="1" dirty="0"/>
          </a:p>
          <a:p>
            <a:pPr>
              <a:lnSpc>
                <a:spcPct val="120000"/>
              </a:lnSpc>
            </a:pPr>
            <a:endParaRPr lang="en-US" sz="1800" b="1"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dirty="0"/>
              <a:t>Focusing on critical protections for people with disabilities that are at stake, the impact of voting, and the gains this community has made over history fall into a second tier but are still very strong for this group. </a:t>
            </a:r>
          </a:p>
        </p:txBody>
      </p:sp>
      <p:graphicFrame>
        <p:nvGraphicFramePr>
          <p:cNvPr id="4" name="Table 3">
            <a:extLst>
              <a:ext uri="{FF2B5EF4-FFF2-40B4-BE49-F238E27FC236}">
                <a16:creationId xmlns:a16="http://schemas.microsoft.com/office/drawing/2014/main" id="{05C4B46F-7BD3-40F3-BE40-A1E37D79FA94}"/>
              </a:ext>
            </a:extLst>
          </p:cNvPr>
          <p:cNvGraphicFramePr>
            <a:graphicFrameLocks noGrp="1"/>
          </p:cNvGraphicFramePr>
          <p:nvPr>
            <p:extLst>
              <p:ext uri="{D42A27DB-BD31-4B8C-83A1-F6EECF244321}">
                <p14:modId xmlns:p14="http://schemas.microsoft.com/office/powerpoint/2010/main" val="281300826"/>
              </p:ext>
            </p:extLst>
          </p:nvPr>
        </p:nvGraphicFramePr>
        <p:xfrm>
          <a:off x="335280" y="1703917"/>
          <a:ext cx="11521440" cy="4076397"/>
        </p:xfrm>
        <a:graphic>
          <a:graphicData uri="http://schemas.openxmlformats.org/drawingml/2006/table">
            <a:tbl>
              <a:tblPr firstRow="1">
                <a:tableStyleId>{5C22544A-7EE6-4342-B048-85BDC9FD1C3A}</a:tableStyleId>
              </a:tblPr>
              <a:tblGrid>
                <a:gridCol w="6689794">
                  <a:extLst>
                    <a:ext uri="{9D8B030D-6E8A-4147-A177-3AD203B41FA5}">
                      <a16:colId xmlns:a16="http://schemas.microsoft.com/office/drawing/2014/main" val="1303638951"/>
                    </a:ext>
                  </a:extLst>
                </a:gridCol>
                <a:gridCol w="632178">
                  <a:extLst>
                    <a:ext uri="{9D8B030D-6E8A-4147-A177-3AD203B41FA5}">
                      <a16:colId xmlns:a16="http://schemas.microsoft.com/office/drawing/2014/main" val="1303029356"/>
                    </a:ext>
                  </a:extLst>
                </a:gridCol>
                <a:gridCol w="1196622">
                  <a:extLst>
                    <a:ext uri="{9D8B030D-6E8A-4147-A177-3AD203B41FA5}">
                      <a16:colId xmlns:a16="http://schemas.microsoft.com/office/drawing/2014/main" val="4133539190"/>
                    </a:ext>
                  </a:extLst>
                </a:gridCol>
                <a:gridCol w="1681372">
                  <a:extLst>
                    <a:ext uri="{9D8B030D-6E8A-4147-A177-3AD203B41FA5}">
                      <a16:colId xmlns:a16="http://schemas.microsoft.com/office/drawing/2014/main" val="948283215"/>
                    </a:ext>
                  </a:extLst>
                </a:gridCol>
                <a:gridCol w="1321474">
                  <a:extLst>
                    <a:ext uri="{9D8B030D-6E8A-4147-A177-3AD203B41FA5}">
                      <a16:colId xmlns:a16="http://schemas.microsoft.com/office/drawing/2014/main" val="1705885502"/>
                    </a:ext>
                  </a:extLst>
                </a:gridCol>
              </a:tblGrid>
              <a:tr h="726668">
                <a:tc>
                  <a:txBody>
                    <a:bodyPr/>
                    <a:lstStyle/>
                    <a:p>
                      <a:pPr algn="ctr" fontAlgn="b"/>
                      <a:r>
                        <a:rPr lang="en-US" sz="1600" b="1" i="0" u="none" strike="noStrike" dirty="0">
                          <a:solidFill>
                            <a:schemeClr val="bg1"/>
                          </a:solidFill>
                          <a:effectLst/>
                          <a:latin typeface="+mn-lt"/>
                        </a:rPr>
                        <a:t>% Very Convincing</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6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500" b="1" i="0" u="none" strike="noStrike" dirty="0">
                          <a:solidFill>
                            <a:schemeClr val="bg1"/>
                          </a:solidFill>
                          <a:effectLst/>
                          <a:latin typeface="+mn-lt"/>
                        </a:rPr>
                        <a:t>People with Disabilities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500" b="1" i="0" u="none" strike="noStrike" dirty="0">
                          <a:solidFill>
                            <a:schemeClr val="bg1"/>
                          </a:solidFill>
                          <a:effectLst/>
                          <a:latin typeface="+mn-lt"/>
                        </a:rPr>
                        <a:t>People with a Family Member or</a:t>
                      </a:r>
                    </a:p>
                    <a:p>
                      <a:pPr algn="ctr" fontAlgn="b"/>
                      <a:r>
                        <a:rPr lang="en-US" sz="15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500" b="1" i="0" u="none" strike="noStrike" dirty="0">
                          <a:solidFill>
                            <a:schemeClr val="bg1"/>
                          </a:solidFill>
                          <a:effectLst/>
                          <a:latin typeface="+mn-lt"/>
                        </a:rPr>
                        <a:t>Parents of Child with a Disability </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207198378"/>
                  </a:ext>
                </a:extLst>
              </a:tr>
              <a:tr h="1052772">
                <a:tc>
                  <a:txBody>
                    <a:bodyPr/>
                    <a:lstStyle/>
                    <a:p>
                      <a:pPr lvl="0"/>
                      <a:r>
                        <a:rPr lang="en-US" sz="1200" b="1" kern="1200" dirty="0">
                          <a:solidFill>
                            <a:schemeClr val="tx1"/>
                          </a:solidFill>
                          <a:effectLst/>
                          <a:latin typeface="+mn-lt"/>
                          <a:ea typeface="+mn-ea"/>
                          <a:cs typeface="+mn-cs"/>
                        </a:rPr>
                        <a:t>[EDUCATION] </a:t>
                      </a:r>
                      <a:r>
                        <a:rPr lang="en-US" sz="1200" b="0" kern="1200" dirty="0">
                          <a:solidFill>
                            <a:schemeClr val="tx1"/>
                          </a:solidFill>
                          <a:effectLst/>
                          <a:latin typeface="+mn-lt"/>
                          <a:ea typeface="+mn-ea"/>
                          <a:cs typeface="+mn-cs"/>
                        </a:rPr>
                        <a:t>The future of our nation rests on education today. All children, including children with disabilities, must have access to the best education we can offer. This means our schools must be equipped with the correct resources and the most capable and carefully trained teachers. For this to be possible, we must vote for representatives who will allocate the proper funding to our schools to best serve all students and give special needs students a fair shot at a great education.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8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668372818"/>
                  </a:ext>
                </a:extLst>
              </a:tr>
              <a:tr h="124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[FUNDAMENTAL RIGHT]</a:t>
                      </a:r>
                      <a:r>
                        <a:rPr lang="en-US" sz="1200" kern="1200" dirty="0">
                          <a:solidFill>
                            <a:schemeClr val="dk1"/>
                          </a:solidFill>
                          <a:effectLst/>
                          <a:latin typeface="+mn-lt"/>
                          <a:ea typeface="+mn-ea"/>
                          <a:cs typeface="+mn-cs"/>
                        </a:rPr>
                        <a:t> Voting is a fundamental right. It’s our way to contribute to the future of the country, but just 56% of voting-age Americans voted in 2016. That means for every friend of yours that voted, another one didn’t. Voting gives everyone the opportunity to amplify the voices of those who desperately want and need to be heard. Often, those in the disability community need social change even more. As members of the disability community, we should strive to beat that statistic – ALL of us should vote.</a:t>
                      </a:r>
                      <a:endParaRPr lang="en-US" sz="1200" b="0" kern="1200" dirty="0">
                        <a:solidFill>
                          <a:schemeClr val="tx1"/>
                        </a:solidFill>
                        <a:effectLst/>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8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739656640"/>
                  </a:ext>
                </a:extLst>
              </a:tr>
              <a:tr h="1052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[HEALTHCARE</a:t>
                      </a:r>
                      <a:r>
                        <a:rPr lang="en-US" sz="1200" kern="1200" dirty="0">
                          <a:solidFill>
                            <a:schemeClr val="dk1"/>
                          </a:solidFill>
                          <a:effectLst/>
                          <a:latin typeface="+mn-lt"/>
                          <a:ea typeface="+mn-ea"/>
                          <a:cs typeface="+mn-cs"/>
                        </a:rPr>
                        <a:t>] Healthcare should be one of the top reasons you vote in every election. You never know when an injury or illness will occur for you or a loved one, and your future health may be impacted by how people vote on this issue today. With the future of the Affordable Care Act and coverage for people with pre-existing conditions in doubt, and the cost of insurance and prescription drugs on the rise, we need to vote today.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8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3504954963"/>
                  </a:ext>
                </a:extLst>
              </a:tr>
            </a:tbl>
          </a:graphicData>
        </a:graphic>
      </p:graphicFrame>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Messages </a:t>
            </a:r>
          </a:p>
        </p:txBody>
      </p:sp>
    </p:spTree>
    <p:extLst>
      <p:ext uri="{BB962C8B-B14F-4D97-AF65-F5344CB8AC3E}">
        <p14:creationId xmlns:p14="http://schemas.microsoft.com/office/powerpoint/2010/main" val="41754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Grayscale photo of woman in wheelchair petting a dog">
            <a:extLst>
              <a:ext uri="{FF2B5EF4-FFF2-40B4-BE49-F238E27FC236}">
                <a16:creationId xmlns:a16="http://schemas.microsoft.com/office/drawing/2014/main" id="{70C8EEAE-A451-4294-9C31-F1B2E6875C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41" r="5024"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Context</a:t>
            </a:r>
          </a:p>
        </p:txBody>
      </p:sp>
    </p:spTree>
    <p:extLst>
      <p:ext uri="{BB962C8B-B14F-4D97-AF65-F5344CB8AC3E}">
        <p14:creationId xmlns:p14="http://schemas.microsoft.com/office/powerpoint/2010/main" val="26763426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DF01A2-234A-43C0-A911-AD2D1823FE3C}"/>
              </a:ext>
            </a:extLst>
          </p:cNvPr>
          <p:cNvSpPr>
            <a:spLocks noGrp="1"/>
          </p:cNvSpPr>
          <p:nvPr>
            <p:ph idx="1"/>
          </p:nvPr>
        </p:nvSpPr>
        <p:spPr>
          <a:xfrm>
            <a:off x="335280" y="1299412"/>
            <a:ext cx="11521440" cy="4998713"/>
          </a:xfrm>
        </p:spPr>
        <p:txBody>
          <a:bodyPr>
            <a:normAutofit fontScale="92500" lnSpcReduction="20000"/>
          </a:bodyPr>
          <a:lstStyle/>
          <a:p>
            <a:pPr>
              <a:lnSpc>
                <a:spcPct val="120000"/>
              </a:lnSpc>
              <a:spcAft>
                <a:spcPts val="600"/>
              </a:spcAft>
            </a:pPr>
            <a:r>
              <a:rPr lang="en-US" sz="2400" dirty="0"/>
              <a:t>Lake Research Partners designed and administered this survey that was conducted both online and by phone</a:t>
            </a:r>
            <a:r>
              <a:rPr lang="en-US" sz="2400" b="1" dirty="0"/>
              <a:t> </a:t>
            </a:r>
            <a:r>
              <a:rPr lang="en-US" sz="2400" dirty="0"/>
              <a:t>from August 12 – August 20</a:t>
            </a:r>
            <a:r>
              <a:rPr lang="en-US" sz="2400" baseline="30000" dirty="0"/>
              <a:t>th</a:t>
            </a:r>
            <a:r>
              <a:rPr lang="en-US" sz="2400" dirty="0"/>
              <a:t>, 2019.  The survey reached a total of 1,000 adults nationwide with a disability, or who have an immediate family member or close friend with a disability. There were 500 completes by phone and 500 completes online. The sample was drawn from a file of listed adults. </a:t>
            </a:r>
          </a:p>
          <a:p>
            <a:pPr>
              <a:lnSpc>
                <a:spcPct val="120000"/>
              </a:lnSpc>
              <a:spcAft>
                <a:spcPts val="600"/>
              </a:spcAft>
            </a:pPr>
            <a:r>
              <a:rPr lang="en-US" sz="2400" dirty="0"/>
              <a:t>The sample was weighted by gender, race, race by gender, party identification, region, and educational attainment to reflect attributes of the actual population.</a:t>
            </a:r>
          </a:p>
          <a:p>
            <a:pPr>
              <a:lnSpc>
                <a:spcPct val="120000"/>
              </a:lnSpc>
              <a:spcAft>
                <a:spcPts val="600"/>
              </a:spcAft>
            </a:pPr>
            <a:r>
              <a:rPr lang="en-US" sz="2400" dirty="0"/>
              <a:t>The margin of error for the total sample is +/-3.1%. The margin of error for people with disabilities in this survey is +/- 4.7%. The margin of error for people with a family member or close friend with a disability in this survey is +/- 3.7%.</a:t>
            </a:r>
          </a:p>
          <a:p>
            <a:pPr>
              <a:lnSpc>
                <a:spcPct val="120000"/>
              </a:lnSpc>
              <a:spcAft>
                <a:spcPts val="600"/>
              </a:spcAft>
            </a:pPr>
            <a:r>
              <a:rPr lang="en-US" sz="2400" dirty="0"/>
              <a:t>This report is among the disability community only, that is, people who self-identify as having a disability and people who have a family member or close friend with a disability. </a:t>
            </a:r>
          </a:p>
        </p:txBody>
      </p:sp>
      <p:sp>
        <p:nvSpPr>
          <p:cNvPr id="4" name="Title 3">
            <a:extLst>
              <a:ext uri="{FF2B5EF4-FFF2-40B4-BE49-F238E27FC236}">
                <a16:creationId xmlns:a16="http://schemas.microsoft.com/office/drawing/2014/main" id="{ACCA40EC-AAC9-47F4-B869-109EFC694D27}"/>
              </a:ext>
            </a:extLst>
          </p:cNvPr>
          <p:cNvSpPr>
            <a:spLocks noGrp="1"/>
          </p:cNvSpPr>
          <p:nvPr>
            <p:ph type="title"/>
          </p:nvPr>
        </p:nvSpPr>
        <p:spPr>
          <a:xfrm>
            <a:off x="335280" y="318576"/>
            <a:ext cx="11521440" cy="980836"/>
          </a:xfrm>
        </p:spPr>
        <p:txBody>
          <a:bodyPr/>
          <a:lstStyle/>
          <a:p>
            <a:r>
              <a:rPr lang="en-US" dirty="0"/>
              <a:t>Methodology – Survey</a:t>
            </a:r>
          </a:p>
        </p:txBody>
      </p:sp>
    </p:spTree>
    <p:extLst>
      <p:ext uri="{BB962C8B-B14F-4D97-AF65-F5344CB8AC3E}">
        <p14:creationId xmlns:p14="http://schemas.microsoft.com/office/powerpoint/2010/main" val="52499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Graph with three rows. Self at 43, Immediate family member at 50 and close friend at 23.">
            <a:extLst>
              <a:ext uri="{FF2B5EF4-FFF2-40B4-BE49-F238E27FC236}">
                <a16:creationId xmlns:a16="http://schemas.microsoft.com/office/drawing/2014/main" id="{A6E750D7-5C2B-4765-B6AF-7DDAF7E61C07}"/>
              </a:ext>
            </a:extLst>
          </p:cNvPr>
          <p:cNvGraphicFramePr/>
          <p:nvPr>
            <p:extLst>
              <p:ext uri="{D42A27DB-BD31-4B8C-83A1-F6EECF244321}">
                <p14:modId xmlns:p14="http://schemas.microsoft.com/office/powerpoint/2010/main" val="527949963"/>
              </p:ext>
            </p:extLst>
          </p:nvPr>
        </p:nvGraphicFramePr>
        <p:xfrm>
          <a:off x="3447199" y="2464675"/>
          <a:ext cx="5560081" cy="3697711"/>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4">
            <a:extLst>
              <a:ext uri="{FF2B5EF4-FFF2-40B4-BE49-F238E27FC236}">
                <a16:creationId xmlns:a16="http://schemas.microsoft.com/office/drawing/2014/main" id="{CF489D95-9940-4CEB-85D4-F35090CEA6FD}"/>
              </a:ext>
            </a:extLst>
          </p:cNvPr>
          <p:cNvSpPr txBox="1">
            <a:spLocks/>
          </p:cNvSpPr>
          <p:nvPr/>
        </p:nvSpPr>
        <p:spPr>
          <a:xfrm>
            <a:off x="335280" y="1779075"/>
            <a:ext cx="11520747" cy="685600"/>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dirty="0"/>
              <a:t>Do you, a family member, or a close friend have a disability, such as a physical, mental health, sensory, learning, cognitive or other disability that impacts daily living? If yes, then please let me know which applies.</a:t>
            </a:r>
            <a:endParaRPr lang="en-US" sz="1400" b="1" dirty="0"/>
          </a:p>
        </p:txBody>
      </p:sp>
      <p:sp>
        <p:nvSpPr>
          <p:cNvPr id="2" name="Title 1">
            <a:extLst>
              <a:ext uri="{FF2B5EF4-FFF2-40B4-BE49-F238E27FC236}">
                <a16:creationId xmlns:a16="http://schemas.microsoft.com/office/drawing/2014/main" id="{E02E2068-84F4-4E6A-A299-8A3459921EE3}"/>
              </a:ext>
            </a:extLst>
          </p:cNvPr>
          <p:cNvSpPr>
            <a:spLocks noGrp="1"/>
          </p:cNvSpPr>
          <p:nvPr>
            <p:ph type="title"/>
          </p:nvPr>
        </p:nvSpPr>
        <p:spPr>
          <a:xfrm>
            <a:off x="335279" y="318575"/>
            <a:ext cx="11520747" cy="1325563"/>
          </a:xfrm>
        </p:spPr>
        <p:txBody>
          <a:bodyPr>
            <a:noAutofit/>
          </a:bodyPr>
          <a:lstStyle/>
          <a:p>
            <a:r>
              <a:rPr lang="en-US" sz="2800" dirty="0"/>
              <a:t>Getting to know the disability community surveyed: A plurality have a disability, half have an immediate family member with a disability, and nearly a quarter have a close friend with a disability. There is some overlap. </a:t>
            </a:r>
          </a:p>
        </p:txBody>
      </p:sp>
    </p:spTree>
    <p:extLst>
      <p:ext uri="{BB962C8B-B14F-4D97-AF65-F5344CB8AC3E}">
        <p14:creationId xmlns:p14="http://schemas.microsoft.com/office/powerpoint/2010/main" val="187731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EF65E-6C75-4799-A6D9-6701E1D4F9A8}"/>
              </a:ext>
            </a:extLst>
          </p:cNvPr>
          <p:cNvSpPr txBox="1"/>
          <p:nvPr/>
        </p:nvSpPr>
        <p:spPr>
          <a:xfrm>
            <a:off x="0" y="6388706"/>
            <a:ext cx="9716121" cy="461665"/>
          </a:xfrm>
          <a:prstGeom prst="rect">
            <a:avLst/>
          </a:prstGeom>
          <a:noFill/>
          <a:ln>
            <a:noFill/>
          </a:ln>
        </p:spPr>
        <p:txBody>
          <a:bodyPr wrap="none" rtlCol="0">
            <a:spAutoFit/>
          </a:bodyPr>
          <a:lstStyle/>
          <a:p>
            <a:r>
              <a:rPr lang="en-US" sz="1200" dirty="0"/>
              <a:t>Do you, a family member, or a close friend have a disability, such as a physical, mental health, sensory, learning, cognitive or other disability that impacts </a:t>
            </a:r>
          </a:p>
          <a:p>
            <a:r>
              <a:rPr lang="en-US" sz="1200" dirty="0"/>
              <a:t>daily living? If yes, then please let me know which applies.</a:t>
            </a:r>
          </a:p>
        </p:txBody>
      </p:sp>
      <p:graphicFrame>
        <p:nvGraphicFramePr>
          <p:cNvPr id="6" name="Content Placeholder 4" descr="Table conveying demographic data">
            <a:extLst>
              <a:ext uri="{FF2B5EF4-FFF2-40B4-BE49-F238E27FC236}">
                <a16:creationId xmlns:a16="http://schemas.microsoft.com/office/drawing/2014/main" id="{6FC2B5B0-88F7-4DB4-8A2B-DFA9A29FE56E}"/>
              </a:ext>
            </a:extLst>
          </p:cNvPr>
          <p:cNvGraphicFramePr>
            <a:graphicFrameLocks/>
          </p:cNvGraphicFramePr>
          <p:nvPr>
            <p:extLst>
              <p:ext uri="{D42A27DB-BD31-4B8C-83A1-F6EECF244321}">
                <p14:modId xmlns:p14="http://schemas.microsoft.com/office/powerpoint/2010/main" val="1782517419"/>
              </p:ext>
            </p:extLst>
          </p:nvPr>
        </p:nvGraphicFramePr>
        <p:xfrm>
          <a:off x="136845" y="59118"/>
          <a:ext cx="5258669" cy="6329588"/>
        </p:xfrm>
        <a:graphic>
          <a:graphicData uri="http://schemas.openxmlformats.org/drawingml/2006/table">
            <a:tbl>
              <a:tblPr firstRow="1" bandRow="1">
                <a:tableStyleId>{5C22544A-7EE6-4342-B048-85BDC9FD1C3A}</a:tableStyleId>
              </a:tblPr>
              <a:tblGrid>
                <a:gridCol w="2004725">
                  <a:extLst>
                    <a:ext uri="{9D8B030D-6E8A-4147-A177-3AD203B41FA5}">
                      <a16:colId xmlns:a16="http://schemas.microsoft.com/office/drawing/2014/main" val="20000"/>
                    </a:ext>
                  </a:extLst>
                </a:gridCol>
                <a:gridCol w="818099">
                  <a:extLst>
                    <a:ext uri="{9D8B030D-6E8A-4147-A177-3AD203B41FA5}">
                      <a16:colId xmlns:a16="http://schemas.microsoft.com/office/drawing/2014/main" val="20001"/>
                    </a:ext>
                  </a:extLst>
                </a:gridCol>
                <a:gridCol w="772524">
                  <a:extLst>
                    <a:ext uri="{9D8B030D-6E8A-4147-A177-3AD203B41FA5}">
                      <a16:colId xmlns:a16="http://schemas.microsoft.com/office/drawing/2014/main" val="20002"/>
                    </a:ext>
                  </a:extLst>
                </a:gridCol>
                <a:gridCol w="942292">
                  <a:extLst>
                    <a:ext uri="{9D8B030D-6E8A-4147-A177-3AD203B41FA5}">
                      <a16:colId xmlns:a16="http://schemas.microsoft.com/office/drawing/2014/main" val="20003"/>
                    </a:ext>
                  </a:extLst>
                </a:gridCol>
                <a:gridCol w="721029">
                  <a:extLst>
                    <a:ext uri="{9D8B030D-6E8A-4147-A177-3AD203B41FA5}">
                      <a16:colId xmlns:a16="http://schemas.microsoft.com/office/drawing/2014/main" val="20004"/>
                    </a:ext>
                  </a:extLst>
                </a:gridCol>
              </a:tblGrid>
              <a:tr h="316282">
                <a:tc>
                  <a:txBody>
                    <a:bodyPr/>
                    <a:lstStyle/>
                    <a:p>
                      <a:pPr algn="ctr"/>
                      <a:r>
                        <a:rPr lang="en-US" sz="1400" b="1" dirty="0">
                          <a:solidFill>
                            <a:schemeClr val="bg1"/>
                          </a:solidFill>
                        </a:rPr>
                        <a:t>Demographics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400" b="1" dirty="0">
                          <a:solidFill>
                            <a:schemeClr val="bg1"/>
                          </a:solidFill>
                        </a:rPr>
                        <a:t>Total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PWD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b="1" dirty="0">
                          <a:solidFill>
                            <a:schemeClr val="bg1"/>
                          </a:solidFill>
                        </a:rPr>
                        <a:t>Family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400" b="1" dirty="0">
                          <a:solidFill>
                            <a:schemeClr val="bg1"/>
                          </a:solidFill>
                        </a:rPr>
                        <a:t>Friend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Men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1"/>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Women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2"/>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Under 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3"/>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30-39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4"/>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40-49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5"/>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50-64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6"/>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Over 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7"/>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White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8"/>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Black/African American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9"/>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Latinx</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10"/>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Asian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81163413"/>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Northeast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1"/>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Midwest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2"/>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South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3"/>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West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4"/>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Democrat 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18"/>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Independent 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19"/>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Republican 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20"/>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College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1194875315"/>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Noncollege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3779488581"/>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HH income &lt; $50k</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34499710"/>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HH income $50k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34758868"/>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Likely Voter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578771844"/>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Not Likely Voter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3515822968"/>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Parent of child &lt;18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4238412419"/>
                  </a:ext>
                </a:extLst>
              </a:tr>
              <a:tr h="231281">
                <a:tc>
                  <a:txBody>
                    <a:bodyPr/>
                    <a:lstStyle/>
                    <a:p>
                      <a:pPr algn="l" rtl="0" fontAlgn="ctr"/>
                      <a:r>
                        <a:rPr lang="en-US" sz="1400" b="1" i="0" u="none" strike="noStrike" dirty="0">
                          <a:solidFill>
                            <a:srgbClr val="000000"/>
                          </a:solidFill>
                          <a:effectLst/>
                          <a:latin typeface="Calibri" panose="020F0502020204030204" pitchFamily="34" charset="0"/>
                        </a:rPr>
                        <a:t>Not parent of child &lt;18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2622978755"/>
                  </a:ext>
                </a:extLst>
              </a:tr>
            </a:tbl>
          </a:graphicData>
        </a:graphic>
      </p:graphicFrame>
      <p:sp>
        <p:nvSpPr>
          <p:cNvPr id="5" name="Content Placeholder 1">
            <a:extLst>
              <a:ext uri="{FF2B5EF4-FFF2-40B4-BE49-F238E27FC236}">
                <a16:creationId xmlns:a16="http://schemas.microsoft.com/office/drawing/2014/main" id="{A54CA259-662F-4202-8E06-3C0AC73CC2F2}"/>
              </a:ext>
            </a:extLst>
          </p:cNvPr>
          <p:cNvSpPr>
            <a:spLocks noGrp="1"/>
          </p:cNvSpPr>
          <p:nvPr>
            <p:ph idx="1"/>
          </p:nvPr>
        </p:nvSpPr>
        <p:spPr>
          <a:xfrm>
            <a:off x="5807242" y="767443"/>
            <a:ext cx="5815172" cy="5906242"/>
          </a:xfrm>
        </p:spPr>
        <p:txBody>
          <a:bodyPr>
            <a:normAutofit lnSpcReduction="10000"/>
          </a:bodyPr>
          <a:lstStyle/>
          <a:p>
            <a:pPr marL="0" indent="0">
              <a:lnSpc>
                <a:spcPct val="100000"/>
              </a:lnSpc>
              <a:buNone/>
            </a:pPr>
            <a:r>
              <a:rPr lang="en-US" altLang="en-US" sz="1800" b="1" u="sng" dirty="0"/>
              <a:t>People with Disabilities – 43%</a:t>
            </a:r>
          </a:p>
          <a:p>
            <a:pPr>
              <a:lnSpc>
                <a:spcPct val="100000"/>
              </a:lnSpc>
            </a:pPr>
            <a:r>
              <a:rPr lang="en-US" altLang="en-US" sz="1800" dirty="0"/>
              <a:t>People with disabilities make up 43% of this survey universe.</a:t>
            </a:r>
          </a:p>
          <a:p>
            <a:pPr>
              <a:lnSpc>
                <a:spcPct val="100000"/>
              </a:lnSpc>
            </a:pPr>
            <a:r>
              <a:rPr lang="en-US" altLang="en-US" sz="1800" dirty="0"/>
              <a:t>They are more likely to be over 50 years of age, have a household income of under $50k annually, be non-college educated, and non-parents of children under 18. </a:t>
            </a:r>
          </a:p>
          <a:p>
            <a:pPr marL="0" indent="0">
              <a:lnSpc>
                <a:spcPct val="100000"/>
              </a:lnSpc>
              <a:buNone/>
            </a:pPr>
            <a:r>
              <a:rPr lang="en-US" altLang="en-US" sz="1800" b="1" u="sng" dirty="0">
                <a:solidFill>
                  <a:schemeClr val="tx1">
                    <a:lumMod val="65000"/>
                    <a:lumOff val="35000"/>
                  </a:schemeClr>
                </a:solidFill>
              </a:rPr>
              <a:t>Family Member – 50%</a:t>
            </a:r>
            <a:r>
              <a:rPr lang="en-US" altLang="en-US" sz="1800" dirty="0">
                <a:solidFill>
                  <a:schemeClr val="tx1">
                    <a:lumMod val="65000"/>
                    <a:lumOff val="35000"/>
                  </a:schemeClr>
                </a:solidFill>
              </a:rPr>
              <a:t> </a:t>
            </a:r>
          </a:p>
          <a:p>
            <a:pPr>
              <a:lnSpc>
                <a:spcPct val="100000"/>
              </a:lnSpc>
              <a:buClr>
                <a:schemeClr val="bg1">
                  <a:lumMod val="50000"/>
                </a:schemeClr>
              </a:buClr>
            </a:pPr>
            <a:r>
              <a:rPr lang="en-US" altLang="en-US" sz="1800" dirty="0"/>
              <a:t>Demographics of those with a family member with a disability closely match that of the overall population. </a:t>
            </a:r>
          </a:p>
          <a:p>
            <a:pPr>
              <a:lnSpc>
                <a:spcPct val="100000"/>
              </a:lnSpc>
              <a:buClr>
                <a:schemeClr val="bg1">
                  <a:lumMod val="50000"/>
                </a:schemeClr>
              </a:buClr>
            </a:pPr>
            <a:r>
              <a:rPr lang="en-US" altLang="en-US" sz="1800" dirty="0"/>
              <a:t>They are slightly more likely to be women, have household income over $50k, and to have a child under age 18 than adults overall. </a:t>
            </a:r>
          </a:p>
          <a:p>
            <a:pPr marL="0" indent="0">
              <a:lnSpc>
                <a:spcPct val="100000"/>
              </a:lnSpc>
              <a:buNone/>
            </a:pPr>
            <a:r>
              <a:rPr lang="en-US" altLang="en-US" sz="1800" b="1" u="sng" dirty="0">
                <a:solidFill>
                  <a:srgbClr val="00B050"/>
                </a:solidFill>
              </a:rPr>
              <a:t>Close Friend – 23% </a:t>
            </a:r>
          </a:p>
          <a:p>
            <a:pPr>
              <a:lnSpc>
                <a:spcPct val="100000"/>
              </a:lnSpc>
              <a:buClr>
                <a:srgbClr val="00B050"/>
              </a:buClr>
            </a:pPr>
            <a:r>
              <a:rPr lang="en-US" altLang="en-US" sz="1800" dirty="0"/>
              <a:t>Demographics of those with a friend with a disability show this subgroups being more likely to be male, under 40 years old, Latinx, college educated, and to have a household income over $50k than adults overall.</a:t>
            </a:r>
          </a:p>
          <a:p>
            <a:pPr>
              <a:lnSpc>
                <a:spcPct val="100000"/>
              </a:lnSpc>
              <a:buClr>
                <a:srgbClr val="00B050"/>
              </a:buClr>
            </a:pPr>
            <a:r>
              <a:rPr lang="en-US" altLang="en-US" sz="1800" dirty="0"/>
              <a:t>They are less likely to be Republican.</a:t>
            </a:r>
          </a:p>
          <a:p>
            <a:pPr marL="0" indent="0">
              <a:buNone/>
            </a:pPr>
            <a:endParaRPr lang="en-US" altLang="en-US" sz="1200" b="1" dirty="0"/>
          </a:p>
        </p:txBody>
      </p:sp>
      <p:sp>
        <p:nvSpPr>
          <p:cNvPr id="4" name="Title 1">
            <a:extLst>
              <a:ext uri="{FF2B5EF4-FFF2-40B4-BE49-F238E27FC236}">
                <a16:creationId xmlns:a16="http://schemas.microsoft.com/office/drawing/2014/main" id="{83ED7F4B-D06B-453F-AF46-D07256EB65D9}"/>
              </a:ext>
            </a:extLst>
          </p:cNvPr>
          <p:cNvSpPr>
            <a:spLocks noGrp="1"/>
          </p:cNvSpPr>
          <p:nvPr>
            <p:ph type="title"/>
          </p:nvPr>
        </p:nvSpPr>
        <p:spPr>
          <a:xfrm>
            <a:off x="5660284" y="59118"/>
            <a:ext cx="5678906" cy="717492"/>
          </a:xfrm>
        </p:spPr>
        <p:txBody>
          <a:bodyPr>
            <a:normAutofit/>
          </a:bodyPr>
          <a:lstStyle/>
          <a:p>
            <a:r>
              <a:rPr lang="en-US" sz="3600" b="1" dirty="0"/>
              <a:t>Demographics of Sample</a:t>
            </a:r>
          </a:p>
        </p:txBody>
      </p:sp>
    </p:spTree>
    <p:extLst>
      <p:ext uri="{BB962C8B-B14F-4D97-AF65-F5344CB8AC3E}">
        <p14:creationId xmlns:p14="http://schemas.microsoft.com/office/powerpoint/2010/main" val="227768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E52900-B079-4A5D-9740-38D14C7B741F}"/>
              </a:ext>
            </a:extLst>
          </p:cNvPr>
          <p:cNvSpPr txBox="1"/>
          <p:nvPr/>
        </p:nvSpPr>
        <p:spPr>
          <a:xfrm>
            <a:off x="0" y="6334780"/>
            <a:ext cx="6863417" cy="523220"/>
          </a:xfrm>
          <a:prstGeom prst="rect">
            <a:avLst/>
          </a:prstGeom>
          <a:noFill/>
        </p:spPr>
        <p:txBody>
          <a:bodyPr wrap="none" rtlCol="0">
            <a:spAutoFit/>
          </a:bodyPr>
          <a:lstStyle/>
          <a:p>
            <a:r>
              <a:rPr lang="en-US" sz="1400" dirty="0"/>
              <a:t>Do you identify as a person with a disability? (</a:t>
            </a:r>
            <a:r>
              <a:rPr lang="en-US" sz="1400" b="1" dirty="0"/>
              <a:t>Probe:</a:t>
            </a:r>
            <a:r>
              <a:rPr lang="en-US" sz="1400" dirty="0"/>
              <a:t> what does that mean to you?)</a:t>
            </a:r>
          </a:p>
          <a:p>
            <a:r>
              <a:rPr lang="en-US" sz="1400" dirty="0"/>
              <a:t>What do you wish other people understood about disabilities and people with disabilities?  </a:t>
            </a:r>
            <a:endParaRPr lang="en-US" sz="1400" b="1" dirty="0"/>
          </a:p>
        </p:txBody>
      </p:sp>
      <p:sp>
        <p:nvSpPr>
          <p:cNvPr id="11" name="Speech Bubble: Oval 10" descr="Text bubble: “I wish [other people] knew what a huge adjustment it is in all areas of your life.” – White person with disability, Baltimore &#13;&#10;">
            <a:extLst>
              <a:ext uri="{FF2B5EF4-FFF2-40B4-BE49-F238E27FC236}">
                <a16:creationId xmlns:a16="http://schemas.microsoft.com/office/drawing/2014/main" id="{7DE7FBF9-8D6D-436A-A734-93B42B3AA1D4}"/>
              </a:ext>
            </a:extLst>
          </p:cNvPr>
          <p:cNvSpPr/>
          <p:nvPr/>
        </p:nvSpPr>
        <p:spPr>
          <a:xfrm>
            <a:off x="4055364" y="4737100"/>
            <a:ext cx="4661454" cy="1487424"/>
          </a:xfrm>
          <a:prstGeom prst="wedgeEllipseCallout">
            <a:avLst>
              <a:gd name="adj1" fmla="val 24666"/>
              <a:gd name="adj2" fmla="val -681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a:t>
            </a:r>
            <a:r>
              <a:rPr lang="en-US" sz="1400" i="1" dirty="0">
                <a:solidFill>
                  <a:schemeClr val="tx1"/>
                </a:solidFill>
              </a:rPr>
              <a:t>I wish [other people] knew what a huge adjustment it is in all areas of your life</a:t>
            </a:r>
            <a:r>
              <a:rPr lang="en-US" sz="1400" dirty="0">
                <a:solidFill>
                  <a:schemeClr val="tx1"/>
                </a:solidFill>
              </a:rPr>
              <a:t>.” – White person with disability, Baltimore </a:t>
            </a:r>
          </a:p>
        </p:txBody>
      </p:sp>
      <p:sp>
        <p:nvSpPr>
          <p:cNvPr id="6" name="Speech Bubble: Oval 5" descr="Text bubble: “So, this is like…as someone with a disability, I just want to be treated like everybody else. I don’t want to be treated any different. I am young and people look at me like I have the plague.” – White person with disability, Baltimore ">
            <a:extLst>
              <a:ext uri="{FF2B5EF4-FFF2-40B4-BE49-F238E27FC236}">
                <a16:creationId xmlns:a16="http://schemas.microsoft.com/office/drawing/2014/main" id="{D8C47105-2AF8-4F23-BE25-CB50240A73F7}"/>
              </a:ext>
            </a:extLst>
          </p:cNvPr>
          <p:cNvSpPr/>
          <p:nvPr/>
        </p:nvSpPr>
        <p:spPr>
          <a:xfrm>
            <a:off x="7886700" y="2484396"/>
            <a:ext cx="3888548" cy="265743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“So, this is like…as someone with a disability, </a:t>
            </a:r>
            <a:r>
              <a:rPr lang="en-US" sz="1400" b="1" i="1" dirty="0">
                <a:solidFill>
                  <a:schemeClr val="tx1"/>
                </a:solidFill>
              </a:rPr>
              <a:t>I just want to be treated like everybody else</a:t>
            </a:r>
            <a:r>
              <a:rPr lang="en-US" sz="1400" i="1" dirty="0">
                <a:solidFill>
                  <a:schemeClr val="tx1"/>
                </a:solidFill>
              </a:rPr>
              <a:t>. I don’t want to be treated any different. I am young and people look at me like I have the plague.” </a:t>
            </a:r>
            <a:r>
              <a:rPr lang="en-US" sz="1400" dirty="0">
                <a:solidFill>
                  <a:schemeClr val="tx1"/>
                </a:solidFill>
              </a:rPr>
              <a:t>– White person with disability, Baltimore </a:t>
            </a:r>
          </a:p>
        </p:txBody>
      </p:sp>
      <p:sp>
        <p:nvSpPr>
          <p:cNvPr id="8" name="Speech Bubble: Oval 7" descr="Text bubble: “I just go I am a person with a disability because I want to be established as a person first and disability second.” – Person of color with disability, Baltimore&#13;&#10;">
            <a:extLst>
              <a:ext uri="{FF2B5EF4-FFF2-40B4-BE49-F238E27FC236}">
                <a16:creationId xmlns:a16="http://schemas.microsoft.com/office/drawing/2014/main" id="{10649F01-9A35-4A9B-852E-C9D5FED32A05}"/>
              </a:ext>
            </a:extLst>
          </p:cNvPr>
          <p:cNvSpPr/>
          <p:nvPr/>
        </p:nvSpPr>
        <p:spPr>
          <a:xfrm>
            <a:off x="3271604" y="2484396"/>
            <a:ext cx="4454992" cy="1816469"/>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solidFill>
                  <a:schemeClr val="tx1"/>
                </a:solidFill>
              </a:rPr>
              <a:t>“I just go </a:t>
            </a:r>
            <a:r>
              <a:rPr lang="en-US" sz="1400" b="1" i="1" dirty="0">
                <a:solidFill>
                  <a:schemeClr val="tx1"/>
                </a:solidFill>
              </a:rPr>
              <a:t>I am a person with a disability </a:t>
            </a:r>
            <a:r>
              <a:rPr lang="en-US" sz="1400" i="1" dirty="0">
                <a:solidFill>
                  <a:schemeClr val="tx1"/>
                </a:solidFill>
              </a:rPr>
              <a:t>because I want to be established as a person first and disability second.” </a:t>
            </a:r>
            <a:r>
              <a:rPr lang="en-US" sz="1400" dirty="0">
                <a:solidFill>
                  <a:schemeClr val="tx1"/>
                </a:solidFill>
              </a:rPr>
              <a:t>– Person of color with disability, Baltimore</a:t>
            </a:r>
          </a:p>
        </p:txBody>
      </p:sp>
      <p:sp>
        <p:nvSpPr>
          <p:cNvPr id="5" name="Speech Bubble: Oval 4" descr="Text bubble: “It is not necessarily the first thing that I will say, but absolutely.” – White person with disability, Baltimore">
            <a:extLst>
              <a:ext uri="{FF2B5EF4-FFF2-40B4-BE49-F238E27FC236}">
                <a16:creationId xmlns:a16="http://schemas.microsoft.com/office/drawing/2014/main" id="{B4F5C620-B5D0-4BCD-84D5-4158DE6FF413}"/>
              </a:ext>
            </a:extLst>
          </p:cNvPr>
          <p:cNvSpPr/>
          <p:nvPr/>
        </p:nvSpPr>
        <p:spPr>
          <a:xfrm>
            <a:off x="416752" y="2484396"/>
            <a:ext cx="2694748" cy="2133915"/>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“It is </a:t>
            </a:r>
            <a:r>
              <a:rPr lang="en-US" sz="1400" b="1" i="1" dirty="0">
                <a:solidFill>
                  <a:schemeClr val="tx1"/>
                </a:solidFill>
              </a:rPr>
              <a:t>not necessarily the first thing that I will say</a:t>
            </a:r>
            <a:r>
              <a:rPr lang="en-US" sz="1400" i="1" dirty="0">
                <a:solidFill>
                  <a:schemeClr val="tx1"/>
                </a:solidFill>
              </a:rPr>
              <a:t>, but absolutely.” </a:t>
            </a:r>
            <a:r>
              <a:rPr lang="en-US" sz="1400" dirty="0">
                <a:solidFill>
                  <a:schemeClr val="tx1"/>
                </a:solidFill>
              </a:rPr>
              <a:t>– White person with disability, Baltimore</a:t>
            </a:r>
            <a:endParaRPr lang="en-US" dirty="0">
              <a:solidFill>
                <a:schemeClr val="tx1"/>
              </a:solidFill>
            </a:endParaRP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800" dirty="0"/>
              <a:t>In focus groups, participants highlighted that while they identify as a person with a disability, it is not their primary identity and they want to be treated like everyone else. </a:t>
            </a:r>
          </a:p>
        </p:txBody>
      </p:sp>
    </p:spTree>
    <p:extLst>
      <p:ext uri="{BB962C8B-B14F-4D97-AF65-F5344CB8AC3E}">
        <p14:creationId xmlns:p14="http://schemas.microsoft.com/office/powerpoint/2010/main" val="179339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C822D0-DEFF-49AA-A045-011ED2A2A41A}"/>
              </a:ext>
            </a:extLst>
          </p:cNvPr>
          <p:cNvSpPr txBox="1"/>
          <p:nvPr/>
        </p:nvSpPr>
        <p:spPr>
          <a:xfrm>
            <a:off x="-46308" y="6539425"/>
            <a:ext cx="6915996" cy="307777"/>
          </a:xfrm>
          <a:prstGeom prst="rect">
            <a:avLst/>
          </a:prstGeom>
          <a:noFill/>
        </p:spPr>
        <p:txBody>
          <a:bodyPr wrap="none" rtlCol="0">
            <a:spAutoFit/>
          </a:bodyPr>
          <a:lstStyle/>
          <a:p>
            <a:pPr algn="ctr"/>
            <a:r>
              <a:rPr lang="en-US" sz="1400" dirty="0"/>
              <a:t>What words or phrases should people never use when referring to a person with a disability?</a:t>
            </a:r>
            <a:endParaRPr lang="en-US" sz="800" b="1" dirty="0"/>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3143517655"/>
              </p:ext>
            </p:extLst>
          </p:nvPr>
        </p:nvGraphicFramePr>
        <p:xfrm>
          <a:off x="496684" y="1842575"/>
          <a:ext cx="11198631" cy="3876040"/>
        </p:xfrm>
        <a:graphic>
          <a:graphicData uri="http://schemas.openxmlformats.org/drawingml/2006/table">
            <a:tbl>
              <a:tblPr firstRow="1" bandRow="1">
                <a:tableStyleId>{5C22544A-7EE6-4342-B048-85BDC9FD1C3A}</a:tableStyleId>
              </a:tblPr>
              <a:tblGrid>
                <a:gridCol w="3732877">
                  <a:extLst>
                    <a:ext uri="{9D8B030D-6E8A-4147-A177-3AD203B41FA5}">
                      <a16:colId xmlns:a16="http://schemas.microsoft.com/office/drawing/2014/main" val="1016976838"/>
                    </a:ext>
                  </a:extLst>
                </a:gridCol>
                <a:gridCol w="3732877">
                  <a:extLst>
                    <a:ext uri="{9D8B030D-6E8A-4147-A177-3AD203B41FA5}">
                      <a16:colId xmlns:a16="http://schemas.microsoft.com/office/drawing/2014/main" val="862539603"/>
                    </a:ext>
                  </a:extLst>
                </a:gridCol>
                <a:gridCol w="3732877">
                  <a:extLst>
                    <a:ext uri="{9D8B030D-6E8A-4147-A177-3AD203B41FA5}">
                      <a16:colId xmlns:a16="http://schemas.microsoft.com/office/drawing/2014/main" val="453063849"/>
                    </a:ext>
                  </a:extLst>
                </a:gridCol>
              </a:tblGrid>
              <a:tr h="370840">
                <a:tc>
                  <a:txBody>
                    <a:bodyPr/>
                    <a:lstStyle/>
                    <a:p>
                      <a:pPr algn="ctr"/>
                      <a:r>
                        <a:rPr lang="en-US" dirty="0"/>
                        <a:t>White people with disability</a:t>
                      </a:r>
                    </a:p>
                  </a:txBody>
                  <a:tcPr/>
                </a:tc>
                <a:tc>
                  <a:txBody>
                    <a:bodyPr/>
                    <a:lstStyle/>
                    <a:p>
                      <a:pPr algn="ctr"/>
                      <a:r>
                        <a:rPr lang="en-US" dirty="0"/>
                        <a:t>People of color with disability</a:t>
                      </a:r>
                    </a:p>
                  </a:txBody>
                  <a:tcPr/>
                </a:tc>
                <a:tc>
                  <a:txBody>
                    <a:bodyPr/>
                    <a:lstStyle/>
                    <a:p>
                      <a:pPr algn="ctr"/>
                      <a:r>
                        <a:rPr lang="en-US" dirty="0"/>
                        <a:t>Parents of child with disability</a:t>
                      </a:r>
                    </a:p>
                  </a:txBody>
                  <a:tcPr/>
                </a:tc>
                <a:extLst>
                  <a:ext uri="{0D108BD9-81ED-4DB2-BD59-A6C34878D82A}">
                    <a16:rowId xmlns:a16="http://schemas.microsoft.com/office/drawing/2014/main" val="1330318256"/>
                  </a:ext>
                </a:extLst>
              </a:tr>
              <a:tr h="2113280">
                <a:tc>
                  <a:txBody>
                    <a:bodyPr/>
                    <a:lstStyle/>
                    <a:p>
                      <a:pPr marL="0" lvl="0" indent="0" algn="l">
                        <a:buFont typeface="Arial" panose="020B0604020202020204" pitchFamily="34" charset="0"/>
                        <a:buNone/>
                      </a:pPr>
                      <a:r>
                        <a:rPr lang="en-US" sz="1600" i="1" kern="1200" dirty="0">
                          <a:solidFill>
                            <a:schemeClr val="dk1"/>
                          </a:solidFill>
                          <a:effectLst/>
                          <a:latin typeface="+mn-lt"/>
                          <a:ea typeface="+mn-ea"/>
                          <a:cs typeface="+mn-cs"/>
                        </a:rPr>
                        <a:t>“Don’t make assumptions, especially if you saw something on TV or something.”</a:t>
                      </a:r>
                    </a:p>
                    <a:p>
                      <a:pPr marL="0" lvl="0" indent="0" algn="l">
                        <a:buFont typeface="Arial" panose="020B0604020202020204" pitchFamily="34" charset="0"/>
                        <a:buNone/>
                      </a:pPr>
                      <a:endParaRPr lang="en-US" sz="1600" i="1" kern="1200" dirty="0">
                        <a:solidFill>
                          <a:schemeClr val="dk1"/>
                        </a:solidFill>
                        <a:effectLst/>
                        <a:latin typeface="+mn-lt"/>
                        <a:ea typeface="+mn-ea"/>
                        <a:cs typeface="+mn-cs"/>
                      </a:endParaRPr>
                    </a:p>
                    <a:p>
                      <a:pPr marL="0" lvl="0" indent="0" algn="l">
                        <a:buFont typeface="Arial" panose="020B0604020202020204" pitchFamily="34" charset="0"/>
                        <a:buNone/>
                      </a:pPr>
                      <a:endParaRPr lang="en-US" sz="1600" i="1" kern="1200" dirty="0">
                        <a:solidFill>
                          <a:schemeClr val="dk1"/>
                        </a:solidFill>
                        <a:effectLst/>
                        <a:latin typeface="+mn-lt"/>
                        <a:ea typeface="+mn-ea"/>
                        <a:cs typeface="+mn-cs"/>
                      </a:endParaRPr>
                    </a:p>
                    <a:p>
                      <a:pPr marL="0" lvl="0" indent="0" algn="l">
                        <a:buFont typeface="Arial" panose="020B0604020202020204" pitchFamily="34" charset="0"/>
                        <a:buNone/>
                      </a:pPr>
                      <a:r>
                        <a:rPr lang="en-US" sz="1600" i="1" kern="1200" dirty="0">
                          <a:solidFill>
                            <a:schemeClr val="dk1"/>
                          </a:solidFill>
                          <a:effectLst/>
                          <a:latin typeface="+mn-lt"/>
                          <a:ea typeface="+mn-ea"/>
                          <a:cs typeface="+mn-cs"/>
                        </a:rPr>
                        <a:t>“I will get people from other places come in and talk to me and they will be like how do you deal with these crazy people. I am like I am one of them. I hate that.”</a:t>
                      </a:r>
                    </a:p>
                  </a:txBody>
                  <a:tcPr anchor="ctr"/>
                </a:tc>
                <a:tc>
                  <a:txBody>
                    <a:bodyPr/>
                    <a:lstStyle/>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You are handicapped.”</a:t>
                      </a:r>
                    </a:p>
                    <a:p>
                      <a:pPr marL="0" lvl="0" indent="0" algn="ctr">
                        <a:buFont typeface="Arial" panose="020B0604020202020204" pitchFamily="34" charset="0"/>
                        <a:buNone/>
                      </a:pPr>
                      <a:endParaRPr lang="en-US" sz="1600" kern="1200" dirty="0">
                        <a:solidFill>
                          <a:schemeClr val="dk1"/>
                        </a:solidFill>
                        <a:effectLst/>
                        <a:latin typeface="+mn-lt"/>
                        <a:ea typeface="+mn-ea"/>
                        <a:cs typeface="+mn-cs"/>
                      </a:endParaRPr>
                    </a:p>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Useless</a:t>
                      </a:r>
                      <a:r>
                        <a:rPr lang="en-US" sz="1600" kern="1200" dirty="0">
                          <a:solidFill>
                            <a:schemeClr val="dk1"/>
                          </a:solidFill>
                          <a:effectLst/>
                          <a:latin typeface="+mn-lt"/>
                          <a:ea typeface="+mn-ea"/>
                          <a:cs typeface="+mn-cs"/>
                        </a:rPr>
                        <a:t>.”</a:t>
                      </a:r>
                    </a:p>
                    <a:p>
                      <a:pPr marL="0" lvl="0" indent="0" algn="ctr">
                        <a:buFont typeface="Arial" panose="020B0604020202020204" pitchFamily="34" charset="0"/>
                        <a:buNone/>
                      </a:pPr>
                      <a:endParaRPr lang="en-US" sz="1600" kern="1200" dirty="0">
                        <a:solidFill>
                          <a:schemeClr val="dk1"/>
                        </a:solidFill>
                        <a:effectLst/>
                        <a:latin typeface="+mn-lt"/>
                        <a:ea typeface="+mn-ea"/>
                        <a:cs typeface="+mn-cs"/>
                      </a:endParaRPr>
                    </a:p>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Lazy</a:t>
                      </a:r>
                      <a:r>
                        <a:rPr lang="en-US" sz="1600" kern="1200" dirty="0">
                          <a:solidFill>
                            <a:schemeClr val="dk1"/>
                          </a:solidFill>
                          <a:effectLst/>
                          <a:latin typeface="+mn-lt"/>
                          <a:ea typeface="+mn-ea"/>
                          <a:cs typeface="+mn-cs"/>
                        </a:rPr>
                        <a:t>.”</a:t>
                      </a:r>
                    </a:p>
                    <a:p>
                      <a:pPr marL="0" lvl="0" indent="0" algn="ctr">
                        <a:buFont typeface="Arial" panose="020B0604020202020204" pitchFamily="34" charset="0"/>
                        <a:buNone/>
                      </a:pPr>
                      <a:endParaRPr lang="en-US" sz="1600" kern="1200" dirty="0">
                        <a:solidFill>
                          <a:schemeClr val="dk1"/>
                        </a:solidFill>
                        <a:effectLst/>
                        <a:latin typeface="+mn-lt"/>
                        <a:ea typeface="+mn-ea"/>
                        <a:cs typeface="+mn-cs"/>
                      </a:endParaRPr>
                    </a:p>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A waste</a:t>
                      </a:r>
                      <a:r>
                        <a:rPr lang="en-US" sz="1600" kern="1200" dirty="0">
                          <a:solidFill>
                            <a:schemeClr val="dk1"/>
                          </a:solidFill>
                          <a:effectLst/>
                          <a:latin typeface="+mn-lt"/>
                          <a:ea typeface="+mn-ea"/>
                          <a:cs typeface="+mn-cs"/>
                        </a:rPr>
                        <a:t>.”</a:t>
                      </a:r>
                    </a:p>
                    <a:p>
                      <a:pPr marL="0" lvl="0" indent="0" algn="ctr">
                        <a:buFont typeface="Arial" panose="020B0604020202020204" pitchFamily="34" charset="0"/>
                        <a:buNone/>
                      </a:pPr>
                      <a:endParaRPr lang="en-US" sz="1600" kern="1200" dirty="0">
                        <a:solidFill>
                          <a:schemeClr val="dk1"/>
                        </a:solidFill>
                        <a:effectLst/>
                        <a:latin typeface="+mn-lt"/>
                        <a:ea typeface="+mn-ea"/>
                        <a:cs typeface="+mn-cs"/>
                      </a:endParaRPr>
                    </a:p>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Spoiled</a:t>
                      </a:r>
                      <a:r>
                        <a:rPr lang="en-US" sz="1600" kern="1200" dirty="0">
                          <a:solidFill>
                            <a:schemeClr val="dk1"/>
                          </a:solidFill>
                          <a:effectLst/>
                          <a:latin typeface="+mn-lt"/>
                          <a:ea typeface="+mn-ea"/>
                          <a:cs typeface="+mn-cs"/>
                        </a:rPr>
                        <a:t>” </a:t>
                      </a:r>
                    </a:p>
                    <a:p>
                      <a:pPr marL="0" lvl="0" indent="0" algn="ctr">
                        <a:buFont typeface="Arial" panose="020B0604020202020204" pitchFamily="34" charset="0"/>
                        <a:buNone/>
                      </a:pPr>
                      <a:endParaRPr lang="en-US" sz="1600" kern="1200" dirty="0">
                        <a:solidFill>
                          <a:schemeClr val="dk1"/>
                        </a:solidFill>
                        <a:effectLst/>
                        <a:latin typeface="+mn-lt"/>
                        <a:ea typeface="+mn-ea"/>
                        <a:cs typeface="+mn-cs"/>
                      </a:endParaRPr>
                    </a:p>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Special</a:t>
                      </a:r>
                      <a:r>
                        <a:rPr lang="en-US" sz="1600" kern="1200" dirty="0">
                          <a:solidFill>
                            <a:schemeClr val="dk1"/>
                          </a:solidFill>
                          <a:effectLst/>
                          <a:latin typeface="+mn-lt"/>
                          <a:ea typeface="+mn-ea"/>
                          <a:cs typeface="+mn-cs"/>
                        </a:rPr>
                        <a:t>.”</a:t>
                      </a:r>
                    </a:p>
                    <a:p>
                      <a:pPr marL="0" lvl="0" indent="0" algn="ctr">
                        <a:buFont typeface="Arial" panose="020B0604020202020204" pitchFamily="34" charset="0"/>
                        <a:buNone/>
                      </a:pPr>
                      <a:endParaRPr lang="en-US" sz="1600" kern="1200" dirty="0">
                        <a:solidFill>
                          <a:schemeClr val="dk1"/>
                        </a:solidFill>
                        <a:effectLst/>
                        <a:latin typeface="+mn-lt"/>
                        <a:ea typeface="+mn-ea"/>
                        <a:cs typeface="+mn-cs"/>
                      </a:endParaRPr>
                    </a:p>
                    <a:p>
                      <a:pPr marL="0" lvl="0" indent="0" algn="ctr">
                        <a:buFont typeface="Arial" panose="020B0604020202020204" pitchFamily="34" charset="0"/>
                        <a:buNone/>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Retarded</a:t>
                      </a:r>
                      <a:r>
                        <a:rPr lang="en-US" sz="1600" kern="1200" dirty="0">
                          <a:solidFill>
                            <a:schemeClr val="dk1"/>
                          </a:solidFill>
                          <a:effectLst/>
                          <a:latin typeface="+mn-lt"/>
                          <a:ea typeface="+mn-ea"/>
                          <a:cs typeface="+mn-cs"/>
                        </a:rPr>
                        <a:t>.”</a:t>
                      </a:r>
                    </a:p>
                  </a:txBody>
                  <a:tcPr anchor="ctr"/>
                </a:tc>
                <a:tc>
                  <a:txBody>
                    <a:bodyPr/>
                    <a:lstStyle/>
                    <a:p>
                      <a:pPr marL="0" lvl="0" indent="0" algn="l">
                        <a:buFont typeface="Arial" panose="020B0604020202020204" pitchFamily="34" charset="0"/>
                        <a:buNone/>
                      </a:pPr>
                      <a:r>
                        <a:rPr lang="en-US" sz="1600" i="1" kern="1200" dirty="0">
                          <a:solidFill>
                            <a:schemeClr val="dk1"/>
                          </a:solidFill>
                          <a:effectLst/>
                          <a:latin typeface="+mn-lt"/>
                          <a:ea typeface="+mn-ea"/>
                          <a:cs typeface="+mn-cs"/>
                        </a:rPr>
                        <a:t>“Don’t say retard.”</a:t>
                      </a:r>
                    </a:p>
                    <a:p>
                      <a:pPr marL="0" lvl="0" indent="0" algn="l">
                        <a:buFont typeface="Arial" panose="020B0604020202020204" pitchFamily="34" charset="0"/>
                        <a:buNone/>
                      </a:pPr>
                      <a:endParaRPr lang="en-US" sz="1600" i="1" kern="1200" dirty="0">
                        <a:solidFill>
                          <a:schemeClr val="dk1"/>
                        </a:solidFill>
                        <a:effectLst/>
                        <a:latin typeface="+mn-lt"/>
                        <a:ea typeface="+mn-ea"/>
                        <a:cs typeface="+mn-cs"/>
                      </a:endParaRPr>
                    </a:p>
                    <a:p>
                      <a:pPr marL="0" lvl="0" indent="0" algn="l">
                        <a:buFont typeface="Arial" panose="020B0604020202020204" pitchFamily="34" charset="0"/>
                        <a:buNone/>
                      </a:pPr>
                      <a:r>
                        <a:rPr lang="en-US" sz="1600" i="1" kern="1200" dirty="0">
                          <a:solidFill>
                            <a:schemeClr val="dk1"/>
                          </a:solidFill>
                          <a:effectLst/>
                          <a:latin typeface="+mn-lt"/>
                          <a:ea typeface="+mn-ea"/>
                          <a:cs typeface="+mn-cs"/>
                        </a:rPr>
                        <a:t>“Don’t call him dumb or stupid or bad. Because it is a disorder and it’s not their fault.”</a:t>
                      </a:r>
                    </a:p>
                    <a:p>
                      <a:pPr marL="0" lvl="0" indent="0" algn="l">
                        <a:buFont typeface="Arial" panose="020B0604020202020204" pitchFamily="34" charset="0"/>
                        <a:buNone/>
                      </a:pPr>
                      <a:endParaRPr lang="en-US" sz="1600" i="1" kern="1200" dirty="0">
                        <a:solidFill>
                          <a:schemeClr val="dk1"/>
                        </a:solidFill>
                        <a:effectLst/>
                        <a:latin typeface="+mn-lt"/>
                        <a:ea typeface="+mn-ea"/>
                        <a:cs typeface="+mn-cs"/>
                      </a:endParaRPr>
                    </a:p>
                    <a:p>
                      <a:pPr marL="0" lvl="0" indent="0" algn="l">
                        <a:buFont typeface="Arial" panose="020B0604020202020204" pitchFamily="34" charset="0"/>
                        <a:buNone/>
                      </a:pPr>
                      <a:r>
                        <a:rPr lang="en-US" sz="1600" i="1" kern="1200" dirty="0">
                          <a:solidFill>
                            <a:schemeClr val="dk1"/>
                          </a:solidFill>
                          <a:effectLst/>
                          <a:latin typeface="+mn-lt"/>
                          <a:ea typeface="+mn-ea"/>
                          <a:cs typeface="+mn-cs"/>
                        </a:rPr>
                        <a:t>“Kind of along the lines of what she said, not bad or labeling the child is a problem or a behavioral nightmare sometimes.”</a:t>
                      </a:r>
                    </a:p>
                    <a:p>
                      <a:pPr marL="0" lvl="0" indent="0" algn="l">
                        <a:buFont typeface="Arial" panose="020B0604020202020204" pitchFamily="34" charset="0"/>
                        <a:buNone/>
                      </a:pPr>
                      <a:endParaRPr lang="en-US" sz="1600" i="1" kern="1200" dirty="0">
                        <a:solidFill>
                          <a:schemeClr val="dk1"/>
                        </a:solidFill>
                        <a:effectLst/>
                        <a:latin typeface="+mn-lt"/>
                        <a:ea typeface="+mn-ea"/>
                        <a:cs typeface="+mn-cs"/>
                      </a:endParaRPr>
                    </a:p>
                    <a:p>
                      <a:pPr marL="0" lvl="0" indent="0" algn="l">
                        <a:buFont typeface="Arial" panose="020B0604020202020204" pitchFamily="34" charset="0"/>
                        <a:buNone/>
                      </a:pPr>
                      <a:r>
                        <a:rPr lang="en-US" sz="1600" i="1" kern="1200" dirty="0">
                          <a:solidFill>
                            <a:schemeClr val="dk1"/>
                          </a:solidFill>
                          <a:effectLst/>
                          <a:latin typeface="+mn-lt"/>
                          <a:ea typeface="+mn-ea"/>
                          <a:cs typeface="+mn-cs"/>
                        </a:rPr>
                        <a:t>“I agree – be open minded and give them as many opportunities and believe in them and love them and respect them because they are just like you.”</a:t>
                      </a:r>
                    </a:p>
                  </a:txBody>
                  <a:tcPr anchor="ctr"/>
                </a:tc>
                <a:extLst>
                  <a:ext uri="{0D108BD9-81ED-4DB2-BD59-A6C34878D82A}">
                    <a16:rowId xmlns:a16="http://schemas.microsoft.com/office/drawing/2014/main" val="1530629322"/>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496684" y="318575"/>
            <a:ext cx="11360036" cy="1325563"/>
          </a:xfrm>
        </p:spPr>
        <p:txBody>
          <a:bodyPr>
            <a:noAutofit/>
          </a:bodyPr>
          <a:lstStyle/>
          <a:p>
            <a:r>
              <a:rPr lang="en-US" sz="2800" dirty="0"/>
              <a:t>Participants discussed words they never want to hear in reference to a person with a disability or their child with a disability.   </a:t>
            </a:r>
          </a:p>
        </p:txBody>
      </p:sp>
    </p:spTree>
    <p:extLst>
      <p:ext uri="{BB962C8B-B14F-4D97-AF65-F5344CB8AC3E}">
        <p14:creationId xmlns:p14="http://schemas.microsoft.com/office/powerpoint/2010/main" val="93497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E52900-B079-4A5D-9740-38D14C7B741F}"/>
              </a:ext>
            </a:extLst>
          </p:cNvPr>
          <p:cNvSpPr txBox="1"/>
          <p:nvPr/>
        </p:nvSpPr>
        <p:spPr>
          <a:xfrm>
            <a:off x="0" y="6334780"/>
            <a:ext cx="6863417" cy="523220"/>
          </a:xfrm>
          <a:prstGeom prst="rect">
            <a:avLst/>
          </a:prstGeom>
          <a:noFill/>
        </p:spPr>
        <p:txBody>
          <a:bodyPr wrap="none" rtlCol="0">
            <a:spAutoFit/>
          </a:bodyPr>
          <a:lstStyle/>
          <a:p>
            <a:endParaRPr lang="en-US" sz="1400" dirty="0"/>
          </a:p>
          <a:p>
            <a:r>
              <a:rPr lang="en-US" sz="1400" dirty="0"/>
              <a:t>What do you wish other people understood about disabilities and people with disabilities?  </a:t>
            </a:r>
            <a:endParaRPr lang="en-US" sz="1400" b="1" dirty="0"/>
          </a:p>
        </p:txBody>
      </p:sp>
      <p:sp>
        <p:nvSpPr>
          <p:cNvPr id="8" name="Speech Bubble: Oval 7" descr="Text bubble reads: “That sometimes some of the things that they may do is not malicious. They are acting out sometimes and they can’t control it.  You know sometimes people get upset.” – Parent of child with disability, Baltimore&#13;&#10;">
            <a:extLst>
              <a:ext uri="{FF2B5EF4-FFF2-40B4-BE49-F238E27FC236}">
                <a16:creationId xmlns:a16="http://schemas.microsoft.com/office/drawing/2014/main" id="{10649F01-9A35-4A9B-852E-C9D5FED32A05}"/>
              </a:ext>
            </a:extLst>
          </p:cNvPr>
          <p:cNvSpPr/>
          <p:nvPr/>
        </p:nvSpPr>
        <p:spPr>
          <a:xfrm>
            <a:off x="6860491" y="2005467"/>
            <a:ext cx="4837409" cy="2212899"/>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solidFill>
                  <a:schemeClr val="tx1"/>
                </a:solidFill>
              </a:rPr>
              <a:t>“That sometimes some of the things that they may do is not malicious. They are acting out sometimes and they can’t control it.  You know sometimes people get upset.” </a:t>
            </a:r>
            <a:r>
              <a:rPr lang="en-US" sz="1400" dirty="0">
                <a:solidFill>
                  <a:schemeClr val="tx1"/>
                </a:solidFill>
              </a:rPr>
              <a:t>– Parent of child with disability, Baltimore</a:t>
            </a:r>
            <a:endParaRPr lang="en-US" sz="1100" i="1" dirty="0">
              <a:solidFill>
                <a:schemeClr val="tx1"/>
              </a:solidFill>
            </a:endParaRPr>
          </a:p>
        </p:txBody>
      </p:sp>
      <p:sp>
        <p:nvSpPr>
          <p:cNvPr id="10" name="Speech Bubble: Oval 9" descr="Text bubble reads: “So, I think people just don’t understand it.  They try to, but you will never know what it is like until you experience it, and that is your child.” – Parent of child with disability, Baltimore&#13;&#10;">
            <a:extLst>
              <a:ext uri="{FF2B5EF4-FFF2-40B4-BE49-F238E27FC236}">
                <a16:creationId xmlns:a16="http://schemas.microsoft.com/office/drawing/2014/main" id="{AA318A10-1DC4-43EF-A88D-7DFA51AEC5F7}"/>
              </a:ext>
            </a:extLst>
          </p:cNvPr>
          <p:cNvSpPr/>
          <p:nvPr/>
        </p:nvSpPr>
        <p:spPr>
          <a:xfrm>
            <a:off x="3036163" y="4095247"/>
            <a:ext cx="5267633" cy="187820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a:t>
            </a:r>
            <a:r>
              <a:rPr lang="en-US" sz="1400" i="1" dirty="0">
                <a:solidFill>
                  <a:schemeClr val="tx1"/>
                </a:solidFill>
              </a:rPr>
              <a:t>So, I think people just don’t understand it.  They try to, but you will never know what it is like until you experience it, and that is your child</a:t>
            </a:r>
            <a:r>
              <a:rPr lang="en-US" sz="1400" dirty="0">
                <a:solidFill>
                  <a:schemeClr val="tx1"/>
                </a:solidFill>
              </a:rPr>
              <a:t>.” – Parent of child with disability, Baltimore</a:t>
            </a:r>
          </a:p>
        </p:txBody>
      </p:sp>
      <p:sp>
        <p:nvSpPr>
          <p:cNvPr id="5" name="Speech Bubble: Oval 4" descr="Text bubble reads: “Or even understanding that just because they are chronologically this age does not mean that they are functioning at that age.” – Parent of child with disability, Baltimore&#13;&#10;">
            <a:extLst>
              <a:ext uri="{FF2B5EF4-FFF2-40B4-BE49-F238E27FC236}">
                <a16:creationId xmlns:a16="http://schemas.microsoft.com/office/drawing/2014/main" id="{B4F5C620-B5D0-4BCD-84D5-4158DE6FF413}"/>
              </a:ext>
            </a:extLst>
          </p:cNvPr>
          <p:cNvSpPr/>
          <p:nvPr/>
        </p:nvSpPr>
        <p:spPr>
          <a:xfrm>
            <a:off x="494100" y="2005467"/>
            <a:ext cx="4041820" cy="2212899"/>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“Or even understanding that just because they are chronologically this age does not mean that they are functioning at that age.” </a:t>
            </a:r>
            <a:r>
              <a:rPr lang="en-US" sz="1400" dirty="0">
                <a:solidFill>
                  <a:schemeClr val="tx1"/>
                </a:solidFill>
              </a:rPr>
              <a:t>– Parent of child with disability, Baltimore</a:t>
            </a: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800" dirty="0"/>
              <a:t>Parents of children with disabilities say they wish people could understand that their child’s behavior is different from other children and that it isn’t a bad thing.</a:t>
            </a:r>
          </a:p>
        </p:txBody>
      </p:sp>
    </p:spTree>
    <p:extLst>
      <p:ext uri="{BB962C8B-B14F-4D97-AF65-F5344CB8AC3E}">
        <p14:creationId xmlns:p14="http://schemas.microsoft.com/office/powerpoint/2010/main" val="89958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C81A3-E6D7-42C7-8544-60C93C22E821}"/>
              </a:ext>
            </a:extLst>
          </p:cNvPr>
          <p:cNvSpPr txBox="1"/>
          <p:nvPr/>
        </p:nvSpPr>
        <p:spPr>
          <a:xfrm>
            <a:off x="0" y="6334780"/>
            <a:ext cx="6863417" cy="523220"/>
          </a:xfrm>
          <a:prstGeom prst="rect">
            <a:avLst/>
          </a:prstGeom>
          <a:noFill/>
        </p:spPr>
        <p:txBody>
          <a:bodyPr wrap="none" rtlCol="0">
            <a:spAutoFit/>
          </a:bodyPr>
          <a:lstStyle/>
          <a:p>
            <a:endParaRPr lang="en-US" sz="1400" dirty="0"/>
          </a:p>
          <a:p>
            <a:r>
              <a:rPr lang="en-US" sz="1400" dirty="0"/>
              <a:t>What do you wish other people understood about disabilities and people with disabilities?  </a:t>
            </a:r>
            <a:endParaRPr lang="en-US" sz="1400" b="1" dirty="0"/>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457165442"/>
              </p:ext>
            </p:extLst>
          </p:nvPr>
        </p:nvGraphicFramePr>
        <p:xfrm>
          <a:off x="335281" y="2166652"/>
          <a:ext cx="11520747" cy="3418840"/>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370840">
                <a:tc>
                  <a:txBody>
                    <a:bodyPr/>
                    <a:lstStyle/>
                    <a:p>
                      <a:pPr algn="ctr"/>
                      <a:r>
                        <a:rPr lang="en-US" dirty="0"/>
                        <a:t>White people with disability</a:t>
                      </a:r>
                    </a:p>
                  </a:txBody>
                  <a:tcPr/>
                </a:tc>
                <a:tc>
                  <a:txBody>
                    <a:bodyPr/>
                    <a:lstStyle/>
                    <a:p>
                      <a:pPr algn="ctr"/>
                      <a:r>
                        <a:rPr lang="en-US" dirty="0"/>
                        <a:t>People of Color with disability</a:t>
                      </a:r>
                    </a:p>
                  </a:txBody>
                  <a:tcPr/>
                </a:tc>
                <a:tc>
                  <a:txBody>
                    <a:bodyPr/>
                    <a:lstStyle/>
                    <a:p>
                      <a:pPr algn="ctr"/>
                      <a:r>
                        <a:rPr lang="en-US" dirty="0"/>
                        <a:t>Parents of children with disability</a:t>
                      </a:r>
                    </a:p>
                  </a:txBody>
                  <a:tcPr/>
                </a:tc>
                <a:extLst>
                  <a:ext uri="{0D108BD9-81ED-4DB2-BD59-A6C34878D82A}">
                    <a16:rowId xmlns:a16="http://schemas.microsoft.com/office/drawing/2014/main" val="13303182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I was just going to say that I always say </a:t>
                      </a:r>
                      <a:r>
                        <a:rPr lang="en-US" sz="1400" b="1" i="1" kern="1200" dirty="0">
                          <a:solidFill>
                            <a:schemeClr val="dk1"/>
                          </a:solidFill>
                          <a:effectLst/>
                          <a:latin typeface="+mn-lt"/>
                          <a:ea typeface="+mn-ea"/>
                          <a:cs typeface="+mn-cs"/>
                        </a:rPr>
                        <a:t>I just wish you could step in my shoes</a:t>
                      </a:r>
                      <a:r>
                        <a:rPr lang="en-US" sz="1400" i="1" kern="1200" dirty="0">
                          <a:solidFill>
                            <a:schemeClr val="dk1"/>
                          </a:solidFill>
                          <a:effectLst/>
                          <a:latin typeface="+mn-lt"/>
                          <a:ea typeface="+mn-ea"/>
                          <a:cs typeface="+mn-cs"/>
                        </a:rPr>
                        <a:t> and live (you know what I mean) what I live for a day or a week or whatever and see.”</a:t>
                      </a:r>
                      <a:endParaRPr lang="en-US" sz="140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We could accomplish a lot more and even get back to work </a:t>
                      </a:r>
                      <a:r>
                        <a:rPr lang="en-US" sz="1400" b="1" i="1" kern="1200" dirty="0">
                          <a:solidFill>
                            <a:schemeClr val="dk1"/>
                          </a:solidFill>
                          <a:effectLst/>
                          <a:latin typeface="+mn-lt"/>
                          <a:ea typeface="+mn-ea"/>
                          <a:cs typeface="+mn-cs"/>
                        </a:rPr>
                        <a:t>if we had the resources</a:t>
                      </a:r>
                      <a:r>
                        <a:rPr lang="en-US" sz="1400" i="1" kern="1200" dirty="0">
                          <a:solidFill>
                            <a:schemeClr val="dk1"/>
                          </a:solidFill>
                          <a:effectLst/>
                          <a:latin typeface="+mn-lt"/>
                          <a:ea typeface="+mn-ea"/>
                          <a:cs typeface="+mn-cs"/>
                        </a:rPr>
                        <a:t>, but if you have developmental disabilities</a:t>
                      </a:r>
                      <a:r>
                        <a:rPr lang="en-US" sz="1400" b="1" i="1" kern="1200" dirty="0">
                          <a:solidFill>
                            <a:schemeClr val="dk1"/>
                          </a:solidFill>
                          <a:effectLst/>
                          <a:latin typeface="+mn-lt"/>
                          <a:ea typeface="+mn-ea"/>
                          <a:cs typeface="+mn-cs"/>
                        </a:rPr>
                        <a:t>, there is no real support system, because the rehab services really help you get a job or a good job</a:t>
                      </a:r>
                      <a:r>
                        <a:rPr lang="en-US" sz="1400" kern="1200" dirty="0">
                          <a:solidFill>
                            <a:schemeClr val="dk1"/>
                          </a:solidFill>
                          <a:effectLst/>
                          <a:latin typeface="+mn-lt"/>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That </a:t>
                      </a:r>
                      <a:r>
                        <a:rPr lang="en-US" sz="1400" b="1" i="1" kern="1200" dirty="0">
                          <a:solidFill>
                            <a:schemeClr val="dk1"/>
                          </a:solidFill>
                          <a:effectLst/>
                          <a:latin typeface="+mn-lt"/>
                          <a:ea typeface="+mn-ea"/>
                          <a:cs typeface="+mn-cs"/>
                        </a:rPr>
                        <a:t>they are human beings like anyone else </a:t>
                      </a:r>
                      <a:r>
                        <a:rPr lang="en-US" sz="1400" i="1" kern="1200" dirty="0">
                          <a:solidFill>
                            <a:schemeClr val="dk1"/>
                          </a:solidFill>
                          <a:effectLst/>
                          <a:latin typeface="+mn-lt"/>
                          <a:ea typeface="+mn-ea"/>
                          <a:cs typeface="+mn-cs"/>
                        </a:rPr>
                        <a:t>and that despite he might have a learning disability and that it is hard for them to express, </a:t>
                      </a:r>
                      <a:r>
                        <a:rPr lang="en-US" sz="1400" b="1" i="1" kern="1200" dirty="0">
                          <a:solidFill>
                            <a:schemeClr val="dk1"/>
                          </a:solidFill>
                          <a:effectLst/>
                          <a:latin typeface="+mn-lt"/>
                          <a:ea typeface="+mn-ea"/>
                          <a:cs typeface="+mn-cs"/>
                        </a:rPr>
                        <a:t>they still have the same feelings as everybody else does</a:t>
                      </a:r>
                      <a:r>
                        <a:rPr lang="en-US" sz="1400" i="1"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5306293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That you are constantly wishing for me to get better is awful.”</a:t>
                      </a:r>
                      <a:endParaRPr lang="en-US" sz="140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Even with a disability.  </a:t>
                      </a:r>
                      <a:r>
                        <a:rPr lang="en-US" sz="1400" b="1" i="1" kern="1200" dirty="0">
                          <a:solidFill>
                            <a:schemeClr val="dk1"/>
                          </a:solidFill>
                          <a:effectLst/>
                          <a:latin typeface="+mn-lt"/>
                          <a:ea typeface="+mn-ea"/>
                          <a:cs typeface="+mn-cs"/>
                        </a:rPr>
                        <a:t>I can probably do as much as you, if not more</a:t>
                      </a:r>
                      <a:r>
                        <a:rPr lang="en-US" sz="1400" kern="1200" dirty="0">
                          <a:solidFill>
                            <a:schemeClr val="dk1"/>
                          </a:solidFill>
                          <a:effectLst/>
                          <a:latin typeface="+mn-lt"/>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mn-ea"/>
                          <a:cs typeface="+mn-cs"/>
                        </a:rPr>
                        <a:t>“It’s just </a:t>
                      </a:r>
                      <a:r>
                        <a:rPr lang="en-US" sz="1400" b="1" i="1" kern="1200" dirty="0">
                          <a:solidFill>
                            <a:schemeClr val="dk1"/>
                          </a:solidFill>
                          <a:effectLst/>
                          <a:latin typeface="+mn-lt"/>
                          <a:ea typeface="+mn-ea"/>
                          <a:cs typeface="+mn-cs"/>
                        </a:rPr>
                        <a:t>knowing that they can hear and they do understand</a:t>
                      </a:r>
                      <a:r>
                        <a:rPr lang="en-US" sz="1400" kern="1200" dirty="0">
                          <a:solidFill>
                            <a:schemeClr val="dk1"/>
                          </a:solidFill>
                          <a:effectLst/>
                          <a:latin typeface="+mn-lt"/>
                          <a:ea typeface="+mn-ea"/>
                          <a:cs typeface="+mn-cs"/>
                        </a:rPr>
                        <a:t>.”</a:t>
                      </a:r>
                    </a:p>
                  </a:txBody>
                  <a:tcPr anchor="ctr"/>
                </a:tc>
                <a:extLst>
                  <a:ext uri="{0D108BD9-81ED-4DB2-BD59-A6C34878D82A}">
                    <a16:rowId xmlns:a16="http://schemas.microsoft.com/office/drawing/2014/main" val="196725810"/>
                  </a:ext>
                </a:extLst>
              </a:tr>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I wish too that they knew </a:t>
                      </a:r>
                      <a:r>
                        <a:rPr lang="en-US" sz="1400" b="1" i="1" kern="1200" dirty="0">
                          <a:solidFill>
                            <a:schemeClr val="dk1"/>
                          </a:solidFill>
                          <a:effectLst/>
                          <a:latin typeface="+mn-lt"/>
                          <a:ea typeface="+mn-ea"/>
                          <a:cs typeface="+mn-cs"/>
                        </a:rPr>
                        <a:t>what a huge adjustment it is in all areas of your life</a:t>
                      </a:r>
                      <a:r>
                        <a:rPr lang="en-US" sz="1400" i="1"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Well for me in particular</a:t>
                      </a:r>
                      <a:r>
                        <a:rPr lang="en-US" sz="1400" b="1" i="1" kern="1200" dirty="0">
                          <a:solidFill>
                            <a:schemeClr val="dk1"/>
                          </a:solidFill>
                          <a:effectLst/>
                          <a:latin typeface="+mn-lt"/>
                          <a:ea typeface="+mn-ea"/>
                          <a:cs typeface="+mn-cs"/>
                        </a:rPr>
                        <a:t>, I want to be included and I am not standoffish</a:t>
                      </a:r>
                      <a:r>
                        <a:rPr lang="en-US" sz="1400" i="1" kern="1200" dirty="0">
                          <a:solidFill>
                            <a:schemeClr val="dk1"/>
                          </a:solidFill>
                          <a:effectLst/>
                          <a:latin typeface="+mn-lt"/>
                          <a:ea typeface="+mn-ea"/>
                          <a:cs typeface="+mn-cs"/>
                        </a:rPr>
                        <a:t>, and pretty much notice that there might be something going on, and even when you do say it, they want to kind of…</a:t>
                      </a:r>
                      <a:r>
                        <a:rPr lang="en-US" sz="1400" b="1" i="1" kern="1200" dirty="0">
                          <a:solidFill>
                            <a:schemeClr val="dk1"/>
                          </a:solidFill>
                          <a:effectLst/>
                          <a:latin typeface="+mn-lt"/>
                          <a:ea typeface="+mn-ea"/>
                          <a:cs typeface="+mn-cs"/>
                        </a:rPr>
                        <a:t>you get shunned in a way sometimes</a:t>
                      </a:r>
                      <a:r>
                        <a:rPr lang="en-US" sz="1400" i="1"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That they are not unintelligent.  It is just that </a:t>
                      </a:r>
                      <a:r>
                        <a:rPr lang="en-US" sz="1400" b="1" i="1" kern="1200" dirty="0">
                          <a:solidFill>
                            <a:schemeClr val="dk1"/>
                          </a:solidFill>
                          <a:effectLst/>
                          <a:latin typeface="+mn-lt"/>
                          <a:ea typeface="+mn-ea"/>
                          <a:cs typeface="+mn-cs"/>
                        </a:rPr>
                        <a:t>they might take a different route </a:t>
                      </a:r>
                      <a:r>
                        <a:rPr lang="en-US" sz="1400" i="1" kern="1200" dirty="0">
                          <a:solidFill>
                            <a:schemeClr val="dk1"/>
                          </a:solidFill>
                          <a:effectLst/>
                          <a:latin typeface="+mn-lt"/>
                          <a:ea typeface="+mn-ea"/>
                          <a:cs typeface="+mn-cs"/>
                        </a:rPr>
                        <a:t>to get there and it may take them longer</a:t>
                      </a:r>
                      <a:r>
                        <a:rPr lang="en-US" sz="1400" b="1" i="1" kern="1200" dirty="0">
                          <a:solidFill>
                            <a:schemeClr val="dk1"/>
                          </a:solidFill>
                          <a:effectLst/>
                          <a:latin typeface="+mn-lt"/>
                          <a:ea typeface="+mn-ea"/>
                          <a:cs typeface="+mn-cs"/>
                        </a:rPr>
                        <a:t>.  It’s just a different way of thinking for them</a:t>
                      </a:r>
                      <a:r>
                        <a:rPr lang="en-US" sz="1400" i="1"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68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I wish that people would understand </a:t>
                      </a:r>
                      <a:r>
                        <a:rPr lang="en-US" sz="1400" b="1" i="1" kern="1200" dirty="0">
                          <a:solidFill>
                            <a:schemeClr val="dk1"/>
                          </a:solidFill>
                          <a:effectLst/>
                          <a:latin typeface="+mn-lt"/>
                          <a:ea typeface="+mn-ea"/>
                          <a:cs typeface="+mn-cs"/>
                        </a:rPr>
                        <a:t>that we are not lazy</a:t>
                      </a:r>
                      <a:r>
                        <a:rPr lang="en-US" sz="1400" kern="1200" dirty="0">
                          <a:solidFill>
                            <a:schemeClr val="dk1"/>
                          </a:solidFill>
                          <a:effectLst/>
                          <a:latin typeface="+mn-lt"/>
                          <a:ea typeface="+mn-ea"/>
                          <a:cs typeface="+mn-cs"/>
                        </a:rPr>
                        <a:t>.”</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800" dirty="0"/>
              <a:t>People with disabilities and parents of children with disabilities overwhelmingly want other people to be able to understand what they go through. They are human, not their disability.  </a:t>
            </a:r>
          </a:p>
        </p:txBody>
      </p:sp>
    </p:spTree>
    <p:extLst>
      <p:ext uri="{BB962C8B-B14F-4D97-AF65-F5344CB8AC3E}">
        <p14:creationId xmlns:p14="http://schemas.microsoft.com/office/powerpoint/2010/main" val="280741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descr="Bar graph with six rows breaking down the 17% of those with a child with a disability. 42% has a child with a mental health disability, 37% with a learning disability, 32% a physical disability, 24% a sensory disability, 17% a cognitive disability and 7% other type.">
            <a:extLst>
              <a:ext uri="{FF2B5EF4-FFF2-40B4-BE49-F238E27FC236}">
                <a16:creationId xmlns:a16="http://schemas.microsoft.com/office/drawing/2014/main" id="{5398AE5F-4DDD-4C3B-A51C-5633032E1932}"/>
              </a:ext>
            </a:extLst>
          </p:cNvPr>
          <p:cNvGraphicFramePr/>
          <p:nvPr>
            <p:extLst>
              <p:ext uri="{D42A27DB-BD31-4B8C-83A1-F6EECF244321}">
                <p14:modId xmlns:p14="http://schemas.microsoft.com/office/powerpoint/2010/main" val="4056498559"/>
              </p:ext>
            </p:extLst>
          </p:nvPr>
        </p:nvGraphicFramePr>
        <p:xfrm>
          <a:off x="6214550" y="3017854"/>
          <a:ext cx="5626042" cy="3125212"/>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4">
            <a:extLst>
              <a:ext uri="{FF2B5EF4-FFF2-40B4-BE49-F238E27FC236}">
                <a16:creationId xmlns:a16="http://schemas.microsoft.com/office/drawing/2014/main" id="{88E50217-9C08-4422-8471-E41DED2F8456}"/>
              </a:ext>
            </a:extLst>
          </p:cNvPr>
          <p:cNvSpPr txBox="1">
            <a:spLocks/>
          </p:cNvSpPr>
          <p:nvPr/>
        </p:nvSpPr>
        <p:spPr>
          <a:xfrm>
            <a:off x="5741581" y="1889479"/>
            <a:ext cx="6006702" cy="950869"/>
          </a:xfrm>
          <a:prstGeom prst="rect">
            <a:avLst/>
          </a:prstGeom>
          <a:solidFill>
            <a:schemeClr val="bg2"/>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a:solidFill>
                  <a:srgbClr val="7030A0"/>
                </a:solidFill>
              </a:rPr>
              <a:t>[AMONG THOSE WITH A CHILD WITH A DISABILITY] </a:t>
            </a:r>
            <a:r>
              <a:rPr lang="en-US" sz="1400" b="1" dirty="0"/>
              <a:t>Do any of your children have a disability, such as a physical, mental health, sensory, learning, cognitive or other disability that impacts daily living? [multiple response question] </a:t>
            </a:r>
          </a:p>
        </p:txBody>
      </p:sp>
      <p:graphicFrame>
        <p:nvGraphicFramePr>
          <p:cNvPr id="5" name="Chart 4" descr="Pie chart representing 17% as parent of a child with a disbaility, 13% as parent if child with no disability, and 69% with no child in household.">
            <a:extLst>
              <a:ext uri="{FF2B5EF4-FFF2-40B4-BE49-F238E27FC236}">
                <a16:creationId xmlns:a16="http://schemas.microsoft.com/office/drawing/2014/main" id="{6309275D-CEB6-428D-9642-4E726209EA10}"/>
              </a:ext>
            </a:extLst>
          </p:cNvPr>
          <p:cNvGraphicFramePr/>
          <p:nvPr>
            <p:extLst>
              <p:ext uri="{D42A27DB-BD31-4B8C-83A1-F6EECF244321}">
                <p14:modId xmlns:p14="http://schemas.microsoft.com/office/powerpoint/2010/main" val="2924839052"/>
              </p:ext>
            </p:extLst>
          </p:nvPr>
        </p:nvGraphicFramePr>
        <p:xfrm>
          <a:off x="645732" y="1889479"/>
          <a:ext cx="4573555" cy="38235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EAEE123-7ED1-498F-BBBC-CC3CC134399B}"/>
              </a:ext>
            </a:extLst>
          </p:cNvPr>
          <p:cNvSpPr txBox="1"/>
          <p:nvPr/>
        </p:nvSpPr>
        <p:spPr>
          <a:xfrm>
            <a:off x="335279" y="6354759"/>
            <a:ext cx="2305439" cy="369332"/>
          </a:xfrm>
          <a:prstGeom prst="rect">
            <a:avLst/>
          </a:prstGeom>
          <a:solidFill>
            <a:schemeClr val="accent6">
              <a:lumMod val="75000"/>
            </a:schemeClr>
          </a:solidFill>
        </p:spPr>
        <p:txBody>
          <a:bodyPr wrap="none" rtlCol="0">
            <a:spAutoFit/>
          </a:bodyPr>
          <a:lstStyle/>
          <a:p>
            <a:r>
              <a:rPr lang="en-US" b="1" dirty="0">
                <a:solidFill>
                  <a:schemeClr val="bg1"/>
                </a:solidFill>
              </a:rPr>
              <a:t>No Child in Household</a:t>
            </a:r>
          </a:p>
        </p:txBody>
      </p:sp>
      <p:sp>
        <p:nvSpPr>
          <p:cNvPr id="8" name="TextBox 7">
            <a:extLst>
              <a:ext uri="{FF2B5EF4-FFF2-40B4-BE49-F238E27FC236}">
                <a16:creationId xmlns:a16="http://schemas.microsoft.com/office/drawing/2014/main" id="{4957C7BA-9910-42D7-A89A-D700A8C84760}"/>
              </a:ext>
            </a:extLst>
          </p:cNvPr>
          <p:cNvSpPr txBox="1"/>
          <p:nvPr/>
        </p:nvSpPr>
        <p:spPr>
          <a:xfrm>
            <a:off x="335279" y="5958400"/>
            <a:ext cx="3445623" cy="369332"/>
          </a:xfrm>
          <a:prstGeom prst="rect">
            <a:avLst/>
          </a:prstGeom>
          <a:solidFill>
            <a:schemeClr val="accent2">
              <a:lumMod val="75000"/>
            </a:schemeClr>
          </a:solidFill>
        </p:spPr>
        <p:txBody>
          <a:bodyPr wrap="none" rtlCol="0">
            <a:spAutoFit/>
          </a:bodyPr>
          <a:lstStyle/>
          <a:p>
            <a:r>
              <a:rPr lang="en-US" b="1" dirty="0">
                <a:solidFill>
                  <a:schemeClr val="bg1"/>
                </a:solidFill>
              </a:rPr>
              <a:t>Parent of Child with no Disability</a:t>
            </a:r>
          </a:p>
        </p:txBody>
      </p:sp>
      <p:sp>
        <p:nvSpPr>
          <p:cNvPr id="6" name="TextBox 5">
            <a:extLst>
              <a:ext uri="{FF2B5EF4-FFF2-40B4-BE49-F238E27FC236}">
                <a16:creationId xmlns:a16="http://schemas.microsoft.com/office/drawing/2014/main" id="{B0884738-9731-4FB2-9EE2-D5FFBC144474}"/>
              </a:ext>
            </a:extLst>
          </p:cNvPr>
          <p:cNvSpPr txBox="1"/>
          <p:nvPr/>
        </p:nvSpPr>
        <p:spPr>
          <a:xfrm>
            <a:off x="335279" y="5562041"/>
            <a:ext cx="3189143" cy="369332"/>
          </a:xfrm>
          <a:prstGeom prst="rect">
            <a:avLst/>
          </a:prstGeom>
          <a:solidFill>
            <a:srgbClr val="7030A0"/>
          </a:solidFill>
        </p:spPr>
        <p:txBody>
          <a:bodyPr wrap="none" rtlCol="0">
            <a:spAutoFit/>
          </a:bodyPr>
          <a:lstStyle/>
          <a:p>
            <a:r>
              <a:rPr lang="en-US" b="1" dirty="0">
                <a:solidFill>
                  <a:schemeClr val="bg1"/>
                </a:solidFill>
              </a:rPr>
              <a:t>Parent of Child with a Disability</a:t>
            </a:r>
          </a:p>
        </p:txBody>
      </p:sp>
      <p:cxnSp>
        <p:nvCxnSpPr>
          <p:cNvPr id="9" name="Connector: Elbow 8">
            <a:extLst>
              <a:ext uri="{FF2B5EF4-FFF2-40B4-BE49-F238E27FC236}">
                <a16:creationId xmlns:a16="http://schemas.microsoft.com/office/drawing/2014/main" id="{3090058F-3CCE-4645-86A0-51326E1610CE}"/>
              </a:ext>
              <a:ext uri="{C183D7F6-B498-43B3-948B-1728B52AA6E4}">
                <adec:decorative xmlns:adec="http://schemas.microsoft.com/office/drawing/2017/decorative" val="1"/>
              </a:ext>
            </a:extLst>
          </p:cNvPr>
          <p:cNvCxnSpPr>
            <a:cxnSpLocks/>
          </p:cNvCxnSpPr>
          <p:nvPr/>
        </p:nvCxnSpPr>
        <p:spPr>
          <a:xfrm>
            <a:off x="4246584" y="3801269"/>
            <a:ext cx="1967966" cy="145719"/>
          </a:xfrm>
          <a:prstGeom prst="bent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2E2068-84F4-4E6A-A299-8A3459921EE3}"/>
              </a:ext>
            </a:extLst>
          </p:cNvPr>
          <p:cNvSpPr>
            <a:spLocks noGrp="1"/>
          </p:cNvSpPr>
          <p:nvPr>
            <p:ph type="title"/>
          </p:nvPr>
        </p:nvSpPr>
        <p:spPr>
          <a:xfrm>
            <a:off x="335279" y="390522"/>
            <a:ext cx="11505313" cy="1325563"/>
          </a:xfrm>
        </p:spPr>
        <p:txBody>
          <a:bodyPr>
            <a:noAutofit/>
          </a:bodyPr>
          <a:lstStyle/>
          <a:p>
            <a:r>
              <a:rPr lang="en-US" sz="2400" dirty="0"/>
              <a:t>Nearly a third of the overall disability community are parents of children under 18 (31%). Of the 17% who are parents of children with a disability, mental health, learning, and physical disabilities are the most common types of disabilities their children have. A little less than one-quarter have a sensory disability and a little less than one in five have a cognitive disability. </a:t>
            </a:r>
          </a:p>
        </p:txBody>
      </p:sp>
    </p:spTree>
    <p:extLst>
      <p:ext uri="{BB962C8B-B14F-4D97-AF65-F5344CB8AC3E}">
        <p14:creationId xmlns:p14="http://schemas.microsoft.com/office/powerpoint/2010/main" val="12584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6CFDC0-F013-41C7-B9EA-EA0183B4CDD4}"/>
              </a:ext>
            </a:extLst>
          </p:cNvPr>
          <p:cNvSpPr txBox="1"/>
          <p:nvPr/>
        </p:nvSpPr>
        <p:spPr>
          <a:xfrm>
            <a:off x="-55809" y="6550450"/>
            <a:ext cx="10556608" cy="307777"/>
          </a:xfrm>
          <a:prstGeom prst="rect">
            <a:avLst/>
          </a:prstGeom>
          <a:noFill/>
        </p:spPr>
        <p:txBody>
          <a:bodyPr wrap="none" rtlCol="0">
            <a:spAutoFit/>
          </a:bodyPr>
          <a:lstStyle/>
          <a:p>
            <a:pPr algn="ctr"/>
            <a:r>
              <a:rPr lang="en-US" sz="1400" dirty="0"/>
              <a:t>Thinking about your child with a disability, what are the words or phrases you feel most comfortable using when talking about their disability? </a:t>
            </a:r>
            <a:endParaRPr lang="en-US" sz="800" b="1" dirty="0"/>
          </a:p>
        </p:txBody>
      </p:sp>
      <p:graphicFrame>
        <p:nvGraphicFramePr>
          <p:cNvPr id="3" name="Diagram 2" descr="Graphic showing words parents of a child with a disability used to decribe their child's disability. Listed are &quot;Anxiety&quot; &quot;A genetic disorder&quot; &quot;Slow processing&quot; &quot;Cognitive disability&quot; &quot;Autism&quot; and &quot;ADHD&quot;">
            <a:extLst>
              <a:ext uri="{FF2B5EF4-FFF2-40B4-BE49-F238E27FC236}">
                <a16:creationId xmlns:a16="http://schemas.microsoft.com/office/drawing/2014/main" id="{F5B50638-7672-4872-BA43-E78B1759C725}"/>
              </a:ext>
            </a:extLst>
          </p:cNvPr>
          <p:cNvGraphicFramePr/>
          <p:nvPr>
            <p:extLst>
              <p:ext uri="{D42A27DB-BD31-4B8C-83A1-F6EECF244321}">
                <p14:modId xmlns:p14="http://schemas.microsoft.com/office/powerpoint/2010/main" val="89680794"/>
              </p:ext>
            </p:extLst>
          </p:nvPr>
        </p:nvGraphicFramePr>
        <p:xfrm>
          <a:off x="4622800" y="418802"/>
          <a:ext cx="7772400" cy="570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5280" y="318575"/>
            <a:ext cx="4681220" cy="5904425"/>
          </a:xfrm>
        </p:spPr>
        <p:txBody>
          <a:bodyPr>
            <a:normAutofit/>
          </a:bodyPr>
          <a:lstStyle/>
          <a:p>
            <a:r>
              <a:rPr lang="en-US" dirty="0"/>
              <a:t>Parents of children with disabilities are comfortable calling their child’s disability by name as a descriptor. </a:t>
            </a:r>
          </a:p>
        </p:txBody>
      </p:sp>
    </p:spTree>
    <p:extLst>
      <p:ext uri="{BB962C8B-B14F-4D97-AF65-F5344CB8AC3E}">
        <p14:creationId xmlns:p14="http://schemas.microsoft.com/office/powerpoint/2010/main" val="170050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Person with disability pushes up a weight lifting bar">
            <a:extLst>
              <a:ext uri="{FF2B5EF4-FFF2-40B4-BE49-F238E27FC236}">
                <a16:creationId xmlns:a16="http://schemas.microsoft.com/office/drawing/2014/main" id="{694B71EE-C50A-4423-8371-CB16E48FF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075"/>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Issues</a:t>
            </a:r>
          </a:p>
        </p:txBody>
      </p:sp>
    </p:spTree>
    <p:extLst>
      <p:ext uri="{BB962C8B-B14F-4D97-AF65-F5344CB8AC3E}">
        <p14:creationId xmlns:p14="http://schemas.microsoft.com/office/powerpoint/2010/main" val="336343057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716873B-068C-431F-8BE9-4969F279FE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644809"/>
              </p:ext>
            </p:extLst>
          </p:nvPr>
        </p:nvGraphicFramePr>
        <p:xfrm>
          <a:off x="4292602" y="853222"/>
          <a:ext cx="7381874" cy="601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4DA86F48-071A-4F1D-BBE4-17EB28D1A5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5963380"/>
              </p:ext>
            </p:extLst>
          </p:nvPr>
        </p:nvGraphicFramePr>
        <p:xfrm>
          <a:off x="142205" y="5683228"/>
          <a:ext cx="2176272" cy="109728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Disability Community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2882435"/>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r>
                        <a:rPr lang="en-US" sz="1200" b="1" dirty="0">
                          <a:solidFill>
                            <a:schemeClr val="tx1"/>
                          </a:solidFill>
                        </a:rPr>
                        <a:t>People with Disabilities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r>
                        <a:rPr lang="en-US" sz="1200" b="1" dirty="0">
                          <a:solidFill>
                            <a:schemeClr val="tx1"/>
                          </a:solidFill>
                        </a:rPr>
                        <a:t>Family Member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sz="1200" b="1" dirty="0">
                          <a:solidFill>
                            <a:schemeClr val="tx1"/>
                          </a:solidFill>
                        </a:rPr>
                        <a:t>Close Friend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52702926"/>
                  </a:ext>
                </a:extLst>
              </a:tr>
            </a:tbl>
          </a:graphicData>
        </a:graphic>
      </p:graphicFrame>
      <p:sp>
        <p:nvSpPr>
          <p:cNvPr id="21" name="Content Placeholder 4">
            <a:extLst>
              <a:ext uri="{FF2B5EF4-FFF2-40B4-BE49-F238E27FC236}">
                <a16:creationId xmlns:a16="http://schemas.microsoft.com/office/drawing/2014/main" id="{8A123C06-B88A-4164-8DD0-E88BCFAE1F5D}"/>
              </a:ext>
            </a:extLst>
          </p:cNvPr>
          <p:cNvSpPr txBox="1">
            <a:spLocks/>
          </p:cNvSpPr>
          <p:nvPr/>
        </p:nvSpPr>
        <p:spPr>
          <a:xfrm>
            <a:off x="4750136" y="139701"/>
            <a:ext cx="7112000" cy="853222"/>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Now, I am going to read you a list of concerns that some people in this area have mentioned. Please tell me which one you think is the most important issue for you and your family? </a:t>
            </a:r>
          </a:p>
          <a:p>
            <a:pPr marL="0" indent="0" algn="ctr">
              <a:lnSpc>
                <a:spcPct val="120000"/>
              </a:lnSpc>
              <a:buNone/>
            </a:pPr>
            <a:r>
              <a:rPr lang="en-US" sz="1400" b="1" dirty="0"/>
              <a:t>TOP TIER OF ISSUES</a:t>
            </a:r>
          </a:p>
        </p:txBody>
      </p:sp>
      <p:sp>
        <p:nvSpPr>
          <p:cNvPr id="13" name="TextBox 12">
            <a:extLst>
              <a:ext uri="{FF2B5EF4-FFF2-40B4-BE49-F238E27FC236}">
                <a16:creationId xmlns:a16="http://schemas.microsoft.com/office/drawing/2014/main" id="{589AED65-0ABB-4458-8264-F5A3B75B2D6D}"/>
              </a:ext>
            </a:extLst>
          </p:cNvPr>
          <p:cNvSpPr txBox="1"/>
          <p:nvPr/>
        </p:nvSpPr>
        <p:spPr>
          <a:xfrm>
            <a:off x="9156700" y="4890410"/>
            <a:ext cx="2893095" cy="1169551"/>
          </a:xfrm>
          <a:prstGeom prst="rect">
            <a:avLst/>
          </a:prstGeom>
          <a:noFill/>
          <a:ln>
            <a:solidFill>
              <a:srgbClr val="0070C0"/>
            </a:solidFill>
          </a:ln>
        </p:spPr>
        <p:txBody>
          <a:bodyPr wrap="square" rtlCol="0">
            <a:spAutoFit/>
          </a:bodyPr>
          <a:lstStyle/>
          <a:p>
            <a:pPr algn="ctr"/>
            <a:r>
              <a:rPr lang="en-US" sz="1400" b="1" dirty="0"/>
              <a:t>Most likely to say Social Security and Medicare:</a:t>
            </a:r>
          </a:p>
          <a:p>
            <a:pPr marL="285750" indent="-285750">
              <a:buFont typeface="Arial" panose="020B0604020202020204" pitchFamily="34" charset="0"/>
              <a:buChar char="•"/>
            </a:pPr>
            <a:r>
              <a:rPr lang="en-US" sz="1400" dirty="0"/>
              <a:t>PWD 50+ (27%)</a:t>
            </a:r>
          </a:p>
          <a:p>
            <a:pPr marL="285750" indent="-285750">
              <a:buFont typeface="Arial" panose="020B0604020202020204" pitchFamily="34" charset="0"/>
              <a:buChar char="•"/>
            </a:pPr>
            <a:r>
              <a:rPr lang="en-US" sz="1400" dirty="0"/>
              <a:t>Noncollege 50+ (26%)</a:t>
            </a:r>
          </a:p>
          <a:p>
            <a:pPr marL="285750" indent="-285750">
              <a:buFont typeface="Arial" panose="020B0604020202020204" pitchFamily="34" charset="0"/>
              <a:buChar char="•"/>
            </a:pPr>
            <a:r>
              <a:rPr lang="en-US" sz="1400" dirty="0"/>
              <a:t>Black PWD (25%)</a:t>
            </a:r>
          </a:p>
        </p:txBody>
      </p:sp>
      <p:sp>
        <p:nvSpPr>
          <p:cNvPr id="11" name="TextBox 10">
            <a:extLst>
              <a:ext uri="{FF2B5EF4-FFF2-40B4-BE49-F238E27FC236}">
                <a16:creationId xmlns:a16="http://schemas.microsoft.com/office/drawing/2014/main" id="{E5A17286-EE98-46FF-A452-CA08500B5703}"/>
              </a:ext>
            </a:extLst>
          </p:cNvPr>
          <p:cNvSpPr txBox="1"/>
          <p:nvPr/>
        </p:nvSpPr>
        <p:spPr>
          <a:xfrm>
            <a:off x="9156700" y="2979629"/>
            <a:ext cx="2893095" cy="1600438"/>
          </a:xfrm>
          <a:prstGeom prst="rect">
            <a:avLst/>
          </a:prstGeom>
          <a:noFill/>
          <a:ln>
            <a:solidFill>
              <a:srgbClr val="0070C0"/>
            </a:solidFill>
          </a:ln>
        </p:spPr>
        <p:txBody>
          <a:bodyPr wrap="square" rtlCol="0">
            <a:spAutoFit/>
          </a:bodyPr>
          <a:lstStyle/>
          <a:p>
            <a:pPr algn="ctr"/>
            <a:r>
              <a:rPr lang="en-US" sz="1400" b="1" dirty="0"/>
              <a:t>Most likely to say healthcare:</a:t>
            </a:r>
          </a:p>
          <a:p>
            <a:pPr marL="285750" indent="-285750">
              <a:buFont typeface="Arial" panose="020B0604020202020204" pitchFamily="34" charset="0"/>
              <a:buChar char="•"/>
            </a:pPr>
            <a:r>
              <a:rPr lang="en-US" sz="1400" dirty="0"/>
              <a:t>Women &lt;50 with disability (29%)</a:t>
            </a:r>
          </a:p>
          <a:p>
            <a:pPr marL="285750" indent="-285750">
              <a:buFont typeface="Arial" panose="020B0604020202020204" pitchFamily="34" charset="0"/>
              <a:buChar char="•"/>
            </a:pPr>
            <a:r>
              <a:rPr lang="en-US" sz="1400" dirty="0"/>
              <a:t>College educated &lt;50 (27%)</a:t>
            </a:r>
          </a:p>
          <a:p>
            <a:pPr marL="285750" indent="-285750">
              <a:buFont typeface="Arial" panose="020B0604020202020204" pitchFamily="34" charset="0"/>
              <a:buChar char="•"/>
            </a:pPr>
            <a:r>
              <a:rPr lang="en-US" sz="1400" dirty="0"/>
              <a:t>Women with disability (26%)</a:t>
            </a:r>
          </a:p>
          <a:p>
            <a:pPr marL="285750" indent="-285750">
              <a:buFont typeface="Arial" panose="020B0604020202020204" pitchFamily="34" charset="0"/>
              <a:buChar char="•"/>
            </a:pPr>
            <a:r>
              <a:rPr lang="en-US" sz="1400" dirty="0"/>
              <a:t>Family/friend &lt;50 (26%)</a:t>
            </a:r>
          </a:p>
          <a:p>
            <a:pPr marL="285750" indent="-285750">
              <a:buFont typeface="Arial" panose="020B0604020202020204" pitchFamily="34" charset="0"/>
              <a:buChar char="•"/>
            </a:pPr>
            <a:r>
              <a:rPr lang="en-US" sz="1400" dirty="0"/>
              <a:t>Latinx family/friend (25%)</a:t>
            </a:r>
          </a:p>
          <a:p>
            <a:pPr marL="285750" indent="-285750">
              <a:buFont typeface="Arial" panose="020B0604020202020204" pitchFamily="34" charset="0"/>
              <a:buChar char="•"/>
            </a:pPr>
            <a:r>
              <a:rPr lang="en-US" sz="1400" dirty="0"/>
              <a:t>PWD &lt;50 (24%)</a:t>
            </a:r>
          </a:p>
        </p:txBody>
      </p:sp>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236570" y="386073"/>
            <a:ext cx="4038459" cy="5187112"/>
          </a:xfrm>
        </p:spPr>
        <p:txBody>
          <a:bodyPr>
            <a:noAutofit/>
          </a:bodyPr>
          <a:lstStyle/>
          <a:p>
            <a:r>
              <a:rPr lang="en-US" sz="2400" dirty="0"/>
              <a:t>Healthcare is the top issue among the entire disability community and each of the subgroups that compose it. People with a family member with a disability are most likely to say healthcare is an important issue.</a:t>
            </a:r>
            <a:br>
              <a:rPr lang="en-US" sz="2400" dirty="0"/>
            </a:br>
            <a:br>
              <a:rPr lang="en-US" sz="2400" dirty="0"/>
            </a:br>
            <a:r>
              <a:rPr lang="en-US" sz="2400" dirty="0"/>
              <a:t>People with disabilities are more likely to say Social Security and Medicare are important than those with a family member or close friend. </a:t>
            </a:r>
          </a:p>
        </p:txBody>
      </p:sp>
    </p:spTree>
    <p:extLst>
      <p:ext uri="{BB962C8B-B14F-4D97-AF65-F5344CB8AC3E}">
        <p14:creationId xmlns:p14="http://schemas.microsoft.com/office/powerpoint/2010/main" val="135817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442EBB-84F8-49A4-B194-D10304FBECEC}"/>
              </a:ext>
            </a:extLst>
          </p:cNvPr>
          <p:cNvSpPr>
            <a:spLocks noGrp="1"/>
          </p:cNvSpPr>
          <p:nvPr>
            <p:ph idx="1"/>
          </p:nvPr>
        </p:nvSpPr>
        <p:spPr>
          <a:xfrm>
            <a:off x="335279" y="1514507"/>
            <a:ext cx="11409881" cy="4740820"/>
          </a:xfrm>
        </p:spPr>
        <p:txBody>
          <a:bodyPr>
            <a:normAutofit/>
          </a:bodyPr>
          <a:lstStyle/>
          <a:p>
            <a:r>
              <a:rPr lang="en-US" dirty="0"/>
              <a:t>Lake Research Partners conducted three in-person focus groups on June 10</a:t>
            </a:r>
            <a:r>
              <a:rPr lang="en-US" baseline="30000" dirty="0"/>
              <a:t>th</a:t>
            </a:r>
            <a:r>
              <a:rPr lang="en-US" dirty="0"/>
              <a:t> 2019 among the following groups of registered voters in Baltimore, Maryland:</a:t>
            </a:r>
          </a:p>
          <a:p>
            <a:pPr lvl="2"/>
            <a:r>
              <a:rPr lang="en-US" sz="2800" dirty="0"/>
              <a:t>White people with disabilities</a:t>
            </a:r>
          </a:p>
          <a:p>
            <a:pPr lvl="2"/>
            <a:r>
              <a:rPr lang="en-US" sz="2800" dirty="0"/>
              <a:t>People of color with disabilities</a:t>
            </a:r>
          </a:p>
          <a:p>
            <a:pPr lvl="2"/>
            <a:r>
              <a:rPr lang="en-US" sz="2800" dirty="0"/>
              <a:t>Parents of children with disabilities under 18</a:t>
            </a:r>
          </a:p>
          <a:p>
            <a:r>
              <a:rPr lang="en-US" dirty="0"/>
              <a:t>Participants were recruited to reflect a mix of ages, party identification, education levels, marital status, and parental status. Groups did not include those who said they were definitely not going to vote in the 2020 election and people with strong partisanship were limited.</a:t>
            </a:r>
            <a:endParaRPr lang="en-US" sz="2400" dirty="0"/>
          </a:p>
        </p:txBody>
      </p:sp>
      <p:sp>
        <p:nvSpPr>
          <p:cNvPr id="3" name="Title 2">
            <a:extLst>
              <a:ext uri="{FF2B5EF4-FFF2-40B4-BE49-F238E27FC236}">
                <a16:creationId xmlns:a16="http://schemas.microsoft.com/office/drawing/2014/main" id="{E506A91E-6EF2-4448-9B6B-B44E16DEC23E}"/>
              </a:ext>
            </a:extLst>
          </p:cNvPr>
          <p:cNvSpPr>
            <a:spLocks noGrp="1"/>
          </p:cNvSpPr>
          <p:nvPr>
            <p:ph type="title"/>
          </p:nvPr>
        </p:nvSpPr>
        <p:spPr/>
        <p:txBody>
          <a:bodyPr/>
          <a:lstStyle/>
          <a:p>
            <a:r>
              <a:rPr lang="en-US" dirty="0"/>
              <a:t>Methodology – Focus Groups</a:t>
            </a:r>
          </a:p>
        </p:txBody>
      </p:sp>
    </p:spTree>
    <p:extLst>
      <p:ext uri="{BB962C8B-B14F-4D97-AF65-F5344CB8AC3E}">
        <p14:creationId xmlns:p14="http://schemas.microsoft.com/office/powerpoint/2010/main" val="160159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716873B-068C-431F-8BE9-4969F279FE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241285"/>
              </p:ext>
            </p:extLst>
          </p:nvPr>
        </p:nvGraphicFramePr>
        <p:xfrm>
          <a:off x="4810126" y="1044756"/>
          <a:ext cx="7381874" cy="5187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4DA86F48-071A-4F1D-BBE4-17EB28D1A5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0213535"/>
              </p:ext>
            </p:extLst>
          </p:nvPr>
        </p:nvGraphicFramePr>
        <p:xfrm>
          <a:off x="142205" y="5683228"/>
          <a:ext cx="2176272" cy="109728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Disability Community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2882435"/>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r>
                        <a:rPr lang="en-US" sz="1200" b="1" dirty="0">
                          <a:solidFill>
                            <a:schemeClr val="tx1"/>
                          </a:solidFill>
                        </a:rPr>
                        <a:t>People with Disabilities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r>
                        <a:rPr lang="en-US" sz="1200" b="1" dirty="0">
                          <a:solidFill>
                            <a:schemeClr val="tx1"/>
                          </a:solidFill>
                        </a:rPr>
                        <a:t>Family Member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en-US" sz="1200" b="1" dirty="0">
                          <a:solidFill>
                            <a:schemeClr val="tx1"/>
                          </a:solidFill>
                        </a:rPr>
                        <a:t>Close Friend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52702926"/>
                  </a:ext>
                </a:extLst>
              </a:tr>
            </a:tbl>
          </a:graphicData>
        </a:graphic>
      </p:graphicFrame>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274567" y="626132"/>
            <a:ext cx="4038459" cy="5187112"/>
          </a:xfrm>
        </p:spPr>
        <p:txBody>
          <a:bodyPr>
            <a:noAutofit/>
          </a:bodyPr>
          <a:lstStyle/>
          <a:p>
            <a:r>
              <a:rPr lang="en-US" sz="2400" dirty="0"/>
              <a:t>National security and crime, education, the environment, taxes, and the federal budget deficit fall into the bottom tier of issues of greatest importance across subgroups within the disability community.</a:t>
            </a:r>
          </a:p>
        </p:txBody>
      </p:sp>
      <p:sp>
        <p:nvSpPr>
          <p:cNvPr id="14" name="Content Placeholder 4">
            <a:extLst>
              <a:ext uri="{FF2B5EF4-FFF2-40B4-BE49-F238E27FC236}">
                <a16:creationId xmlns:a16="http://schemas.microsoft.com/office/drawing/2014/main" id="{9011AC18-898B-4F14-9BD6-4D08EC75E7FA}"/>
              </a:ext>
            </a:extLst>
          </p:cNvPr>
          <p:cNvSpPr txBox="1">
            <a:spLocks/>
          </p:cNvSpPr>
          <p:nvPr/>
        </p:nvSpPr>
        <p:spPr>
          <a:xfrm>
            <a:off x="4750136" y="139701"/>
            <a:ext cx="7112000" cy="853222"/>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Now, I am going to read you a list of concerns that some people in this area have mentioned. Please tell me which one you think is the most important issue for you and your family? </a:t>
            </a:r>
          </a:p>
          <a:p>
            <a:pPr marL="0" indent="0" algn="ctr">
              <a:lnSpc>
                <a:spcPct val="120000"/>
              </a:lnSpc>
              <a:buNone/>
            </a:pPr>
            <a:r>
              <a:rPr lang="en-US" sz="1400" b="1" dirty="0"/>
              <a:t>BOTTOM TIER OF ISSUES</a:t>
            </a:r>
          </a:p>
        </p:txBody>
      </p:sp>
    </p:spTree>
    <p:extLst>
      <p:ext uri="{BB962C8B-B14F-4D97-AF65-F5344CB8AC3E}">
        <p14:creationId xmlns:p14="http://schemas.microsoft.com/office/powerpoint/2010/main" val="3018765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213065-F072-4634-9A19-905CDD24DAD7}"/>
              </a:ext>
            </a:extLst>
          </p:cNvPr>
          <p:cNvSpPr txBox="1"/>
          <p:nvPr/>
        </p:nvSpPr>
        <p:spPr>
          <a:xfrm>
            <a:off x="0" y="6334780"/>
            <a:ext cx="4887107" cy="523220"/>
          </a:xfrm>
          <a:prstGeom prst="rect">
            <a:avLst/>
          </a:prstGeom>
          <a:noFill/>
        </p:spPr>
        <p:txBody>
          <a:bodyPr wrap="none" rtlCol="0">
            <a:spAutoFit/>
          </a:bodyPr>
          <a:lstStyle/>
          <a:p>
            <a:endParaRPr lang="en-US" sz="1400" dirty="0"/>
          </a:p>
          <a:p>
            <a:pPr algn="ctr"/>
            <a:r>
              <a:rPr lang="en-US" sz="1400" dirty="0"/>
              <a:t>What social and political issues do you care about most?</a:t>
            </a:r>
          </a:p>
        </p:txBody>
      </p:sp>
      <p:pic>
        <p:nvPicPr>
          <p:cNvPr id="6" name="Graphic 5">
            <a:extLst>
              <a:ext uri="{FF2B5EF4-FFF2-40B4-BE49-F238E27FC236}">
                <a16:creationId xmlns:a16="http://schemas.microsoft.com/office/drawing/2014/main" id="{BFFB5C97-D49C-4CBF-94A6-29AE81C1B1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7747" y="3922069"/>
            <a:ext cx="756095" cy="756095"/>
          </a:xfrm>
          <a:prstGeom prst="rect">
            <a:avLst/>
          </a:prstGeom>
        </p:spPr>
      </p:pic>
      <p:pic>
        <p:nvPicPr>
          <p:cNvPr id="3" name="Graphic 2">
            <a:extLst>
              <a:ext uri="{FF2B5EF4-FFF2-40B4-BE49-F238E27FC236}">
                <a16:creationId xmlns:a16="http://schemas.microsoft.com/office/drawing/2014/main" id="{E66AA9E7-C7B3-461C-9675-0BD1CEF12E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9442" y="1468932"/>
            <a:ext cx="914400" cy="914400"/>
          </a:xfrm>
          <a:prstGeom prst="rect">
            <a:avLst/>
          </a:prstGeom>
        </p:spPr>
      </p:pic>
      <p:sp>
        <p:nvSpPr>
          <p:cNvPr id="4" name="Plus Sign 3">
            <a:extLst>
              <a:ext uri="{FF2B5EF4-FFF2-40B4-BE49-F238E27FC236}">
                <a16:creationId xmlns:a16="http://schemas.microsoft.com/office/drawing/2014/main" id="{922A478F-E861-4097-8C44-56808C4AF57A}"/>
              </a:ext>
              <a:ext uri="{C183D7F6-B498-43B3-948B-1728B52AA6E4}">
                <adec:decorative xmlns:adec="http://schemas.microsoft.com/office/drawing/2017/decorative" val="1"/>
              </a:ext>
            </a:extLst>
          </p:cNvPr>
          <p:cNvSpPr/>
          <p:nvPr/>
        </p:nvSpPr>
        <p:spPr>
          <a:xfrm>
            <a:off x="3029330" y="1443121"/>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4">
            <a:extLst>
              <a:ext uri="{FF2B5EF4-FFF2-40B4-BE49-F238E27FC236}">
                <a16:creationId xmlns:a16="http://schemas.microsoft.com/office/drawing/2014/main" id="{A2644483-0F47-4E26-BF9B-21A99618A533}"/>
              </a:ext>
            </a:extLst>
          </p:cNvPr>
          <p:cNvSpPr txBox="1">
            <a:spLocks/>
          </p:cNvSpPr>
          <p:nvPr/>
        </p:nvSpPr>
        <p:spPr>
          <a:xfrm>
            <a:off x="6614937" y="4844787"/>
            <a:ext cx="5406241" cy="884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spcAft>
                <a:spcPts val="1200"/>
              </a:spcAft>
              <a:defRPr/>
            </a:pPr>
            <a:r>
              <a:rPr lang="en-US" sz="1400" i="1" dirty="0"/>
              <a:t>“The election coming up.” </a:t>
            </a:r>
            <a:r>
              <a:rPr lang="en-US" sz="1400" dirty="0"/>
              <a:t>– White person with disability, Baltimore </a:t>
            </a:r>
          </a:p>
          <a:p>
            <a:pPr marL="285750" indent="-285750">
              <a:lnSpc>
                <a:spcPct val="100000"/>
              </a:lnSpc>
              <a:spcBef>
                <a:spcPts val="600"/>
              </a:spcBef>
              <a:spcAft>
                <a:spcPts val="1200"/>
              </a:spcAft>
              <a:defRPr/>
            </a:pPr>
            <a:r>
              <a:rPr lang="en-US" sz="1400" dirty="0">
                <a:solidFill>
                  <a:schemeClr val="dk1"/>
                </a:solidFill>
              </a:rPr>
              <a:t>“</a:t>
            </a:r>
            <a:r>
              <a:rPr lang="en-US" sz="1400" i="1" dirty="0">
                <a:solidFill>
                  <a:schemeClr val="dk1"/>
                </a:solidFill>
              </a:rPr>
              <a:t>It sounds like it was taught. Take care of others. </a:t>
            </a:r>
            <a:r>
              <a:rPr lang="en-US" sz="1400" b="1" i="1" dirty="0">
                <a:solidFill>
                  <a:schemeClr val="dk1"/>
                </a:solidFill>
              </a:rPr>
              <a:t>Civil liberties is not a huge issue with me</a:t>
            </a:r>
            <a:r>
              <a:rPr lang="en-US" sz="1400" i="1" dirty="0">
                <a:solidFill>
                  <a:schemeClr val="dk1"/>
                </a:solidFill>
              </a:rPr>
              <a:t>. But it really bothers me and it takes a toll when I see other stuff</a:t>
            </a:r>
            <a:r>
              <a:rPr lang="en-US" sz="1400" dirty="0">
                <a:solidFill>
                  <a:schemeClr val="dk1"/>
                </a:solidFill>
              </a:rPr>
              <a:t>.” – White person with disability, Baltimore</a:t>
            </a:r>
            <a:endParaRPr lang="en-US" sz="1400" dirty="0"/>
          </a:p>
        </p:txBody>
      </p:sp>
      <p:sp>
        <p:nvSpPr>
          <p:cNvPr id="15" name="Content Placeholder 4">
            <a:extLst>
              <a:ext uri="{FF2B5EF4-FFF2-40B4-BE49-F238E27FC236}">
                <a16:creationId xmlns:a16="http://schemas.microsoft.com/office/drawing/2014/main" id="{4ED574E8-8FE6-45C1-9BF9-86C1D68FD0FA}"/>
              </a:ext>
            </a:extLst>
          </p:cNvPr>
          <p:cNvSpPr txBox="1">
            <a:spLocks/>
          </p:cNvSpPr>
          <p:nvPr/>
        </p:nvSpPr>
        <p:spPr>
          <a:xfrm>
            <a:off x="6614937" y="2505207"/>
            <a:ext cx="5218779" cy="884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spcAft>
                <a:spcPts val="1200"/>
              </a:spcAft>
              <a:defRPr/>
            </a:pPr>
            <a:r>
              <a:rPr lang="en-US" sz="1400" i="1" dirty="0">
                <a:solidFill>
                  <a:schemeClr val="dk1"/>
                </a:solidFill>
              </a:rPr>
              <a:t>“The </a:t>
            </a:r>
            <a:r>
              <a:rPr lang="en-US" sz="1400" b="1" i="1" dirty="0">
                <a:solidFill>
                  <a:schemeClr val="dk1"/>
                </a:solidFill>
              </a:rPr>
              <a:t>waiting list on housing</a:t>
            </a:r>
            <a:r>
              <a:rPr lang="en-US" sz="1400" i="1" dirty="0">
                <a:solidFill>
                  <a:schemeClr val="dk1"/>
                </a:solidFill>
              </a:rPr>
              <a:t>.” </a:t>
            </a:r>
            <a:r>
              <a:rPr lang="en-US" sz="1400" dirty="0"/>
              <a:t>– Person of color with disability, Baltimore  </a:t>
            </a:r>
            <a:endParaRPr lang="en-US" sz="1400" i="1" dirty="0">
              <a:solidFill>
                <a:schemeClr val="dk1"/>
              </a:solidFill>
            </a:endParaRPr>
          </a:p>
          <a:p>
            <a:pPr marL="285750" indent="-285750">
              <a:lnSpc>
                <a:spcPct val="100000"/>
              </a:lnSpc>
              <a:spcBef>
                <a:spcPts val="600"/>
              </a:spcBef>
              <a:spcAft>
                <a:spcPts val="1200"/>
              </a:spcAft>
              <a:defRPr/>
            </a:pPr>
            <a:r>
              <a:rPr lang="en-US" sz="1400" i="1" dirty="0"/>
              <a:t>“</a:t>
            </a:r>
            <a:r>
              <a:rPr lang="en-US" sz="1400" b="1" i="1" dirty="0"/>
              <a:t>Housing and homelessness</a:t>
            </a:r>
            <a:r>
              <a:rPr lang="en-US" sz="1400" i="1" dirty="0"/>
              <a:t>.”</a:t>
            </a:r>
            <a:r>
              <a:rPr lang="en-US" sz="1400" dirty="0"/>
              <a:t> – White person with disability, Baltimore </a:t>
            </a:r>
            <a:endParaRPr lang="en-US" sz="1400" dirty="0">
              <a:solidFill>
                <a:schemeClr val="dk1"/>
              </a:solidFill>
            </a:endParaRPr>
          </a:p>
        </p:txBody>
      </p:sp>
      <p:sp>
        <p:nvSpPr>
          <p:cNvPr id="9" name="Content Placeholder 4">
            <a:extLst>
              <a:ext uri="{FF2B5EF4-FFF2-40B4-BE49-F238E27FC236}">
                <a16:creationId xmlns:a16="http://schemas.microsoft.com/office/drawing/2014/main" id="{EE00A806-A164-4DCE-ACA2-A0F267B07DA6}"/>
              </a:ext>
            </a:extLst>
          </p:cNvPr>
          <p:cNvSpPr>
            <a:spLocks noGrp="1"/>
          </p:cNvSpPr>
          <p:nvPr>
            <p:ph idx="1"/>
          </p:nvPr>
        </p:nvSpPr>
        <p:spPr>
          <a:xfrm>
            <a:off x="358283" y="2528001"/>
            <a:ext cx="6256653" cy="3724553"/>
          </a:xfrm>
        </p:spPr>
        <p:txBody>
          <a:bodyPr>
            <a:noAutofit/>
          </a:bodyPr>
          <a:lstStyle/>
          <a:p>
            <a:pPr>
              <a:lnSpc>
                <a:spcPct val="100000"/>
              </a:lnSpc>
              <a:spcBef>
                <a:spcPts val="600"/>
              </a:spcBef>
              <a:spcAft>
                <a:spcPts val="1200"/>
              </a:spcAft>
              <a:defRPr/>
            </a:pPr>
            <a:r>
              <a:rPr lang="en-US" sz="1400" i="1" dirty="0">
                <a:solidFill>
                  <a:schemeClr val="dk1"/>
                </a:solidFill>
              </a:rPr>
              <a:t>“</a:t>
            </a:r>
            <a:r>
              <a:rPr lang="en-US" sz="1400" b="1" i="1" dirty="0"/>
              <a:t>Education and healthcare</a:t>
            </a:r>
            <a:r>
              <a:rPr lang="en-US" sz="1400" i="1" dirty="0"/>
              <a:t>.</a:t>
            </a:r>
            <a:r>
              <a:rPr lang="en-US" sz="1400" i="1" dirty="0">
                <a:solidFill>
                  <a:schemeClr val="dk1"/>
                </a:solidFill>
              </a:rPr>
              <a:t>” </a:t>
            </a:r>
            <a:r>
              <a:rPr lang="en-US" sz="1400" dirty="0"/>
              <a:t>– White person with disability, Baltimore </a:t>
            </a:r>
            <a:endParaRPr lang="en-US" sz="1400" dirty="0">
              <a:solidFill>
                <a:schemeClr val="dk1"/>
              </a:solidFill>
            </a:endParaRPr>
          </a:p>
          <a:p>
            <a:pPr>
              <a:lnSpc>
                <a:spcPct val="100000"/>
              </a:lnSpc>
              <a:spcBef>
                <a:spcPts val="600"/>
              </a:spcBef>
              <a:spcAft>
                <a:spcPts val="1200"/>
              </a:spcAft>
              <a:defRPr/>
            </a:pPr>
            <a:r>
              <a:rPr lang="en-US" sz="1400" dirty="0">
                <a:solidFill>
                  <a:schemeClr val="dk1"/>
                </a:solidFill>
              </a:rPr>
              <a:t>“Social Security.” </a:t>
            </a:r>
            <a:r>
              <a:rPr lang="en-US" sz="1400" dirty="0"/>
              <a:t>– Person of color with disability, Baltimore    </a:t>
            </a:r>
          </a:p>
          <a:p>
            <a:pPr>
              <a:lnSpc>
                <a:spcPct val="100000"/>
              </a:lnSpc>
              <a:spcBef>
                <a:spcPts val="600"/>
              </a:spcBef>
              <a:spcAft>
                <a:spcPts val="1200"/>
              </a:spcAft>
              <a:defRPr/>
            </a:pPr>
            <a:r>
              <a:rPr lang="en-US" sz="1400" dirty="0"/>
              <a:t>“</a:t>
            </a:r>
            <a:r>
              <a:rPr lang="en-US" sz="1400" b="1" i="1" dirty="0"/>
              <a:t>I haven’t had a support structure and I don’t know what to do about it</a:t>
            </a:r>
            <a:r>
              <a:rPr lang="en-US" sz="1400" i="1" dirty="0"/>
              <a:t>, and I know the way that the Medicare administration is run that it is as much medical as it is political, </a:t>
            </a:r>
            <a:r>
              <a:rPr lang="en-US" sz="1400" b="1" i="1" dirty="0"/>
              <a:t>but the changes that could be made for what the average person thinks and understands </a:t>
            </a:r>
            <a:r>
              <a:rPr lang="en-US" sz="1400" i="1" dirty="0"/>
              <a:t>as far as like how they can go out to the polls and vote has a lot to do with your delegates and your representatives.” </a:t>
            </a:r>
            <a:r>
              <a:rPr lang="en-US" sz="1400" dirty="0"/>
              <a:t>– Person of color with disability, Baltimore     </a:t>
            </a:r>
          </a:p>
          <a:p>
            <a:pPr>
              <a:lnSpc>
                <a:spcPct val="100000"/>
              </a:lnSpc>
              <a:spcBef>
                <a:spcPts val="600"/>
              </a:spcBef>
              <a:spcAft>
                <a:spcPts val="1200"/>
              </a:spcAft>
              <a:defRPr/>
            </a:pPr>
            <a:r>
              <a:rPr lang="en-US" sz="1400" dirty="0"/>
              <a:t>“</a:t>
            </a:r>
            <a:r>
              <a:rPr lang="en-US" sz="1400" i="1" dirty="0"/>
              <a:t>When I was on medical assistance</a:t>
            </a:r>
            <a:r>
              <a:rPr lang="en-US" sz="1400" b="1" i="1" dirty="0"/>
              <a:t>, I had a wonderful therapist.</a:t>
            </a:r>
            <a:r>
              <a:rPr lang="en-US" sz="1400" i="1" dirty="0"/>
              <a:t> </a:t>
            </a:r>
            <a:r>
              <a:rPr lang="en-US" sz="1400" b="1" i="1" dirty="0"/>
              <a:t>And then as soon as I started getting money, they made me switch to Medicare and I lost her</a:t>
            </a:r>
            <a:r>
              <a:rPr lang="en-US" sz="1400" i="1" dirty="0"/>
              <a:t>. And it is frustrating because what’s wrong with me is a military problem as well as a mental health problem, but there is no real treatment for the average person for what’s wrong with me</a:t>
            </a:r>
            <a:r>
              <a:rPr lang="en-US" sz="1400" dirty="0"/>
              <a:t>.” – Person of color with disability, Baltimore     </a:t>
            </a:r>
            <a:endParaRPr lang="en-US" sz="1400" dirty="0">
              <a:solidFill>
                <a:schemeClr val="dk1"/>
              </a:solidFill>
            </a:endParaRPr>
          </a:p>
          <a:p>
            <a:endParaRPr lang="en-US" sz="1400" dirty="0"/>
          </a:p>
          <a:p>
            <a:endParaRPr lang="en-US" sz="1400" dirty="0"/>
          </a:p>
        </p:txBody>
      </p:sp>
      <p:sp>
        <p:nvSpPr>
          <p:cNvPr id="2" name="Title 1">
            <a:extLst>
              <a:ext uri="{FF2B5EF4-FFF2-40B4-BE49-F238E27FC236}">
                <a16:creationId xmlns:a16="http://schemas.microsoft.com/office/drawing/2014/main" id="{4D8A96E2-02B8-8F4E-B344-E5F60C0B674B}"/>
              </a:ext>
            </a:extLst>
          </p:cNvPr>
          <p:cNvSpPr>
            <a:spLocks noGrp="1"/>
          </p:cNvSpPr>
          <p:nvPr>
            <p:ph type="title"/>
          </p:nvPr>
        </p:nvSpPr>
        <p:spPr>
          <a:xfrm>
            <a:off x="335280" y="233335"/>
            <a:ext cx="11521440" cy="1259016"/>
          </a:xfrm>
        </p:spPr>
        <p:txBody>
          <a:bodyPr/>
          <a:lstStyle/>
          <a:p>
            <a:pPr rtl="0" eaLnBrk="1" latinLnBrk="0" hangingPunct="1"/>
            <a:r>
              <a:rPr lang="en-US" sz="2400" kern="1200" dirty="0">
                <a:solidFill>
                  <a:schemeClr val="accent5">
                    <a:lumMod val="75000"/>
                  </a:schemeClr>
                </a:solidFill>
                <a:effectLst/>
                <a:latin typeface="Calibri" panose="020F0502020204030204" pitchFamily="34" charset="0"/>
                <a:ea typeface="+mn-ea"/>
                <a:cs typeface="+mn-cs"/>
              </a:rPr>
              <a:t>People with disabilities are concerned about healthcare, Medicare and Social Security, civil rights, education, having a support structure, and being able to get the kind of care that they need, especially mental healthcare.</a:t>
            </a:r>
            <a:endParaRPr lang="en-US" dirty="0"/>
          </a:p>
        </p:txBody>
      </p:sp>
    </p:spTree>
    <p:extLst>
      <p:ext uri="{BB962C8B-B14F-4D97-AF65-F5344CB8AC3E}">
        <p14:creationId xmlns:p14="http://schemas.microsoft.com/office/powerpoint/2010/main" val="2310929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213065-F072-4634-9A19-905CDD24DAD7}"/>
              </a:ext>
            </a:extLst>
          </p:cNvPr>
          <p:cNvSpPr txBox="1"/>
          <p:nvPr/>
        </p:nvSpPr>
        <p:spPr>
          <a:xfrm>
            <a:off x="0" y="6334780"/>
            <a:ext cx="4887107" cy="523220"/>
          </a:xfrm>
          <a:prstGeom prst="rect">
            <a:avLst/>
          </a:prstGeom>
          <a:noFill/>
        </p:spPr>
        <p:txBody>
          <a:bodyPr wrap="none" rtlCol="0">
            <a:spAutoFit/>
          </a:bodyPr>
          <a:lstStyle/>
          <a:p>
            <a:endParaRPr lang="en-US" sz="1400" dirty="0"/>
          </a:p>
          <a:p>
            <a:pPr algn="ctr"/>
            <a:r>
              <a:rPr lang="en-US" sz="1400" dirty="0"/>
              <a:t>What social and political issues do you care about most?</a:t>
            </a:r>
          </a:p>
        </p:txBody>
      </p:sp>
      <p:pic>
        <p:nvPicPr>
          <p:cNvPr id="20" name="Graphic 19">
            <a:extLst>
              <a:ext uri="{FF2B5EF4-FFF2-40B4-BE49-F238E27FC236}">
                <a16:creationId xmlns:a16="http://schemas.microsoft.com/office/drawing/2014/main" id="{8C47AEE3-CBDE-4D4B-AA3A-EC0C7DF6A5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0716" y="1658806"/>
            <a:ext cx="914400" cy="914400"/>
          </a:xfrm>
          <a:prstGeom prst="rect">
            <a:avLst/>
          </a:prstGeom>
        </p:spPr>
      </p:pic>
      <p:sp>
        <p:nvSpPr>
          <p:cNvPr id="4" name="Plus Sign 3">
            <a:extLst>
              <a:ext uri="{FF2B5EF4-FFF2-40B4-BE49-F238E27FC236}">
                <a16:creationId xmlns:a16="http://schemas.microsoft.com/office/drawing/2014/main" id="{922A478F-E861-4097-8C44-56808C4AF57A}"/>
              </a:ext>
              <a:ext uri="{C183D7F6-B498-43B3-948B-1728B52AA6E4}">
                <adec:decorative xmlns:adec="http://schemas.microsoft.com/office/drawing/2017/decorative" val="1"/>
              </a:ext>
            </a:extLst>
          </p:cNvPr>
          <p:cNvSpPr/>
          <p:nvPr/>
        </p:nvSpPr>
        <p:spPr>
          <a:xfrm>
            <a:off x="1440439" y="1543705"/>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pic>
        <p:nvPicPr>
          <p:cNvPr id="7" name="Graphic 6">
            <a:extLst>
              <a:ext uri="{FF2B5EF4-FFF2-40B4-BE49-F238E27FC236}">
                <a16:creationId xmlns:a16="http://schemas.microsoft.com/office/drawing/2014/main" id="{7BFE9798-21B2-4D4E-BBC6-54BDC8BE78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00716" y="3413051"/>
            <a:ext cx="760326" cy="760326"/>
          </a:xfrm>
          <a:prstGeom prst="rect">
            <a:avLst/>
          </a:prstGeom>
        </p:spPr>
      </p:pic>
      <p:pic>
        <p:nvPicPr>
          <p:cNvPr id="14" name="Graphic 13">
            <a:extLst>
              <a:ext uri="{FF2B5EF4-FFF2-40B4-BE49-F238E27FC236}">
                <a16:creationId xmlns:a16="http://schemas.microsoft.com/office/drawing/2014/main" id="{35963A4B-6C1F-428A-A624-67C53B81072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1340" y="1577591"/>
            <a:ext cx="914400" cy="914400"/>
          </a:xfrm>
          <a:prstGeom prst="rect">
            <a:avLst/>
          </a:prstGeom>
        </p:spPr>
      </p:pic>
      <p:sp>
        <p:nvSpPr>
          <p:cNvPr id="17" name="Content Placeholder 4">
            <a:extLst>
              <a:ext uri="{FF2B5EF4-FFF2-40B4-BE49-F238E27FC236}">
                <a16:creationId xmlns:a16="http://schemas.microsoft.com/office/drawing/2014/main" id="{379779C1-E411-445C-BCBC-E7E9C8642AD2}"/>
              </a:ext>
            </a:extLst>
          </p:cNvPr>
          <p:cNvSpPr txBox="1">
            <a:spLocks/>
          </p:cNvSpPr>
          <p:nvPr/>
        </p:nvSpPr>
        <p:spPr>
          <a:xfrm>
            <a:off x="7894655" y="4284015"/>
            <a:ext cx="3818374" cy="1997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dk1"/>
                </a:solidFill>
              </a:rPr>
              <a:t>“[</a:t>
            </a:r>
            <a:r>
              <a:rPr lang="en-US" sz="1400" i="1" dirty="0">
                <a:solidFill>
                  <a:schemeClr val="dk1"/>
                </a:solidFill>
              </a:rPr>
              <a:t>Minimum wage] </a:t>
            </a:r>
            <a:r>
              <a:rPr lang="en-US" sz="1400" b="1" i="1" dirty="0">
                <a:solidFill>
                  <a:schemeClr val="dk1"/>
                </a:solidFill>
              </a:rPr>
              <a:t>hasn’t been increased in years or decades</a:t>
            </a:r>
            <a:r>
              <a:rPr lang="en-US" sz="1400" i="1" dirty="0">
                <a:solidFill>
                  <a:schemeClr val="dk1"/>
                </a:solidFill>
              </a:rPr>
              <a:t>, possibly</a:t>
            </a:r>
            <a:r>
              <a:rPr lang="en-US" sz="1400" dirty="0">
                <a:solidFill>
                  <a:schemeClr val="dk1"/>
                </a:solidFill>
              </a:rPr>
              <a:t>.”</a:t>
            </a:r>
            <a:r>
              <a:rPr lang="en-US" sz="1400" dirty="0"/>
              <a:t> – Parent of child with disability, Baltimore</a:t>
            </a:r>
          </a:p>
          <a:p>
            <a:r>
              <a:rPr lang="en-US" sz="1400" i="1" dirty="0"/>
              <a:t>“Like the whole thing for Baltimore County is college and career ready, college and career ready, and like I get it, </a:t>
            </a:r>
            <a:r>
              <a:rPr lang="en-US" sz="1400" b="1" i="1" dirty="0"/>
              <a:t>but if he is not going to college …or if he is not going into a career, what are the options for him</a:t>
            </a:r>
            <a:r>
              <a:rPr lang="en-US" sz="1400" i="1" dirty="0"/>
              <a:t>.” </a:t>
            </a:r>
            <a:r>
              <a:rPr lang="en-US" sz="1400" dirty="0"/>
              <a:t>– Parent of child with disability, Baltimore</a:t>
            </a:r>
            <a:endParaRPr lang="en-US" sz="1400" i="1" dirty="0"/>
          </a:p>
          <a:p>
            <a:endParaRPr lang="en-US" sz="1400" dirty="0"/>
          </a:p>
        </p:txBody>
      </p:sp>
      <p:sp>
        <p:nvSpPr>
          <p:cNvPr id="10" name="Content Placeholder 4">
            <a:extLst>
              <a:ext uri="{FF2B5EF4-FFF2-40B4-BE49-F238E27FC236}">
                <a16:creationId xmlns:a16="http://schemas.microsoft.com/office/drawing/2014/main" id="{863A1F11-88CF-4FA1-946B-FCBBDC04F497}"/>
              </a:ext>
            </a:extLst>
          </p:cNvPr>
          <p:cNvSpPr txBox="1">
            <a:spLocks/>
          </p:cNvSpPr>
          <p:nvPr/>
        </p:nvSpPr>
        <p:spPr>
          <a:xfrm>
            <a:off x="7894655" y="2668464"/>
            <a:ext cx="4126523" cy="603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t>
            </a:r>
            <a:r>
              <a:rPr lang="en-US" sz="1400" i="1" dirty="0"/>
              <a:t>The environment</a:t>
            </a:r>
            <a:r>
              <a:rPr lang="en-US" sz="1400" dirty="0"/>
              <a:t>.” – Parent of child with disability, Baltimore</a:t>
            </a:r>
          </a:p>
          <a:p>
            <a:endParaRPr lang="en-US" sz="1400" dirty="0"/>
          </a:p>
        </p:txBody>
      </p:sp>
      <p:sp>
        <p:nvSpPr>
          <p:cNvPr id="11" name="Content Placeholder 4">
            <a:extLst>
              <a:ext uri="{FF2B5EF4-FFF2-40B4-BE49-F238E27FC236}">
                <a16:creationId xmlns:a16="http://schemas.microsoft.com/office/drawing/2014/main" id="{75A501D8-6F64-4634-B7DE-D8676F7E5B0F}"/>
              </a:ext>
            </a:extLst>
          </p:cNvPr>
          <p:cNvSpPr txBox="1">
            <a:spLocks/>
          </p:cNvSpPr>
          <p:nvPr/>
        </p:nvSpPr>
        <p:spPr>
          <a:xfrm>
            <a:off x="4445000" y="2654423"/>
            <a:ext cx="3342305" cy="3475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400" dirty="0"/>
              <a:t>“</a:t>
            </a:r>
            <a:r>
              <a:rPr lang="en-US" sz="1400" i="1" dirty="0"/>
              <a:t>Just the safety like school shootings and safety and stuff</a:t>
            </a:r>
            <a:r>
              <a:rPr lang="en-US" sz="1400" dirty="0"/>
              <a:t>.” – Parent of child with disability, Baltimore</a:t>
            </a:r>
          </a:p>
          <a:p>
            <a:pPr marL="285750" indent="-285750"/>
            <a:r>
              <a:rPr lang="en-US" sz="1400" dirty="0"/>
              <a:t>“</a:t>
            </a:r>
            <a:r>
              <a:rPr lang="en-US" sz="1400" i="1" dirty="0"/>
              <a:t>Gun control</a:t>
            </a:r>
            <a:r>
              <a:rPr lang="en-US" sz="1400" dirty="0"/>
              <a:t>.” – Parent of child with disability, Baltimore</a:t>
            </a:r>
            <a:endParaRPr lang="en-US" sz="1400" dirty="0">
              <a:solidFill>
                <a:schemeClr val="dk1"/>
              </a:solidFill>
            </a:endParaRPr>
          </a:p>
          <a:p>
            <a:pPr marL="285750" indent="-285750"/>
            <a:r>
              <a:rPr lang="en-US" sz="1400" dirty="0"/>
              <a:t>“</a:t>
            </a:r>
            <a:r>
              <a:rPr lang="en-US" sz="1400" i="1" dirty="0"/>
              <a:t>Domestic terrorism.”</a:t>
            </a:r>
            <a:r>
              <a:rPr lang="en-US" sz="1400" dirty="0"/>
              <a:t> – Parent of child with disability, Baltimore</a:t>
            </a:r>
          </a:p>
          <a:p>
            <a:pPr marL="285750" indent="-285750"/>
            <a:r>
              <a:rPr lang="en-US" sz="1400" dirty="0"/>
              <a:t>“</a:t>
            </a:r>
            <a:r>
              <a:rPr lang="en-US" sz="1400" i="1" dirty="0"/>
              <a:t>Yeah, just like protecting ourselves and being safe</a:t>
            </a:r>
            <a:r>
              <a:rPr lang="en-US" sz="1400" dirty="0"/>
              <a:t>.” – Parent of child with disability, Baltimore</a:t>
            </a:r>
            <a:endParaRPr lang="en-US" sz="1400" dirty="0">
              <a:solidFill>
                <a:schemeClr val="dk1"/>
              </a:solidFill>
            </a:endParaRPr>
          </a:p>
        </p:txBody>
      </p:sp>
      <p:sp>
        <p:nvSpPr>
          <p:cNvPr id="9" name="Content Placeholder 4">
            <a:extLst>
              <a:ext uri="{FF2B5EF4-FFF2-40B4-BE49-F238E27FC236}">
                <a16:creationId xmlns:a16="http://schemas.microsoft.com/office/drawing/2014/main" id="{EE00A806-A164-4DCE-ACA2-A0F267B07DA6}"/>
              </a:ext>
            </a:extLst>
          </p:cNvPr>
          <p:cNvSpPr>
            <a:spLocks noGrp="1"/>
          </p:cNvSpPr>
          <p:nvPr>
            <p:ph idx="1"/>
          </p:nvPr>
        </p:nvSpPr>
        <p:spPr>
          <a:xfrm>
            <a:off x="170824" y="2573206"/>
            <a:ext cx="4274176" cy="3475991"/>
          </a:xfrm>
        </p:spPr>
        <p:txBody>
          <a:bodyPr>
            <a:noAutofit/>
          </a:bodyPr>
          <a:lstStyle/>
          <a:p>
            <a:r>
              <a:rPr lang="en-US" sz="1400" dirty="0"/>
              <a:t>“</a:t>
            </a:r>
            <a:r>
              <a:rPr lang="en-US" sz="1400" i="1" dirty="0"/>
              <a:t>Health care</a:t>
            </a:r>
            <a:r>
              <a:rPr lang="en-US" sz="1400" dirty="0"/>
              <a:t>.” – Parent of child with disability, Baltimore</a:t>
            </a:r>
          </a:p>
          <a:p>
            <a:r>
              <a:rPr lang="en-US" sz="1400" i="1" dirty="0">
                <a:solidFill>
                  <a:schemeClr val="dk1"/>
                </a:solidFill>
              </a:rPr>
              <a:t>“And it seems like people aren’t allowed to be just okay or criticize anything anymore.  It’s like you have to fall into one of two groups.  It’s like you have to 100% support </a:t>
            </a:r>
            <a:r>
              <a:rPr lang="en-US" sz="1400" i="1" dirty="0" err="1">
                <a:solidFill>
                  <a:schemeClr val="dk1"/>
                </a:solidFill>
              </a:rPr>
              <a:t>ObamaCare</a:t>
            </a:r>
            <a:r>
              <a:rPr lang="en-US" sz="1400" i="1" dirty="0">
                <a:solidFill>
                  <a:schemeClr val="dk1"/>
                </a:solidFill>
              </a:rPr>
              <a:t> or you have to be anti-</a:t>
            </a:r>
            <a:r>
              <a:rPr lang="en-US" sz="1400" i="1" dirty="0" err="1">
                <a:solidFill>
                  <a:schemeClr val="dk1"/>
                </a:solidFill>
              </a:rPr>
              <a:t>ObamaCare</a:t>
            </a:r>
            <a:r>
              <a:rPr lang="en-US" sz="1400" i="1" dirty="0">
                <a:solidFill>
                  <a:schemeClr val="dk1"/>
                </a:solidFill>
              </a:rPr>
              <a:t>.  </a:t>
            </a:r>
            <a:r>
              <a:rPr lang="en-US" sz="1400" b="1" i="1" dirty="0">
                <a:solidFill>
                  <a:schemeClr val="dk1"/>
                </a:solidFill>
              </a:rPr>
              <a:t>It’s not like you can say well this part of it works well, but we’ve got to take a look at this part and this might need to be redone.  It’s like you have to be on either side of the isle.  There is no more in the middle</a:t>
            </a:r>
            <a:r>
              <a:rPr lang="en-US" sz="1400" i="1" dirty="0">
                <a:solidFill>
                  <a:schemeClr val="dk1"/>
                </a:solidFill>
              </a:rPr>
              <a:t>.”</a:t>
            </a:r>
            <a:r>
              <a:rPr lang="en-US" sz="1400" dirty="0"/>
              <a:t> – Parent of child with disability, Baltimore</a:t>
            </a:r>
          </a:p>
          <a:p>
            <a:r>
              <a:rPr lang="en-US" sz="1400" dirty="0">
                <a:solidFill>
                  <a:schemeClr val="dk1"/>
                </a:solidFill>
              </a:rPr>
              <a:t>“</a:t>
            </a:r>
            <a:r>
              <a:rPr lang="en-US" sz="1400" i="1" dirty="0">
                <a:solidFill>
                  <a:schemeClr val="dk1"/>
                </a:solidFill>
              </a:rPr>
              <a:t>Because it is up in turmoil.  We don’t know if we are going to go Single Payer or we don’t know if </a:t>
            </a:r>
            <a:r>
              <a:rPr lang="en-US" sz="1400" i="1" dirty="0" err="1">
                <a:solidFill>
                  <a:schemeClr val="dk1"/>
                </a:solidFill>
              </a:rPr>
              <a:t>ObamaCare</a:t>
            </a:r>
            <a:r>
              <a:rPr lang="en-US" sz="1400" i="1" dirty="0">
                <a:solidFill>
                  <a:schemeClr val="dk1"/>
                </a:solidFill>
              </a:rPr>
              <a:t> or the ACA is going to be around.  </a:t>
            </a:r>
            <a:r>
              <a:rPr lang="en-US" sz="1400" b="1" i="1" dirty="0">
                <a:solidFill>
                  <a:schemeClr val="dk1"/>
                </a:solidFill>
              </a:rPr>
              <a:t>Premiums are skyrocketed.  You can’t afford to get sick.</a:t>
            </a:r>
            <a:r>
              <a:rPr lang="en-US" sz="1400" i="1" dirty="0">
                <a:solidFill>
                  <a:schemeClr val="dk1"/>
                </a:solidFill>
              </a:rPr>
              <a:t>  You have these balloon payments coming out of nowhere</a:t>
            </a:r>
            <a:r>
              <a:rPr lang="en-US" sz="1400" dirty="0">
                <a:solidFill>
                  <a:schemeClr val="dk1"/>
                </a:solidFill>
              </a:rPr>
              <a:t>.” </a:t>
            </a:r>
            <a:r>
              <a:rPr lang="en-US" sz="1400" dirty="0"/>
              <a:t>– Parent of child with disability, Baltimore</a:t>
            </a:r>
            <a:endParaRPr lang="en-US" sz="1400" dirty="0">
              <a:solidFill>
                <a:schemeClr val="dk1"/>
              </a:solidFill>
            </a:endParaRPr>
          </a:p>
          <a:p>
            <a:endParaRPr lang="en-US" sz="1400" dirty="0">
              <a:solidFill>
                <a:schemeClr val="dk1"/>
              </a:solidFill>
            </a:endParaRPr>
          </a:p>
          <a:p>
            <a:endParaRPr lang="en-US" sz="1400" dirty="0"/>
          </a:p>
          <a:p>
            <a:endParaRPr lang="en-US" sz="1400" dirty="0"/>
          </a:p>
        </p:txBody>
      </p:sp>
      <p:sp>
        <p:nvSpPr>
          <p:cNvPr id="2" name="Title 1">
            <a:extLst>
              <a:ext uri="{FF2B5EF4-FFF2-40B4-BE49-F238E27FC236}">
                <a16:creationId xmlns:a16="http://schemas.microsoft.com/office/drawing/2014/main" id="{357F2CCB-CF6D-414B-B1C9-48D2F751238E}"/>
              </a:ext>
            </a:extLst>
          </p:cNvPr>
          <p:cNvSpPr>
            <a:spLocks noGrp="1"/>
          </p:cNvSpPr>
          <p:nvPr>
            <p:ph type="title"/>
          </p:nvPr>
        </p:nvSpPr>
        <p:spPr>
          <a:xfrm>
            <a:off x="335280" y="251340"/>
            <a:ext cx="11521440" cy="1325563"/>
          </a:xfrm>
        </p:spPr>
        <p:txBody>
          <a:bodyPr/>
          <a:lstStyle/>
          <a:p>
            <a:pPr rtl="0" eaLnBrk="1" latinLnBrk="0" hangingPunct="1"/>
            <a:r>
              <a:rPr lang="en-US" sz="2000" kern="1200" dirty="0">
                <a:effectLst/>
                <a:latin typeface="Calibri" panose="020F0502020204030204" pitchFamily="34" charset="0"/>
                <a:ea typeface="+mn-ea"/>
                <a:cs typeface="+mn-cs"/>
              </a:rPr>
              <a:t>Parents of children with a disability are concerned about a wider variety of social and political issues, such as healthcare, the environment, minimum wage, safety, and human rights. There is also concern about division in the country and many feel there is no room for people who are more “in the middle” of the political spectrum these days. Most parents were not thinking of their child when answering this question</a:t>
            </a:r>
            <a:endParaRPr lang="en-US" dirty="0">
              <a:effectLst/>
            </a:endParaRPr>
          </a:p>
        </p:txBody>
      </p:sp>
    </p:spTree>
    <p:extLst>
      <p:ext uri="{BB962C8B-B14F-4D97-AF65-F5344CB8AC3E}">
        <p14:creationId xmlns:p14="http://schemas.microsoft.com/office/powerpoint/2010/main" val="3427073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71AB2A4-25FC-41DE-A4B0-7CD32DA4EFBE}"/>
              </a:ext>
            </a:extLst>
          </p:cNvPr>
          <p:cNvSpPr txBox="1"/>
          <p:nvPr/>
        </p:nvSpPr>
        <p:spPr>
          <a:xfrm>
            <a:off x="0" y="6334780"/>
            <a:ext cx="3337196" cy="523220"/>
          </a:xfrm>
          <a:prstGeom prst="rect">
            <a:avLst/>
          </a:prstGeom>
          <a:noFill/>
        </p:spPr>
        <p:txBody>
          <a:bodyPr wrap="none" rtlCol="0">
            <a:spAutoFit/>
          </a:bodyPr>
          <a:lstStyle/>
          <a:p>
            <a:endParaRPr lang="en-US" sz="1400" dirty="0"/>
          </a:p>
          <a:p>
            <a:pPr algn="ctr"/>
            <a:r>
              <a:rPr lang="en-US" sz="1400" dirty="0"/>
              <a:t>What about healthcare concerns you?</a:t>
            </a:r>
            <a:endParaRPr lang="en-US" sz="1000" b="1" dirty="0"/>
          </a:p>
        </p:txBody>
      </p:sp>
      <p:sp>
        <p:nvSpPr>
          <p:cNvPr id="9" name="Speech Bubble: Oval 8" descr="Text bubble reads: “I am concerned that I don’t know a lot about it, but as far as like the coverage.  I know like my employer will cover my children until they are 26, but I think about my [son] who may not be employed full-time or know how to make his own decisions for healthcare, and let’s say if he has to use Medicaid or some kind of state assistance, will it cover what he may need at a certain time.  That is very concerning to me.” – Parent of child with disability, Baltimore&#13;&#10;">
            <a:extLst>
              <a:ext uri="{FF2B5EF4-FFF2-40B4-BE49-F238E27FC236}">
                <a16:creationId xmlns:a16="http://schemas.microsoft.com/office/drawing/2014/main" id="{3A41DA6C-E17F-4513-9BBB-F89B25BA1284}"/>
              </a:ext>
            </a:extLst>
          </p:cNvPr>
          <p:cNvSpPr/>
          <p:nvPr/>
        </p:nvSpPr>
        <p:spPr>
          <a:xfrm>
            <a:off x="4670359" y="3959206"/>
            <a:ext cx="7218911" cy="2296176"/>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a:t>
            </a:r>
            <a:r>
              <a:rPr lang="en-US" sz="1400" i="1" dirty="0">
                <a:solidFill>
                  <a:schemeClr val="tx1"/>
                </a:solidFill>
              </a:rPr>
              <a:t>I am concerned that I don’t know a lot about it, but as far as like the coverage.  </a:t>
            </a:r>
            <a:r>
              <a:rPr lang="en-US" sz="1400" b="1" i="1" dirty="0">
                <a:solidFill>
                  <a:schemeClr val="tx1"/>
                </a:solidFill>
              </a:rPr>
              <a:t>I know like my employer will cover my children until they are 26, but I think about my [son] who may not be employed full-time or know how to make his own decisions for healthcare</a:t>
            </a:r>
            <a:r>
              <a:rPr lang="en-US" sz="1400" i="1" dirty="0">
                <a:solidFill>
                  <a:schemeClr val="tx1"/>
                </a:solidFill>
              </a:rPr>
              <a:t>, and let’s say if he has to use Medicaid or some kind of state assistance, will it cover what he may need at a certain time.  That is very concerning to me</a:t>
            </a:r>
            <a:r>
              <a:rPr lang="en-US" sz="1400" dirty="0">
                <a:solidFill>
                  <a:schemeClr val="tx1"/>
                </a:solidFill>
              </a:rPr>
              <a:t>.” – Parent of child with disability, Baltimore</a:t>
            </a:r>
          </a:p>
        </p:txBody>
      </p:sp>
      <p:sp>
        <p:nvSpPr>
          <p:cNvPr id="13" name="Speech Bubble: Oval 12" descr="Text bubble reads: “So, there are certain healthcare that aren’t even.  Everyone doesn’t get the same kind of coverage.”– Person of color with disability, Baltimore   &#13;&#10;">
            <a:extLst>
              <a:ext uri="{FF2B5EF4-FFF2-40B4-BE49-F238E27FC236}">
                <a16:creationId xmlns:a16="http://schemas.microsoft.com/office/drawing/2014/main" id="{2102D600-98B2-4F83-BBBD-7D722C280581}"/>
              </a:ext>
            </a:extLst>
          </p:cNvPr>
          <p:cNvSpPr/>
          <p:nvPr/>
        </p:nvSpPr>
        <p:spPr>
          <a:xfrm>
            <a:off x="592733" y="4297320"/>
            <a:ext cx="4077626" cy="1619948"/>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solidFill>
                  <a:schemeClr val="tx1"/>
                </a:solidFill>
              </a:rPr>
              <a:t>“So, there are certain healthcare that aren’t even.  Everyone doesn’t get the same kind of coverage.”– </a:t>
            </a:r>
            <a:r>
              <a:rPr lang="en-US" sz="1400" dirty="0">
                <a:solidFill>
                  <a:schemeClr val="tx1"/>
                </a:solidFill>
              </a:rPr>
              <a:t>Person of color with disability, Baltimore   </a:t>
            </a:r>
          </a:p>
        </p:txBody>
      </p:sp>
      <p:sp>
        <p:nvSpPr>
          <p:cNvPr id="11" name="Speech Bubble: Oval 10" descr="Text bubble reads: “Our copays will be too much money.” – Person of color with disability, Baltimore   &#13;&#10;">
            <a:extLst>
              <a:ext uri="{FF2B5EF4-FFF2-40B4-BE49-F238E27FC236}">
                <a16:creationId xmlns:a16="http://schemas.microsoft.com/office/drawing/2014/main" id="{9CDAE46B-FF8A-48AD-AC06-B63927A5E558}"/>
              </a:ext>
            </a:extLst>
          </p:cNvPr>
          <p:cNvSpPr/>
          <p:nvPr/>
        </p:nvSpPr>
        <p:spPr>
          <a:xfrm>
            <a:off x="8216889" y="2001149"/>
            <a:ext cx="2623930" cy="1619948"/>
          </a:xfrm>
          <a:prstGeom prst="wedgeEllipseCallout">
            <a:avLst>
              <a:gd name="adj1" fmla="val 77376"/>
              <a:gd name="adj2" fmla="val 169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a:t>
            </a:r>
            <a:r>
              <a:rPr lang="en-US" sz="1400" i="1" dirty="0">
                <a:solidFill>
                  <a:schemeClr val="tx1"/>
                </a:solidFill>
              </a:rPr>
              <a:t>Our </a:t>
            </a:r>
            <a:r>
              <a:rPr lang="en-US" sz="1400" b="1" i="1" dirty="0">
                <a:solidFill>
                  <a:schemeClr val="tx1"/>
                </a:solidFill>
              </a:rPr>
              <a:t>copays will be too much money</a:t>
            </a:r>
            <a:r>
              <a:rPr lang="en-US" sz="1400" i="1" dirty="0">
                <a:solidFill>
                  <a:schemeClr val="tx1"/>
                </a:solidFill>
              </a:rPr>
              <a:t>.” </a:t>
            </a:r>
            <a:r>
              <a:rPr lang="en-US" sz="1400" dirty="0">
                <a:solidFill>
                  <a:schemeClr val="tx1"/>
                </a:solidFill>
              </a:rPr>
              <a:t>– Person of color with disability, Baltimore   </a:t>
            </a:r>
          </a:p>
        </p:txBody>
      </p:sp>
      <p:sp>
        <p:nvSpPr>
          <p:cNvPr id="12" name="Speech Bubble: Oval 11" descr="Text bubble reads: “They prescribe medications for you and you have to get like an approval if the insurance company doesn’t cover it.” – Person of color with disability, Baltimore   &#13;&#10;">
            <a:extLst>
              <a:ext uri="{FF2B5EF4-FFF2-40B4-BE49-F238E27FC236}">
                <a16:creationId xmlns:a16="http://schemas.microsoft.com/office/drawing/2014/main" id="{3D0A443B-4F72-42D8-90E0-78524F011321}"/>
              </a:ext>
            </a:extLst>
          </p:cNvPr>
          <p:cNvSpPr/>
          <p:nvPr/>
        </p:nvSpPr>
        <p:spPr>
          <a:xfrm>
            <a:off x="3445187" y="1982252"/>
            <a:ext cx="4543177" cy="12192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a:t>
            </a:r>
            <a:r>
              <a:rPr lang="en-US" sz="1400" i="1" dirty="0">
                <a:solidFill>
                  <a:schemeClr val="tx1"/>
                </a:solidFill>
              </a:rPr>
              <a:t>They prescribe medications for you and </a:t>
            </a:r>
            <a:r>
              <a:rPr lang="en-US" sz="1400" b="1" i="1" dirty="0">
                <a:solidFill>
                  <a:schemeClr val="tx1"/>
                </a:solidFill>
              </a:rPr>
              <a:t>you have to get like an approval if the insurance company doesn’t cover it</a:t>
            </a:r>
            <a:r>
              <a:rPr lang="en-US" sz="1400" i="1" dirty="0">
                <a:solidFill>
                  <a:schemeClr val="tx1"/>
                </a:solidFill>
              </a:rPr>
              <a:t>.” </a:t>
            </a:r>
            <a:r>
              <a:rPr lang="en-US" sz="1400" dirty="0">
                <a:solidFill>
                  <a:schemeClr val="tx1"/>
                </a:solidFill>
              </a:rPr>
              <a:t>– Person of color with disability, Baltimore   </a:t>
            </a:r>
          </a:p>
        </p:txBody>
      </p:sp>
      <p:sp>
        <p:nvSpPr>
          <p:cNvPr id="5" name="Speech Bubble: Oval 4" descr="Text bubble reads: “Too much money.” – Person of color with disability, Baltimore     ">
            <a:extLst>
              <a:ext uri="{FF2B5EF4-FFF2-40B4-BE49-F238E27FC236}">
                <a16:creationId xmlns:a16="http://schemas.microsoft.com/office/drawing/2014/main" id="{B4F5C620-B5D0-4BCD-84D5-4158DE6FF413}"/>
              </a:ext>
            </a:extLst>
          </p:cNvPr>
          <p:cNvSpPr/>
          <p:nvPr/>
        </p:nvSpPr>
        <p:spPr>
          <a:xfrm>
            <a:off x="592733" y="2080547"/>
            <a:ext cx="2623930" cy="1619948"/>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a:t>
            </a:r>
            <a:r>
              <a:rPr lang="en-US" sz="1400" i="1" dirty="0">
                <a:solidFill>
                  <a:schemeClr val="tx1"/>
                </a:solidFill>
              </a:rPr>
              <a:t>Too much money</a:t>
            </a:r>
            <a:r>
              <a:rPr lang="en-US" sz="1400" dirty="0">
                <a:solidFill>
                  <a:schemeClr val="tx1"/>
                </a:solidFill>
              </a:rPr>
              <a:t>.” – Person of color with disability, Baltimore     </a:t>
            </a: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3200" dirty="0"/>
              <a:t>The cost of healthcare is very concerning to people with disabilities and parents of children with a disability. </a:t>
            </a:r>
          </a:p>
        </p:txBody>
      </p:sp>
    </p:spTree>
    <p:extLst>
      <p:ext uri="{BB962C8B-B14F-4D97-AF65-F5344CB8AC3E}">
        <p14:creationId xmlns:p14="http://schemas.microsoft.com/office/powerpoint/2010/main" val="257086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E61D13D-C0E9-4178-BB15-74199949829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4008849"/>
              </p:ext>
            </p:extLst>
          </p:nvPr>
        </p:nvGraphicFramePr>
        <p:xfrm>
          <a:off x="137327" y="2590006"/>
          <a:ext cx="11917345" cy="367738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5DBE08A-25EC-40AC-B7C7-881A4E70F832}"/>
              </a:ext>
              <a:ext uri="{C183D7F6-B498-43B3-948B-1728B52AA6E4}">
                <adec:decorative xmlns:adec="http://schemas.microsoft.com/office/drawing/2017/decorative" val="1"/>
              </a:ext>
            </a:extLst>
          </p:cNvPr>
          <p:cNvSpPr/>
          <p:nvPr/>
        </p:nvSpPr>
        <p:spPr>
          <a:xfrm>
            <a:off x="1181100" y="2938509"/>
            <a:ext cx="10873572" cy="914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56FF5AFE-18A7-4A70-82E1-EFC3E3364A37}"/>
              </a:ext>
            </a:extLst>
          </p:cNvPr>
          <p:cNvSpPr txBox="1">
            <a:spLocks/>
          </p:cNvSpPr>
          <p:nvPr/>
        </p:nvSpPr>
        <p:spPr>
          <a:xfrm>
            <a:off x="553603" y="1845399"/>
            <a:ext cx="10765615" cy="570356"/>
          </a:xfrm>
          <a:prstGeom prst="rect">
            <a:avLst/>
          </a:prstGeom>
          <a:solidFill>
            <a:schemeClr val="bg1">
              <a:lumMod val="85000"/>
            </a:schemeClr>
          </a:solidFill>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800" b="1" dirty="0"/>
              <a:t>How concerned are you that the following government programs or laws will be eliminated and no longer benefit you?</a:t>
            </a:r>
            <a:endParaRPr lang="en-US" sz="500" b="1" dirty="0"/>
          </a:p>
        </p:txBody>
      </p:sp>
      <p:sp>
        <p:nvSpPr>
          <p:cNvPr id="5" name="Title 4">
            <a:extLst>
              <a:ext uri="{FF2B5EF4-FFF2-40B4-BE49-F238E27FC236}">
                <a16:creationId xmlns:a16="http://schemas.microsoft.com/office/drawing/2014/main" id="{AA49DF3B-1455-4B6E-81CD-DE8AA316AB40}"/>
              </a:ext>
            </a:extLst>
          </p:cNvPr>
          <p:cNvSpPr>
            <a:spLocks noGrp="1"/>
          </p:cNvSpPr>
          <p:nvPr>
            <p:ph type="ctrTitle"/>
          </p:nvPr>
        </p:nvSpPr>
        <p:spPr/>
        <p:txBody>
          <a:bodyPr>
            <a:noAutofit/>
          </a:bodyPr>
          <a:lstStyle/>
          <a:p>
            <a:r>
              <a:rPr lang="en-US" sz="2400" dirty="0"/>
              <a:t>A strong majority of the disability community is concerned about the elimination of Social Security and Medicare, followed by Medicaid, and the ADA. The disability community is concerned about the elimination of all key programs and laws related to healthcare, education, and protections. </a:t>
            </a:r>
          </a:p>
        </p:txBody>
      </p:sp>
    </p:spTree>
    <p:extLst>
      <p:ext uri="{BB962C8B-B14F-4D97-AF65-F5344CB8AC3E}">
        <p14:creationId xmlns:p14="http://schemas.microsoft.com/office/powerpoint/2010/main" val="263124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0478466"/>
              </p:ext>
            </p:extLst>
          </p:nvPr>
        </p:nvGraphicFramePr>
        <p:xfrm>
          <a:off x="76199" y="1778128"/>
          <a:ext cx="12039599" cy="3934883"/>
        </p:xfrm>
        <a:graphic>
          <a:graphicData uri="http://schemas.openxmlformats.org/drawingml/2006/table">
            <a:tbl>
              <a:tblPr firstRow="1">
                <a:tableStyleId>{5C22544A-7EE6-4342-B048-85BDC9FD1C3A}</a:tableStyleId>
              </a:tblPr>
              <a:tblGrid>
                <a:gridCol w="1088567">
                  <a:extLst>
                    <a:ext uri="{9D8B030D-6E8A-4147-A177-3AD203B41FA5}">
                      <a16:colId xmlns:a16="http://schemas.microsoft.com/office/drawing/2014/main" val="285450607"/>
                    </a:ext>
                  </a:extLst>
                </a:gridCol>
                <a:gridCol w="428334">
                  <a:extLst>
                    <a:ext uri="{9D8B030D-6E8A-4147-A177-3AD203B41FA5}">
                      <a16:colId xmlns:a16="http://schemas.microsoft.com/office/drawing/2014/main" val="2215904522"/>
                    </a:ext>
                  </a:extLst>
                </a:gridCol>
                <a:gridCol w="344581">
                  <a:extLst>
                    <a:ext uri="{9D8B030D-6E8A-4147-A177-3AD203B41FA5}">
                      <a16:colId xmlns:a16="http://schemas.microsoft.com/office/drawing/2014/main" val="2688014687"/>
                    </a:ext>
                  </a:extLst>
                </a:gridCol>
                <a:gridCol w="512087">
                  <a:extLst>
                    <a:ext uri="{9D8B030D-6E8A-4147-A177-3AD203B41FA5}">
                      <a16:colId xmlns:a16="http://schemas.microsoft.com/office/drawing/2014/main" val="1038927457"/>
                    </a:ext>
                  </a:extLst>
                </a:gridCol>
                <a:gridCol w="336037">
                  <a:extLst>
                    <a:ext uri="{9D8B030D-6E8A-4147-A177-3AD203B41FA5}">
                      <a16:colId xmlns:a16="http://schemas.microsoft.com/office/drawing/2014/main" val="3678966233"/>
                    </a:ext>
                  </a:extLst>
                </a:gridCol>
                <a:gridCol w="520629">
                  <a:extLst>
                    <a:ext uri="{9D8B030D-6E8A-4147-A177-3AD203B41FA5}">
                      <a16:colId xmlns:a16="http://schemas.microsoft.com/office/drawing/2014/main" val="57765667"/>
                    </a:ext>
                  </a:extLst>
                </a:gridCol>
                <a:gridCol w="343170">
                  <a:extLst>
                    <a:ext uri="{9D8B030D-6E8A-4147-A177-3AD203B41FA5}">
                      <a16:colId xmlns:a16="http://schemas.microsoft.com/office/drawing/2014/main" val="1746962966"/>
                    </a:ext>
                  </a:extLst>
                </a:gridCol>
                <a:gridCol w="343170">
                  <a:extLst>
                    <a:ext uri="{9D8B030D-6E8A-4147-A177-3AD203B41FA5}">
                      <a16:colId xmlns:a16="http://schemas.microsoft.com/office/drawing/2014/main" val="1272443673"/>
                    </a:ext>
                  </a:extLst>
                </a:gridCol>
                <a:gridCol w="343170">
                  <a:extLst>
                    <a:ext uri="{9D8B030D-6E8A-4147-A177-3AD203B41FA5}">
                      <a16:colId xmlns:a16="http://schemas.microsoft.com/office/drawing/2014/main" val="1297631613"/>
                    </a:ext>
                  </a:extLst>
                </a:gridCol>
                <a:gridCol w="428334">
                  <a:extLst>
                    <a:ext uri="{9D8B030D-6E8A-4147-A177-3AD203B41FA5}">
                      <a16:colId xmlns:a16="http://schemas.microsoft.com/office/drawing/2014/main" val="3428662481"/>
                    </a:ext>
                  </a:extLst>
                </a:gridCol>
                <a:gridCol w="428334">
                  <a:extLst>
                    <a:ext uri="{9D8B030D-6E8A-4147-A177-3AD203B41FA5}">
                      <a16:colId xmlns:a16="http://schemas.microsoft.com/office/drawing/2014/main" val="711273759"/>
                    </a:ext>
                  </a:extLst>
                </a:gridCol>
                <a:gridCol w="428334">
                  <a:extLst>
                    <a:ext uri="{9D8B030D-6E8A-4147-A177-3AD203B41FA5}">
                      <a16:colId xmlns:a16="http://schemas.microsoft.com/office/drawing/2014/main" val="1514276495"/>
                    </a:ext>
                  </a:extLst>
                </a:gridCol>
                <a:gridCol w="498178">
                  <a:extLst>
                    <a:ext uri="{9D8B030D-6E8A-4147-A177-3AD203B41FA5}">
                      <a16:colId xmlns:a16="http://schemas.microsoft.com/office/drawing/2014/main" val="1985848794"/>
                    </a:ext>
                  </a:extLst>
                </a:gridCol>
                <a:gridCol w="498179">
                  <a:extLst>
                    <a:ext uri="{9D8B030D-6E8A-4147-A177-3AD203B41FA5}">
                      <a16:colId xmlns:a16="http://schemas.microsoft.com/office/drawing/2014/main" val="2434192829"/>
                    </a:ext>
                  </a:extLst>
                </a:gridCol>
                <a:gridCol w="358489">
                  <a:extLst>
                    <a:ext uri="{9D8B030D-6E8A-4147-A177-3AD203B41FA5}">
                      <a16:colId xmlns:a16="http://schemas.microsoft.com/office/drawing/2014/main" val="3344895288"/>
                    </a:ext>
                  </a:extLst>
                </a:gridCol>
                <a:gridCol w="428334">
                  <a:extLst>
                    <a:ext uri="{9D8B030D-6E8A-4147-A177-3AD203B41FA5}">
                      <a16:colId xmlns:a16="http://schemas.microsoft.com/office/drawing/2014/main" val="3914492877"/>
                    </a:ext>
                  </a:extLst>
                </a:gridCol>
                <a:gridCol w="280092">
                  <a:extLst>
                    <a:ext uri="{9D8B030D-6E8A-4147-A177-3AD203B41FA5}">
                      <a16:colId xmlns:a16="http://schemas.microsoft.com/office/drawing/2014/main" val="1930584359"/>
                    </a:ext>
                  </a:extLst>
                </a:gridCol>
                <a:gridCol w="400846">
                  <a:extLst>
                    <a:ext uri="{9D8B030D-6E8A-4147-A177-3AD203B41FA5}">
                      <a16:colId xmlns:a16="http://schemas.microsoft.com/office/drawing/2014/main" val="3044943369"/>
                    </a:ext>
                  </a:extLst>
                </a:gridCol>
                <a:gridCol w="458110">
                  <a:extLst>
                    <a:ext uri="{9D8B030D-6E8A-4147-A177-3AD203B41FA5}">
                      <a16:colId xmlns:a16="http://schemas.microsoft.com/office/drawing/2014/main" val="108905297"/>
                    </a:ext>
                  </a:extLst>
                </a:gridCol>
                <a:gridCol w="276775">
                  <a:extLst>
                    <a:ext uri="{9D8B030D-6E8A-4147-A177-3AD203B41FA5}">
                      <a16:colId xmlns:a16="http://schemas.microsoft.com/office/drawing/2014/main" val="1931793227"/>
                    </a:ext>
                  </a:extLst>
                </a:gridCol>
                <a:gridCol w="410390">
                  <a:extLst>
                    <a:ext uri="{9D8B030D-6E8A-4147-A177-3AD203B41FA5}">
                      <a16:colId xmlns:a16="http://schemas.microsoft.com/office/drawing/2014/main" val="1029505941"/>
                    </a:ext>
                  </a:extLst>
                </a:gridCol>
                <a:gridCol w="448567">
                  <a:extLst>
                    <a:ext uri="{9D8B030D-6E8A-4147-A177-3AD203B41FA5}">
                      <a16:colId xmlns:a16="http://schemas.microsoft.com/office/drawing/2014/main" val="1975134267"/>
                    </a:ext>
                  </a:extLst>
                </a:gridCol>
                <a:gridCol w="458110">
                  <a:extLst>
                    <a:ext uri="{9D8B030D-6E8A-4147-A177-3AD203B41FA5}">
                      <a16:colId xmlns:a16="http://schemas.microsoft.com/office/drawing/2014/main" val="3329216807"/>
                    </a:ext>
                  </a:extLst>
                </a:gridCol>
                <a:gridCol w="496286">
                  <a:extLst>
                    <a:ext uri="{9D8B030D-6E8A-4147-A177-3AD203B41FA5}">
                      <a16:colId xmlns:a16="http://schemas.microsoft.com/office/drawing/2014/main" val="4087493799"/>
                    </a:ext>
                  </a:extLst>
                </a:gridCol>
                <a:gridCol w="477199">
                  <a:extLst>
                    <a:ext uri="{9D8B030D-6E8A-4147-A177-3AD203B41FA5}">
                      <a16:colId xmlns:a16="http://schemas.microsoft.com/office/drawing/2014/main" val="2663176386"/>
                    </a:ext>
                  </a:extLst>
                </a:gridCol>
                <a:gridCol w="467653">
                  <a:extLst>
                    <a:ext uri="{9D8B030D-6E8A-4147-A177-3AD203B41FA5}">
                      <a16:colId xmlns:a16="http://schemas.microsoft.com/office/drawing/2014/main" val="3815450170"/>
                    </a:ext>
                  </a:extLst>
                </a:gridCol>
                <a:gridCol w="537644">
                  <a:extLst>
                    <a:ext uri="{9D8B030D-6E8A-4147-A177-3AD203B41FA5}">
                      <a16:colId xmlns:a16="http://schemas.microsoft.com/office/drawing/2014/main" val="2678374547"/>
                    </a:ext>
                  </a:extLst>
                </a:gridCol>
              </a:tblGrid>
              <a:tr h="291497">
                <a:tc gridSpan="27">
                  <a:txBody>
                    <a:bodyPr/>
                    <a:lstStyle/>
                    <a:p>
                      <a:pPr algn="ctr" fontAlgn="b"/>
                      <a:r>
                        <a:rPr lang="en-US" sz="1600" b="1" i="0" u="none" strike="noStrike" dirty="0">
                          <a:solidFill>
                            <a:schemeClr val="bg1"/>
                          </a:solidFill>
                          <a:effectLst/>
                          <a:latin typeface="+mn-lt"/>
                        </a:rPr>
                        <a:t>Shown Among Disability Community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714060">
                <a:tc>
                  <a:txBody>
                    <a:bodyPr/>
                    <a:lstStyle/>
                    <a:p>
                      <a:pPr algn="ctr" fontAlgn="b"/>
                      <a:r>
                        <a:rPr lang="en-US" sz="1400" b="1" i="0" u="none" strike="noStrike" dirty="0">
                          <a:solidFill>
                            <a:schemeClr val="bg1"/>
                          </a:solidFill>
                          <a:effectLst/>
                          <a:latin typeface="+mn-lt"/>
                        </a:rPr>
                        <a:t>% Very Concerned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 or 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Mill.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Gen 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a:solidFill>
                            <a:schemeClr val="bg1"/>
                          </a:solidFill>
                        </a:rPr>
                        <a:t>Boo-</a:t>
                      </a:r>
                      <a:r>
                        <a:rPr lang="en-US" sz="1200" b="1" dirty="0" err="1">
                          <a:solidFill>
                            <a:schemeClr val="bg1"/>
                          </a:solidFill>
                        </a:rPr>
                        <a:t>mer</a:t>
                      </a:r>
                      <a:endParaRPr lang="en-US" sz="1200" b="1" dirty="0">
                        <a:solidFill>
                          <a:schemeClr val="bg1"/>
                        </a:solidFill>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000" b="1" i="0" u="none" strike="noStrike" dirty="0">
                          <a:solidFill>
                            <a:schemeClr val="bg1"/>
                          </a:solidFill>
                          <a:effectLst/>
                          <a:latin typeface="+mn-lt"/>
                        </a:rPr>
                        <a:t>Parent of child with disability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Lat</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HH </a:t>
                      </a:r>
                    </a:p>
                    <a:p>
                      <a:pPr algn="ctr" fontAlgn="b"/>
                      <a:r>
                        <a:rPr lang="en-US" sz="11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327926">
                <a:tc>
                  <a:txBody>
                    <a:bodyPr/>
                    <a:lstStyle/>
                    <a:p>
                      <a:pPr algn="l" fontAlgn="b"/>
                      <a:r>
                        <a:rPr lang="en-US" sz="1200" b="1" i="0" u="none" strike="noStrike" dirty="0">
                          <a:solidFill>
                            <a:srgbClr val="000000"/>
                          </a:solidFill>
                          <a:effectLst/>
                          <a:latin typeface="Calibri" panose="020F0502020204030204" pitchFamily="34" charset="0"/>
                        </a:rPr>
                        <a:t>Social Security</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8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327926">
                <a:tc>
                  <a:txBody>
                    <a:bodyPr/>
                    <a:lstStyle/>
                    <a:p>
                      <a:pPr algn="l" fontAlgn="b"/>
                      <a:r>
                        <a:rPr lang="en-US" sz="1200" b="1" i="0" u="none" strike="noStrike" dirty="0">
                          <a:solidFill>
                            <a:srgbClr val="000000"/>
                          </a:solidFill>
                          <a:effectLst/>
                          <a:latin typeface="Calibri" panose="020F0502020204030204" pitchFamily="34" charset="0"/>
                        </a:rPr>
                        <a:t>Medicare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8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327926">
                <a:tc>
                  <a:txBody>
                    <a:bodyPr/>
                    <a:lstStyle/>
                    <a:p>
                      <a:pPr algn="l" fontAlgn="b"/>
                      <a:r>
                        <a:rPr lang="en-US" sz="1200" b="1" i="0" u="none" strike="noStrike" dirty="0">
                          <a:solidFill>
                            <a:srgbClr val="000000"/>
                          </a:solidFill>
                          <a:effectLst/>
                          <a:latin typeface="Calibri" panose="020F0502020204030204" pitchFamily="34" charset="0"/>
                        </a:rPr>
                        <a:t>Medicaid</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327926">
                <a:tc>
                  <a:txBody>
                    <a:bodyPr/>
                    <a:lstStyle/>
                    <a:p>
                      <a:pPr algn="l" fontAlgn="b"/>
                      <a:r>
                        <a:rPr lang="en-US" sz="1200" b="1" i="0" u="none" strike="noStrike" dirty="0">
                          <a:solidFill>
                            <a:srgbClr val="000000"/>
                          </a:solidFill>
                          <a:effectLst/>
                          <a:latin typeface="Calibri" panose="020F0502020204030204" pitchFamily="34" charset="0"/>
                        </a:rPr>
                        <a:t>ADA</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8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131677553"/>
                  </a:ext>
                </a:extLst>
              </a:tr>
              <a:tr h="644848">
                <a:tc>
                  <a:txBody>
                    <a:bodyPr/>
                    <a:lstStyle/>
                    <a:p>
                      <a:pPr algn="l" fontAlgn="b"/>
                      <a:r>
                        <a:rPr lang="en-US" sz="1200" b="1" i="0" u="none" strike="noStrike" dirty="0">
                          <a:solidFill>
                            <a:srgbClr val="000000"/>
                          </a:solidFill>
                          <a:effectLst/>
                          <a:latin typeface="Calibri" panose="020F0502020204030204" pitchFamily="34" charset="0"/>
                        </a:rPr>
                        <a:t>The Ticket to Work program…</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4111632541"/>
                  </a:ext>
                </a:extLst>
              </a:tr>
              <a:tr h="644848">
                <a:tc>
                  <a:txBody>
                    <a:bodyPr/>
                    <a:lstStyle/>
                    <a:p>
                      <a:pPr algn="l" fontAlgn="b"/>
                      <a:r>
                        <a:rPr lang="en-US" sz="1200" b="1" i="0" u="none" strike="noStrike" dirty="0">
                          <a:solidFill>
                            <a:srgbClr val="000000"/>
                          </a:solidFill>
                          <a:effectLst/>
                          <a:latin typeface="Calibri" panose="020F0502020204030204" pitchFamily="34" charset="0"/>
                        </a:rPr>
                        <a:t>Special Education programs</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2396949048"/>
                  </a:ext>
                </a:extLst>
              </a:tr>
              <a:tr h="327926">
                <a:tc>
                  <a:txBody>
                    <a:bodyPr/>
                    <a:lstStyle/>
                    <a:p>
                      <a:pPr algn="l" fontAlgn="b"/>
                      <a:r>
                        <a:rPr lang="en-US" sz="1200" b="1" i="0" u="none" strike="noStrike" dirty="0">
                          <a:solidFill>
                            <a:srgbClr val="000000"/>
                          </a:solidFill>
                          <a:effectLst/>
                          <a:latin typeface="Calibri" panose="020F0502020204030204" pitchFamily="34" charset="0"/>
                        </a:rPr>
                        <a:t>ACA</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600957709"/>
                  </a:ext>
                </a:extLst>
              </a:tr>
            </a:tbl>
          </a:graphicData>
        </a:graphic>
      </p:graphicFrame>
      <p:sp>
        <p:nvSpPr>
          <p:cNvPr id="17" name="Oval 16">
            <a:extLst>
              <a:ext uri="{FF2B5EF4-FFF2-40B4-BE49-F238E27FC236}">
                <a16:creationId xmlns:a16="http://schemas.microsoft.com/office/drawing/2014/main" id="{98DAD8E9-D75C-4B6F-B873-4EB799C01254}"/>
              </a:ext>
              <a:ext uri="{C183D7F6-B498-43B3-948B-1728B52AA6E4}">
                <adec:decorative xmlns:adec="http://schemas.microsoft.com/office/drawing/2017/decorative" val="1"/>
              </a:ext>
            </a:extLst>
          </p:cNvPr>
          <p:cNvSpPr/>
          <p:nvPr/>
        </p:nvSpPr>
        <p:spPr>
          <a:xfrm>
            <a:off x="3982042" y="2433220"/>
            <a:ext cx="396240" cy="7188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B516A8D-72F8-40E8-A2F3-2C7549E695DB}"/>
              </a:ext>
              <a:ext uri="{C183D7F6-B498-43B3-948B-1728B52AA6E4}">
                <adec:decorative xmlns:adec="http://schemas.microsoft.com/office/drawing/2017/decorative" val="1"/>
              </a:ext>
            </a:extLst>
          </p:cNvPr>
          <p:cNvSpPr/>
          <p:nvPr/>
        </p:nvSpPr>
        <p:spPr>
          <a:xfrm>
            <a:off x="4774522" y="2433220"/>
            <a:ext cx="396240" cy="7188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F2AB1F1-63FC-4C19-BC59-923C727E5E9D}"/>
              </a:ext>
              <a:ext uri="{C183D7F6-B498-43B3-948B-1728B52AA6E4}">
                <adec:decorative xmlns:adec="http://schemas.microsoft.com/office/drawing/2017/decorative" val="1"/>
              </a:ext>
            </a:extLst>
          </p:cNvPr>
          <p:cNvSpPr/>
          <p:nvPr/>
        </p:nvSpPr>
        <p:spPr>
          <a:xfrm>
            <a:off x="8868091" y="2449497"/>
            <a:ext cx="316341" cy="702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69D7729-9AF1-454B-81BE-D4DF88544757}"/>
              </a:ext>
              <a:ext uri="{C183D7F6-B498-43B3-948B-1728B52AA6E4}">
                <adec:decorative xmlns:adec="http://schemas.microsoft.com/office/drawing/2017/decorative" val="1"/>
              </a:ext>
            </a:extLst>
          </p:cNvPr>
          <p:cNvSpPr/>
          <p:nvPr/>
        </p:nvSpPr>
        <p:spPr>
          <a:xfrm>
            <a:off x="11058250" y="2449497"/>
            <a:ext cx="571498" cy="308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868A4D1-BEE1-42C6-BCB3-F43EC19987E3}"/>
              </a:ext>
              <a:ext uri="{C183D7F6-B498-43B3-948B-1728B52AA6E4}">
                <adec:decorative xmlns:adec="http://schemas.microsoft.com/office/drawing/2017/decorative" val="1"/>
              </a:ext>
            </a:extLst>
          </p:cNvPr>
          <p:cNvSpPr/>
          <p:nvPr/>
        </p:nvSpPr>
        <p:spPr>
          <a:xfrm>
            <a:off x="8471852" y="2867794"/>
            <a:ext cx="396240" cy="2895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335278" y="312137"/>
            <a:ext cx="11521440" cy="1312724"/>
          </a:xfrm>
        </p:spPr>
        <p:txBody>
          <a:bodyPr>
            <a:noAutofit/>
          </a:bodyPr>
          <a:lstStyle/>
          <a:p>
            <a:r>
              <a:rPr lang="en-US" sz="2000" dirty="0"/>
              <a:t>Overall, those with a household income below $50k are more concerned about the elimination of these programs than people with a household income above $50k. Boomers, those over 50, and Latinx are more likely to be concerned about Social Security and Medicare, and African Americans are more concerned about Medicare. </a:t>
            </a:r>
          </a:p>
        </p:txBody>
      </p:sp>
    </p:spTree>
    <p:extLst>
      <p:ext uri="{BB962C8B-B14F-4D97-AF65-F5344CB8AC3E}">
        <p14:creationId xmlns:p14="http://schemas.microsoft.com/office/powerpoint/2010/main" val="236747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081172"/>
              </p:ext>
            </p:extLst>
          </p:nvPr>
        </p:nvGraphicFramePr>
        <p:xfrm>
          <a:off x="124529" y="1493437"/>
          <a:ext cx="11991269" cy="3833162"/>
        </p:xfrm>
        <a:graphic>
          <a:graphicData uri="http://schemas.openxmlformats.org/drawingml/2006/table">
            <a:tbl>
              <a:tblPr firstRow="1">
                <a:tableStyleId>{5C22544A-7EE6-4342-B048-85BDC9FD1C3A}</a:tableStyleId>
              </a:tblPr>
              <a:tblGrid>
                <a:gridCol w="1262044">
                  <a:extLst>
                    <a:ext uri="{9D8B030D-6E8A-4147-A177-3AD203B41FA5}">
                      <a16:colId xmlns:a16="http://schemas.microsoft.com/office/drawing/2014/main" val="285450607"/>
                    </a:ext>
                  </a:extLst>
                </a:gridCol>
                <a:gridCol w="399494">
                  <a:extLst>
                    <a:ext uri="{9D8B030D-6E8A-4147-A177-3AD203B41FA5}">
                      <a16:colId xmlns:a16="http://schemas.microsoft.com/office/drawing/2014/main" val="4279180140"/>
                    </a:ext>
                  </a:extLst>
                </a:gridCol>
                <a:gridCol w="399494">
                  <a:extLst>
                    <a:ext uri="{9D8B030D-6E8A-4147-A177-3AD203B41FA5}">
                      <a16:colId xmlns:a16="http://schemas.microsoft.com/office/drawing/2014/main" val="2688014687"/>
                    </a:ext>
                  </a:extLst>
                </a:gridCol>
                <a:gridCol w="593694">
                  <a:extLst>
                    <a:ext uri="{9D8B030D-6E8A-4147-A177-3AD203B41FA5}">
                      <a16:colId xmlns:a16="http://schemas.microsoft.com/office/drawing/2014/main" val="1038927457"/>
                    </a:ext>
                  </a:extLst>
                </a:gridCol>
                <a:gridCol w="389589">
                  <a:extLst>
                    <a:ext uri="{9D8B030D-6E8A-4147-A177-3AD203B41FA5}">
                      <a16:colId xmlns:a16="http://schemas.microsoft.com/office/drawing/2014/main" val="3678966233"/>
                    </a:ext>
                  </a:extLst>
                </a:gridCol>
                <a:gridCol w="603598">
                  <a:extLst>
                    <a:ext uri="{9D8B030D-6E8A-4147-A177-3AD203B41FA5}">
                      <a16:colId xmlns:a16="http://schemas.microsoft.com/office/drawing/2014/main" val="57765667"/>
                    </a:ext>
                  </a:extLst>
                </a:gridCol>
                <a:gridCol w="397857">
                  <a:extLst>
                    <a:ext uri="{9D8B030D-6E8A-4147-A177-3AD203B41FA5}">
                      <a16:colId xmlns:a16="http://schemas.microsoft.com/office/drawing/2014/main" val="1297631613"/>
                    </a:ext>
                  </a:extLst>
                </a:gridCol>
                <a:gridCol w="496594">
                  <a:extLst>
                    <a:ext uri="{9D8B030D-6E8A-4147-A177-3AD203B41FA5}">
                      <a16:colId xmlns:a16="http://schemas.microsoft.com/office/drawing/2014/main" val="3428662481"/>
                    </a:ext>
                  </a:extLst>
                </a:gridCol>
                <a:gridCol w="709182">
                  <a:extLst>
                    <a:ext uri="{9D8B030D-6E8A-4147-A177-3AD203B41FA5}">
                      <a16:colId xmlns:a16="http://schemas.microsoft.com/office/drawing/2014/main" val="1514276495"/>
                    </a:ext>
                  </a:extLst>
                </a:gridCol>
                <a:gridCol w="780600">
                  <a:extLst>
                    <a:ext uri="{9D8B030D-6E8A-4147-A177-3AD203B41FA5}">
                      <a16:colId xmlns:a16="http://schemas.microsoft.com/office/drawing/2014/main" val="3344895288"/>
                    </a:ext>
                  </a:extLst>
                </a:gridCol>
                <a:gridCol w="496594">
                  <a:extLst>
                    <a:ext uri="{9D8B030D-6E8A-4147-A177-3AD203B41FA5}">
                      <a16:colId xmlns:a16="http://schemas.microsoft.com/office/drawing/2014/main" val="3914492877"/>
                    </a:ext>
                  </a:extLst>
                </a:gridCol>
                <a:gridCol w="435377">
                  <a:extLst>
                    <a:ext uri="{9D8B030D-6E8A-4147-A177-3AD203B41FA5}">
                      <a16:colId xmlns:a16="http://schemas.microsoft.com/office/drawing/2014/main" val="1930584359"/>
                    </a:ext>
                  </a:extLst>
                </a:gridCol>
                <a:gridCol w="508985">
                  <a:extLst>
                    <a:ext uri="{9D8B030D-6E8A-4147-A177-3AD203B41FA5}">
                      <a16:colId xmlns:a16="http://schemas.microsoft.com/office/drawing/2014/main" val="3044943369"/>
                    </a:ext>
                  </a:extLst>
                </a:gridCol>
                <a:gridCol w="520050">
                  <a:extLst>
                    <a:ext uri="{9D8B030D-6E8A-4147-A177-3AD203B41FA5}">
                      <a16:colId xmlns:a16="http://schemas.microsoft.com/office/drawing/2014/main" val="108905297"/>
                    </a:ext>
                  </a:extLst>
                </a:gridCol>
                <a:gridCol w="652829">
                  <a:extLst>
                    <a:ext uri="{9D8B030D-6E8A-4147-A177-3AD203B41FA5}">
                      <a16:colId xmlns:a16="http://schemas.microsoft.com/office/drawing/2014/main" val="1931793227"/>
                    </a:ext>
                  </a:extLst>
                </a:gridCol>
                <a:gridCol w="520050">
                  <a:extLst>
                    <a:ext uri="{9D8B030D-6E8A-4147-A177-3AD203B41FA5}">
                      <a16:colId xmlns:a16="http://schemas.microsoft.com/office/drawing/2014/main" val="1975134267"/>
                    </a:ext>
                  </a:extLst>
                </a:gridCol>
                <a:gridCol w="531113">
                  <a:extLst>
                    <a:ext uri="{9D8B030D-6E8A-4147-A177-3AD203B41FA5}">
                      <a16:colId xmlns:a16="http://schemas.microsoft.com/office/drawing/2014/main" val="3329216807"/>
                    </a:ext>
                  </a:extLst>
                </a:gridCol>
                <a:gridCol w="575375">
                  <a:extLst>
                    <a:ext uri="{9D8B030D-6E8A-4147-A177-3AD203B41FA5}">
                      <a16:colId xmlns:a16="http://schemas.microsoft.com/office/drawing/2014/main" val="4087493799"/>
                    </a:ext>
                  </a:extLst>
                </a:gridCol>
                <a:gridCol w="553246">
                  <a:extLst>
                    <a:ext uri="{9D8B030D-6E8A-4147-A177-3AD203B41FA5}">
                      <a16:colId xmlns:a16="http://schemas.microsoft.com/office/drawing/2014/main" val="2663176386"/>
                    </a:ext>
                  </a:extLst>
                </a:gridCol>
                <a:gridCol w="542180">
                  <a:extLst>
                    <a:ext uri="{9D8B030D-6E8A-4147-A177-3AD203B41FA5}">
                      <a16:colId xmlns:a16="http://schemas.microsoft.com/office/drawing/2014/main" val="3815450170"/>
                    </a:ext>
                  </a:extLst>
                </a:gridCol>
                <a:gridCol w="623324">
                  <a:extLst>
                    <a:ext uri="{9D8B030D-6E8A-4147-A177-3AD203B41FA5}">
                      <a16:colId xmlns:a16="http://schemas.microsoft.com/office/drawing/2014/main" val="2678374547"/>
                    </a:ext>
                  </a:extLst>
                </a:gridCol>
              </a:tblGrid>
              <a:tr h="324634">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19">
                  <a:txBody>
                    <a:bodyPr/>
                    <a:lstStyle/>
                    <a:p>
                      <a:pPr algn="ctr" fontAlgn="b"/>
                      <a:r>
                        <a:rPr lang="en-US" sz="1600" b="1" i="0" u="none" strike="noStrike" dirty="0">
                          <a:solidFill>
                            <a:schemeClr val="bg1"/>
                          </a:solidFill>
                          <a:effectLst/>
                          <a:latin typeface="+mn-lt"/>
                        </a:rPr>
                        <a:t>Shown among People with Disabilities Only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716800">
                <a:tc>
                  <a:txBody>
                    <a:bodyPr/>
                    <a:lstStyle/>
                    <a:p>
                      <a:pPr algn="ctr" fontAlgn="b"/>
                      <a:r>
                        <a:rPr lang="en-US" sz="1400" b="1" i="0" u="none" strike="noStrike" dirty="0">
                          <a:solidFill>
                            <a:schemeClr val="bg1"/>
                          </a:solidFill>
                          <a:effectLst/>
                          <a:latin typeface="+mn-lt"/>
                        </a:rPr>
                        <a:t>% Very Concerned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Have Family or 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Parent</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365204">
                <a:tc>
                  <a:txBody>
                    <a:bodyPr/>
                    <a:lstStyle/>
                    <a:p>
                      <a:pPr algn="l" fontAlgn="b"/>
                      <a:r>
                        <a:rPr lang="en-US" sz="1200" b="1" i="0" u="none" strike="noStrike" dirty="0">
                          <a:solidFill>
                            <a:srgbClr val="000000"/>
                          </a:solidFill>
                          <a:effectLst/>
                          <a:latin typeface="Calibri" panose="020F0502020204030204" pitchFamily="34" charset="0"/>
                        </a:rPr>
                        <a:t>Social Security</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8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365204">
                <a:tc>
                  <a:txBody>
                    <a:bodyPr/>
                    <a:lstStyle/>
                    <a:p>
                      <a:pPr algn="l" fontAlgn="b"/>
                      <a:r>
                        <a:rPr lang="en-US" sz="1200" b="1" i="0" u="none" strike="noStrike" dirty="0">
                          <a:solidFill>
                            <a:srgbClr val="000000"/>
                          </a:solidFill>
                          <a:effectLst/>
                          <a:latin typeface="Calibri" panose="020F0502020204030204" pitchFamily="34" charset="0"/>
                        </a:rPr>
                        <a:t>Medicare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B7DF"/>
                    </a:solidFill>
                  </a:tcPr>
                </a:tc>
                <a:tc>
                  <a:txBody>
                    <a:bodyPr/>
                    <a:lstStyle/>
                    <a:p>
                      <a:pPr algn="ctr" fontAlgn="b"/>
                      <a:r>
                        <a:rPr lang="en-US" sz="18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469905754"/>
                  </a:ext>
                </a:extLst>
              </a:tr>
              <a:tr h="365204">
                <a:tc>
                  <a:txBody>
                    <a:bodyPr/>
                    <a:lstStyle/>
                    <a:p>
                      <a:pPr algn="l" fontAlgn="b"/>
                      <a:r>
                        <a:rPr lang="en-US" sz="1200" b="1" i="0" u="none" strike="noStrike" dirty="0">
                          <a:solidFill>
                            <a:srgbClr val="000000"/>
                          </a:solidFill>
                          <a:effectLst/>
                          <a:latin typeface="Calibri" panose="020F0502020204030204" pitchFamily="34" charset="0"/>
                        </a:rPr>
                        <a:t>Medicaid</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2391772293"/>
                  </a:ext>
                </a:extLst>
              </a:tr>
              <a:tr h="365204">
                <a:tc>
                  <a:txBody>
                    <a:bodyPr/>
                    <a:lstStyle/>
                    <a:p>
                      <a:pPr algn="l" fontAlgn="b"/>
                      <a:r>
                        <a:rPr lang="en-US" sz="1200" b="1" i="0" u="none" strike="noStrike" dirty="0">
                          <a:solidFill>
                            <a:srgbClr val="000000"/>
                          </a:solidFill>
                          <a:effectLst/>
                          <a:latin typeface="Calibri" panose="020F0502020204030204" pitchFamily="34" charset="0"/>
                        </a:rPr>
                        <a:t>ADA</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B7DF"/>
                    </a:solidFill>
                  </a:tcPr>
                </a:tc>
                <a:tc>
                  <a:txBody>
                    <a:bodyPr/>
                    <a:lstStyle/>
                    <a:p>
                      <a:pPr algn="ctr" fontAlgn="b"/>
                      <a:r>
                        <a:rPr lang="en-US" sz="18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3421256014"/>
                  </a:ext>
                </a:extLst>
              </a:tr>
              <a:tr h="482854">
                <a:tc>
                  <a:txBody>
                    <a:bodyPr/>
                    <a:lstStyle/>
                    <a:p>
                      <a:pPr algn="l" fontAlgn="b"/>
                      <a:r>
                        <a:rPr lang="en-US" sz="1200" b="1" i="0" u="none" strike="noStrike" dirty="0">
                          <a:solidFill>
                            <a:srgbClr val="000000"/>
                          </a:solidFill>
                          <a:effectLst/>
                          <a:latin typeface="Calibri" panose="020F0502020204030204" pitchFamily="34" charset="0"/>
                        </a:rPr>
                        <a:t>The Ticket to Work program…</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3413076944"/>
                  </a:ext>
                </a:extLst>
              </a:tr>
              <a:tr h="482854">
                <a:tc>
                  <a:txBody>
                    <a:bodyPr/>
                    <a:lstStyle/>
                    <a:p>
                      <a:pPr algn="l" fontAlgn="b"/>
                      <a:r>
                        <a:rPr lang="en-US" sz="1200" b="1" i="0" u="none" strike="noStrike" dirty="0">
                          <a:solidFill>
                            <a:srgbClr val="000000"/>
                          </a:solidFill>
                          <a:effectLst/>
                          <a:latin typeface="Calibri" panose="020F0502020204030204" pitchFamily="34" charset="0"/>
                        </a:rPr>
                        <a:t>Special Education programs</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B7DF"/>
                    </a:solidFill>
                  </a:tcPr>
                </a:tc>
                <a:tc>
                  <a:txBody>
                    <a:bodyPr/>
                    <a:lstStyle/>
                    <a:p>
                      <a:pPr algn="ctr" fontAlgn="b"/>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767863769"/>
                  </a:ext>
                </a:extLst>
              </a:tr>
              <a:tr h="365204">
                <a:tc>
                  <a:txBody>
                    <a:bodyPr/>
                    <a:lstStyle/>
                    <a:p>
                      <a:pPr algn="l" fontAlgn="b"/>
                      <a:r>
                        <a:rPr lang="en-US" sz="1200" b="1" i="0" u="none" strike="noStrike" dirty="0">
                          <a:solidFill>
                            <a:srgbClr val="000000"/>
                          </a:solidFill>
                          <a:effectLst/>
                          <a:latin typeface="Calibri" panose="020F0502020204030204" pitchFamily="34" charset="0"/>
                        </a:rPr>
                        <a:t>ACA</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1131677553"/>
                  </a:ext>
                </a:extLst>
              </a:tr>
            </a:tbl>
          </a:graphicData>
        </a:graphic>
      </p:graphicFrame>
      <p:sp>
        <p:nvSpPr>
          <p:cNvPr id="14" name="TextBox 13">
            <a:extLst>
              <a:ext uri="{FF2B5EF4-FFF2-40B4-BE49-F238E27FC236}">
                <a16:creationId xmlns:a16="http://schemas.microsoft.com/office/drawing/2014/main" id="{CB8ADB5B-FD9B-49B0-8F22-C7DE123E5743}"/>
              </a:ext>
              <a:ext uri="{C183D7F6-B498-43B3-948B-1728B52AA6E4}">
                <adec:decorative xmlns:adec="http://schemas.microsoft.com/office/drawing/2017/decorative" val="1"/>
              </a:ext>
            </a:extLst>
          </p:cNvPr>
          <p:cNvSpPr txBox="1"/>
          <p:nvPr/>
        </p:nvSpPr>
        <p:spPr>
          <a:xfrm>
            <a:off x="124529" y="6552677"/>
            <a:ext cx="2169492" cy="284617"/>
          </a:xfrm>
          <a:prstGeom prst="rect">
            <a:avLst/>
          </a:prstGeom>
          <a:noFill/>
        </p:spPr>
        <p:txBody>
          <a:bodyPr wrap="square" rtlCol="0">
            <a:spAutoFit/>
          </a:bodyPr>
          <a:lstStyle/>
          <a:p>
            <a:r>
              <a:rPr lang="en-US" sz="1200" dirty="0"/>
              <a:t>^Note small sample size</a:t>
            </a:r>
          </a:p>
        </p:txBody>
      </p:sp>
      <p:sp>
        <p:nvSpPr>
          <p:cNvPr id="18" name="Oval 17">
            <a:extLst>
              <a:ext uri="{FF2B5EF4-FFF2-40B4-BE49-F238E27FC236}">
                <a16:creationId xmlns:a16="http://schemas.microsoft.com/office/drawing/2014/main" id="{84FE77C5-0953-4556-A2AB-C0EA6B59FAC7}"/>
              </a:ext>
              <a:ext uri="{C183D7F6-B498-43B3-948B-1728B52AA6E4}">
                <adec:decorative xmlns:adec="http://schemas.microsoft.com/office/drawing/2017/decorative" val="1"/>
              </a:ext>
            </a:extLst>
          </p:cNvPr>
          <p:cNvSpPr/>
          <p:nvPr/>
        </p:nvSpPr>
        <p:spPr>
          <a:xfrm>
            <a:off x="10923871" y="2479493"/>
            <a:ext cx="581589" cy="28850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EDB6FD5-5069-4B8D-90E2-738819EE826C}"/>
              </a:ext>
              <a:ext uri="{C183D7F6-B498-43B3-948B-1728B52AA6E4}">
                <adec:decorative xmlns:adec="http://schemas.microsoft.com/office/drawing/2017/decorative" val="1"/>
              </a:ext>
            </a:extLst>
          </p:cNvPr>
          <p:cNvSpPr/>
          <p:nvPr/>
        </p:nvSpPr>
        <p:spPr>
          <a:xfrm>
            <a:off x="4120676" y="2552278"/>
            <a:ext cx="581588" cy="3468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6A71BE-A106-4772-B586-3CB8BB012B7F}"/>
              </a:ext>
              <a:ext uri="{C183D7F6-B498-43B3-948B-1728B52AA6E4}">
                <adec:decorative xmlns:adec="http://schemas.microsoft.com/office/drawing/2017/decorative" val="1"/>
              </a:ext>
            </a:extLst>
          </p:cNvPr>
          <p:cNvSpPr/>
          <p:nvPr/>
        </p:nvSpPr>
        <p:spPr>
          <a:xfrm>
            <a:off x="4120676" y="2899172"/>
            <a:ext cx="581588" cy="3468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Among people with disabilities, those over 50 are more concerned about the elimination of Social Security and Medicare. Those with a household income below $50k are more likely to be concerned about the elimination of all of the programs than those with higher household incomes.  </a:t>
            </a:r>
          </a:p>
        </p:txBody>
      </p:sp>
    </p:spTree>
    <p:extLst>
      <p:ext uri="{BB962C8B-B14F-4D97-AF65-F5344CB8AC3E}">
        <p14:creationId xmlns:p14="http://schemas.microsoft.com/office/powerpoint/2010/main" val="2453228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9813524"/>
              </p:ext>
            </p:extLst>
          </p:nvPr>
        </p:nvGraphicFramePr>
        <p:xfrm>
          <a:off x="124529" y="1667773"/>
          <a:ext cx="11970489" cy="3632193"/>
        </p:xfrm>
        <a:graphic>
          <a:graphicData uri="http://schemas.openxmlformats.org/drawingml/2006/table">
            <a:tbl>
              <a:tblPr firstRow="1">
                <a:tableStyleId>{5C22544A-7EE6-4342-B048-85BDC9FD1C3A}</a:tableStyleId>
              </a:tblPr>
              <a:tblGrid>
                <a:gridCol w="1249849">
                  <a:extLst>
                    <a:ext uri="{9D8B030D-6E8A-4147-A177-3AD203B41FA5}">
                      <a16:colId xmlns:a16="http://schemas.microsoft.com/office/drawing/2014/main" val="285450607"/>
                    </a:ext>
                  </a:extLst>
                </a:gridCol>
                <a:gridCol w="498499">
                  <a:extLst>
                    <a:ext uri="{9D8B030D-6E8A-4147-A177-3AD203B41FA5}">
                      <a16:colId xmlns:a16="http://schemas.microsoft.com/office/drawing/2014/main" val="1175353141"/>
                    </a:ext>
                  </a:extLst>
                </a:gridCol>
                <a:gridCol w="498499">
                  <a:extLst>
                    <a:ext uri="{9D8B030D-6E8A-4147-A177-3AD203B41FA5}">
                      <a16:colId xmlns:a16="http://schemas.microsoft.com/office/drawing/2014/main" val="2688014687"/>
                    </a:ext>
                  </a:extLst>
                </a:gridCol>
                <a:gridCol w="477313">
                  <a:extLst>
                    <a:ext uri="{9D8B030D-6E8A-4147-A177-3AD203B41FA5}">
                      <a16:colId xmlns:a16="http://schemas.microsoft.com/office/drawing/2014/main" val="1038927457"/>
                    </a:ext>
                  </a:extLst>
                </a:gridCol>
                <a:gridCol w="385824">
                  <a:extLst>
                    <a:ext uri="{9D8B030D-6E8A-4147-A177-3AD203B41FA5}">
                      <a16:colId xmlns:a16="http://schemas.microsoft.com/office/drawing/2014/main" val="3678966233"/>
                    </a:ext>
                  </a:extLst>
                </a:gridCol>
                <a:gridCol w="597764">
                  <a:extLst>
                    <a:ext uri="{9D8B030D-6E8A-4147-A177-3AD203B41FA5}">
                      <a16:colId xmlns:a16="http://schemas.microsoft.com/office/drawing/2014/main" val="57765667"/>
                    </a:ext>
                  </a:extLst>
                </a:gridCol>
                <a:gridCol w="394014">
                  <a:extLst>
                    <a:ext uri="{9D8B030D-6E8A-4147-A177-3AD203B41FA5}">
                      <a16:colId xmlns:a16="http://schemas.microsoft.com/office/drawing/2014/main" val="1297631613"/>
                    </a:ext>
                  </a:extLst>
                </a:gridCol>
                <a:gridCol w="491796">
                  <a:extLst>
                    <a:ext uri="{9D8B030D-6E8A-4147-A177-3AD203B41FA5}">
                      <a16:colId xmlns:a16="http://schemas.microsoft.com/office/drawing/2014/main" val="3428662481"/>
                    </a:ext>
                  </a:extLst>
                </a:gridCol>
                <a:gridCol w="491796">
                  <a:extLst>
                    <a:ext uri="{9D8B030D-6E8A-4147-A177-3AD203B41FA5}">
                      <a16:colId xmlns:a16="http://schemas.microsoft.com/office/drawing/2014/main" val="1514276495"/>
                    </a:ext>
                  </a:extLst>
                </a:gridCol>
                <a:gridCol w="571987">
                  <a:extLst>
                    <a:ext uri="{9D8B030D-6E8A-4147-A177-3AD203B41FA5}">
                      <a16:colId xmlns:a16="http://schemas.microsoft.com/office/drawing/2014/main" val="1985848794"/>
                    </a:ext>
                  </a:extLst>
                </a:gridCol>
                <a:gridCol w="411603">
                  <a:extLst>
                    <a:ext uri="{9D8B030D-6E8A-4147-A177-3AD203B41FA5}">
                      <a16:colId xmlns:a16="http://schemas.microsoft.com/office/drawing/2014/main" val="3344895288"/>
                    </a:ext>
                  </a:extLst>
                </a:gridCol>
                <a:gridCol w="491796">
                  <a:extLst>
                    <a:ext uri="{9D8B030D-6E8A-4147-A177-3AD203B41FA5}">
                      <a16:colId xmlns:a16="http://schemas.microsoft.com/office/drawing/2014/main" val="3914492877"/>
                    </a:ext>
                  </a:extLst>
                </a:gridCol>
                <a:gridCol w="431170">
                  <a:extLst>
                    <a:ext uri="{9D8B030D-6E8A-4147-A177-3AD203B41FA5}">
                      <a16:colId xmlns:a16="http://schemas.microsoft.com/office/drawing/2014/main" val="1930584359"/>
                    </a:ext>
                  </a:extLst>
                </a:gridCol>
                <a:gridCol w="504066">
                  <a:extLst>
                    <a:ext uri="{9D8B030D-6E8A-4147-A177-3AD203B41FA5}">
                      <a16:colId xmlns:a16="http://schemas.microsoft.com/office/drawing/2014/main" val="3044943369"/>
                    </a:ext>
                  </a:extLst>
                </a:gridCol>
                <a:gridCol w="515026">
                  <a:extLst>
                    <a:ext uri="{9D8B030D-6E8A-4147-A177-3AD203B41FA5}">
                      <a16:colId xmlns:a16="http://schemas.microsoft.com/office/drawing/2014/main" val="108905297"/>
                    </a:ext>
                  </a:extLst>
                </a:gridCol>
                <a:gridCol w="646521">
                  <a:extLst>
                    <a:ext uri="{9D8B030D-6E8A-4147-A177-3AD203B41FA5}">
                      <a16:colId xmlns:a16="http://schemas.microsoft.com/office/drawing/2014/main" val="1931793227"/>
                    </a:ext>
                  </a:extLst>
                </a:gridCol>
                <a:gridCol w="515026">
                  <a:extLst>
                    <a:ext uri="{9D8B030D-6E8A-4147-A177-3AD203B41FA5}">
                      <a16:colId xmlns:a16="http://schemas.microsoft.com/office/drawing/2014/main" val="1975134267"/>
                    </a:ext>
                  </a:extLst>
                </a:gridCol>
                <a:gridCol w="525983">
                  <a:extLst>
                    <a:ext uri="{9D8B030D-6E8A-4147-A177-3AD203B41FA5}">
                      <a16:colId xmlns:a16="http://schemas.microsoft.com/office/drawing/2014/main" val="3329216807"/>
                    </a:ext>
                  </a:extLst>
                </a:gridCol>
                <a:gridCol w="569815">
                  <a:extLst>
                    <a:ext uri="{9D8B030D-6E8A-4147-A177-3AD203B41FA5}">
                      <a16:colId xmlns:a16="http://schemas.microsoft.com/office/drawing/2014/main" val="4087493799"/>
                    </a:ext>
                  </a:extLst>
                </a:gridCol>
                <a:gridCol w="547900">
                  <a:extLst>
                    <a:ext uri="{9D8B030D-6E8A-4147-A177-3AD203B41FA5}">
                      <a16:colId xmlns:a16="http://schemas.microsoft.com/office/drawing/2014/main" val="2663176386"/>
                    </a:ext>
                  </a:extLst>
                </a:gridCol>
                <a:gridCol w="536941">
                  <a:extLst>
                    <a:ext uri="{9D8B030D-6E8A-4147-A177-3AD203B41FA5}">
                      <a16:colId xmlns:a16="http://schemas.microsoft.com/office/drawing/2014/main" val="3815450170"/>
                    </a:ext>
                  </a:extLst>
                </a:gridCol>
                <a:gridCol w="617301">
                  <a:extLst>
                    <a:ext uri="{9D8B030D-6E8A-4147-A177-3AD203B41FA5}">
                      <a16:colId xmlns:a16="http://schemas.microsoft.com/office/drawing/2014/main" val="2678374547"/>
                    </a:ext>
                  </a:extLst>
                </a:gridCol>
              </a:tblGrid>
              <a:tr h="309015">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20">
                  <a:txBody>
                    <a:bodyPr/>
                    <a:lstStyle/>
                    <a:p>
                      <a:pPr algn="ctr" fontAlgn="b"/>
                      <a:r>
                        <a:rPr lang="en-US" sz="1600" b="1" i="0" u="none" strike="noStrike" dirty="0">
                          <a:solidFill>
                            <a:schemeClr val="bg1"/>
                          </a:solidFill>
                          <a:effectLst/>
                          <a:latin typeface="+mn-lt"/>
                        </a:rPr>
                        <a:t>Shown among People with Disability Connection Only (Have Family Member/Friend with Disability)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553359">
                <a:tc>
                  <a:txBody>
                    <a:bodyPr/>
                    <a:lstStyle/>
                    <a:p>
                      <a:pPr algn="ctr" fontAlgn="b"/>
                      <a:r>
                        <a:rPr lang="en-US" sz="1400" b="1" i="0" u="none" strike="noStrike" dirty="0">
                          <a:solidFill>
                            <a:schemeClr val="bg1"/>
                          </a:solidFill>
                          <a:effectLst/>
                          <a:latin typeface="+mn-lt"/>
                        </a:rPr>
                        <a:t>% Very Concerned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347633">
                <a:tc>
                  <a:txBody>
                    <a:bodyPr/>
                    <a:lstStyle/>
                    <a:p>
                      <a:pPr algn="l" fontAlgn="b"/>
                      <a:r>
                        <a:rPr lang="en-US" sz="1200" b="1" i="0" u="none" strike="noStrike" dirty="0">
                          <a:solidFill>
                            <a:srgbClr val="000000"/>
                          </a:solidFill>
                          <a:effectLst/>
                          <a:latin typeface="Calibri" panose="020F0502020204030204" pitchFamily="34" charset="0"/>
                        </a:rPr>
                        <a:t>Social Security</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B7DF"/>
                    </a:solidFill>
                  </a:tcPr>
                </a:tc>
                <a:tc>
                  <a:txBody>
                    <a:bodyPr/>
                    <a:lstStyle/>
                    <a:p>
                      <a:pPr algn="ctr" fontAlgn="b"/>
                      <a:r>
                        <a:rPr lang="en-US" sz="16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4263235427"/>
                  </a:ext>
                </a:extLst>
              </a:tr>
              <a:tr h="347633">
                <a:tc>
                  <a:txBody>
                    <a:bodyPr/>
                    <a:lstStyle/>
                    <a:p>
                      <a:pPr algn="l" fontAlgn="b"/>
                      <a:r>
                        <a:rPr lang="en-US" sz="1200" b="1" i="0" u="none" strike="noStrike" dirty="0">
                          <a:solidFill>
                            <a:srgbClr val="000000"/>
                          </a:solidFill>
                          <a:effectLst/>
                          <a:latin typeface="Calibri" panose="020F0502020204030204" pitchFamily="34" charset="0"/>
                        </a:rPr>
                        <a:t>Medicare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1377110606"/>
                  </a:ext>
                </a:extLst>
              </a:tr>
              <a:tr h="347633">
                <a:tc>
                  <a:txBody>
                    <a:bodyPr/>
                    <a:lstStyle/>
                    <a:p>
                      <a:pPr algn="l" fontAlgn="b"/>
                      <a:r>
                        <a:rPr lang="en-US" sz="1200" b="1" i="0" u="none" strike="noStrike" dirty="0">
                          <a:solidFill>
                            <a:srgbClr val="000000"/>
                          </a:solidFill>
                          <a:effectLst/>
                          <a:latin typeface="Calibri" panose="020F0502020204030204" pitchFamily="34" charset="0"/>
                        </a:rPr>
                        <a:t>Medicaid</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B7DF"/>
                    </a:solidFill>
                  </a:tcPr>
                </a:tc>
                <a:tc>
                  <a:txBody>
                    <a:bodyPr/>
                    <a:lstStyle/>
                    <a:p>
                      <a:pPr algn="ctr" fontAlgn="b"/>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235574420"/>
                  </a:ext>
                </a:extLst>
              </a:tr>
              <a:tr h="403838">
                <a:tc>
                  <a:txBody>
                    <a:bodyPr/>
                    <a:lstStyle/>
                    <a:p>
                      <a:pPr algn="l" fontAlgn="b"/>
                      <a:r>
                        <a:rPr lang="en-US" sz="1200" b="1" i="0" u="none" strike="noStrike" dirty="0">
                          <a:solidFill>
                            <a:srgbClr val="000000"/>
                          </a:solidFill>
                          <a:effectLst/>
                          <a:latin typeface="Calibri" panose="020F0502020204030204" pitchFamily="34" charset="0"/>
                        </a:rPr>
                        <a:t>ADA</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3178949773"/>
                  </a:ext>
                </a:extLst>
              </a:tr>
              <a:tr h="459622">
                <a:tc>
                  <a:txBody>
                    <a:bodyPr/>
                    <a:lstStyle/>
                    <a:p>
                      <a:pPr algn="l" fontAlgn="b"/>
                      <a:r>
                        <a:rPr lang="en-US" sz="1200" b="1" i="0" u="none" strike="noStrike" dirty="0">
                          <a:solidFill>
                            <a:srgbClr val="000000"/>
                          </a:solidFill>
                          <a:effectLst/>
                          <a:latin typeface="Calibri" panose="020F0502020204030204" pitchFamily="34" charset="0"/>
                        </a:rPr>
                        <a:t>The Ticket to Work program…</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459622">
                <a:tc>
                  <a:txBody>
                    <a:bodyPr/>
                    <a:lstStyle/>
                    <a:p>
                      <a:pPr algn="l" fontAlgn="b"/>
                      <a:r>
                        <a:rPr lang="en-US" sz="1200" b="1" i="0" u="none" strike="noStrike" dirty="0">
                          <a:solidFill>
                            <a:srgbClr val="000000"/>
                          </a:solidFill>
                          <a:effectLst/>
                          <a:latin typeface="Calibri" panose="020F0502020204030204" pitchFamily="34" charset="0"/>
                        </a:rPr>
                        <a:t>Special Education programs</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403838">
                <a:tc>
                  <a:txBody>
                    <a:bodyPr/>
                    <a:lstStyle/>
                    <a:p>
                      <a:pPr algn="l" fontAlgn="b"/>
                      <a:r>
                        <a:rPr lang="en-US" sz="1200" b="1" i="0" u="none" strike="noStrike" dirty="0">
                          <a:solidFill>
                            <a:srgbClr val="000000"/>
                          </a:solidFill>
                          <a:effectLst/>
                          <a:latin typeface="Calibri" panose="020F0502020204030204" pitchFamily="34" charset="0"/>
                        </a:rPr>
                        <a:t>ACA</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B7DF"/>
                    </a:solidFill>
                  </a:tcPr>
                </a:tc>
                <a:tc>
                  <a:txBody>
                    <a:bodyPr/>
                    <a:lstStyle/>
                    <a:p>
                      <a:pPr algn="ctr" fontAlgn="b"/>
                      <a:r>
                        <a:rPr lang="en-US" sz="16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131677553"/>
                  </a:ext>
                </a:extLst>
              </a:tr>
            </a:tbl>
          </a:graphicData>
        </a:graphic>
      </p:graphicFrame>
      <p:sp>
        <p:nvSpPr>
          <p:cNvPr id="12" name="TextBox 11">
            <a:extLst>
              <a:ext uri="{FF2B5EF4-FFF2-40B4-BE49-F238E27FC236}">
                <a16:creationId xmlns:a16="http://schemas.microsoft.com/office/drawing/2014/main" id="{66868F3C-05E9-49DA-B06C-39B9B6ABB8AF}"/>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14" name="Oval 13">
            <a:extLst>
              <a:ext uri="{FF2B5EF4-FFF2-40B4-BE49-F238E27FC236}">
                <a16:creationId xmlns:a16="http://schemas.microsoft.com/office/drawing/2014/main" id="{41C96DB1-49CB-4761-8EBA-C94BBB1EC1F3}"/>
              </a:ext>
              <a:ext uri="{C183D7F6-B498-43B3-948B-1728B52AA6E4}">
                <adec:decorative xmlns:adec="http://schemas.microsoft.com/office/drawing/2017/decorative" val="1"/>
              </a:ext>
            </a:extLst>
          </p:cNvPr>
          <p:cNvSpPr/>
          <p:nvPr/>
        </p:nvSpPr>
        <p:spPr>
          <a:xfrm>
            <a:off x="4225771" y="2488929"/>
            <a:ext cx="472541" cy="7514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96D5004-74EB-4CD6-B6B1-9FB95A46B6E5}"/>
              </a:ext>
              <a:ext uri="{C183D7F6-B498-43B3-948B-1728B52AA6E4}">
                <adec:decorative xmlns:adec="http://schemas.microsoft.com/office/drawing/2017/decorative" val="1"/>
              </a:ext>
            </a:extLst>
          </p:cNvPr>
          <p:cNvSpPr/>
          <p:nvPr/>
        </p:nvSpPr>
        <p:spPr>
          <a:xfrm>
            <a:off x="10873432" y="2488929"/>
            <a:ext cx="623152" cy="28110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Similarly, among those with a family or friend with a disability, those over 50 are more concerned about the elimination of Social Security and Medicare and those with a household income below $50k are more concerned about the elimination of all of the programs. </a:t>
            </a:r>
          </a:p>
        </p:txBody>
      </p:sp>
    </p:spTree>
    <p:extLst>
      <p:ext uri="{BB962C8B-B14F-4D97-AF65-F5344CB8AC3E}">
        <p14:creationId xmlns:p14="http://schemas.microsoft.com/office/powerpoint/2010/main" val="1044416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70">
            <a:extLst>
              <a:ext uri="{FF2B5EF4-FFF2-40B4-BE49-F238E27FC236}">
                <a16:creationId xmlns:a16="http://schemas.microsoft.com/office/drawing/2014/main" id="{A8B150BD-B523-9D4D-AEF6-4FC893B58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niversal access sign that reads &quot;Step free route&quot; with an arrow">
            <a:extLst>
              <a:ext uri="{FF2B5EF4-FFF2-40B4-BE49-F238E27FC236}">
                <a16:creationId xmlns:a16="http://schemas.microsoft.com/office/drawing/2014/main" id="{CFF5864A-1080-44D7-B860-5E456BA678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51" r="10968"/>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Treatment of the Disability Community</a:t>
            </a:r>
          </a:p>
        </p:txBody>
      </p:sp>
    </p:spTree>
    <p:extLst>
      <p:ext uri="{BB962C8B-B14F-4D97-AF65-F5344CB8AC3E}">
        <p14:creationId xmlns:p14="http://schemas.microsoft.com/office/powerpoint/2010/main" val="4028283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491C41-E717-4CAF-BD42-E31C2F506D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0259944"/>
              </p:ext>
            </p:extLst>
          </p:nvPr>
        </p:nvGraphicFramePr>
        <p:xfrm>
          <a:off x="789657" y="2402586"/>
          <a:ext cx="4630902" cy="3645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0EE26517-DCE6-4ECA-B394-A1D4AFA17E7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7476376"/>
              </p:ext>
            </p:extLst>
          </p:nvPr>
        </p:nvGraphicFramePr>
        <p:xfrm>
          <a:off x="89541" y="6287965"/>
          <a:ext cx="4261104" cy="50292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accent1">
                            <a:lumMod val="60000"/>
                            <a:lumOff val="4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Somewhat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A little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Very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Not concerned at all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3" name="Table 12">
            <a:extLst>
              <a:ext uri="{FF2B5EF4-FFF2-40B4-BE49-F238E27FC236}">
                <a16:creationId xmlns:a16="http://schemas.microsoft.com/office/drawing/2014/main" id="{ADF7031F-15E5-42D4-BFFD-10B5D9AE75D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4614035"/>
              </p:ext>
            </p:extLst>
          </p:nvPr>
        </p:nvGraphicFramePr>
        <p:xfrm>
          <a:off x="6771443" y="2178245"/>
          <a:ext cx="4805484" cy="3581563"/>
        </p:xfrm>
        <a:graphic>
          <a:graphicData uri="http://schemas.openxmlformats.org/drawingml/2006/table">
            <a:tbl>
              <a:tblPr firstRow="1" bandRow="1">
                <a:tableStyleId>{5C22544A-7EE6-4342-B048-85BDC9FD1C3A}</a:tableStyleId>
              </a:tblPr>
              <a:tblGrid>
                <a:gridCol w="2121899">
                  <a:extLst>
                    <a:ext uri="{9D8B030D-6E8A-4147-A177-3AD203B41FA5}">
                      <a16:colId xmlns:a16="http://schemas.microsoft.com/office/drawing/2014/main" val="20000"/>
                    </a:ext>
                  </a:extLst>
                </a:gridCol>
                <a:gridCol w="1303845">
                  <a:extLst>
                    <a:ext uri="{9D8B030D-6E8A-4147-A177-3AD203B41FA5}">
                      <a16:colId xmlns:a16="http://schemas.microsoft.com/office/drawing/2014/main" val="2093635934"/>
                    </a:ext>
                  </a:extLst>
                </a:gridCol>
                <a:gridCol w="1379740">
                  <a:extLst>
                    <a:ext uri="{9D8B030D-6E8A-4147-A177-3AD203B41FA5}">
                      <a16:colId xmlns:a16="http://schemas.microsoft.com/office/drawing/2014/main" val="20001"/>
                    </a:ext>
                  </a:extLst>
                </a:gridCol>
              </a:tblGrid>
              <a:tr h="411643">
                <a:tc>
                  <a:txBody>
                    <a:bodyPr/>
                    <a:lstStyle/>
                    <a:p>
                      <a:pPr algn="ctr"/>
                      <a:endParaRPr lang="en-US" sz="1300" dirty="0"/>
                    </a:p>
                  </a:txBody>
                  <a:tcPr>
                    <a:solidFill>
                      <a:schemeClr val="bg1"/>
                    </a:solidFill>
                  </a:tcPr>
                </a:tc>
                <a:tc>
                  <a:txBody>
                    <a:bodyPr/>
                    <a:lstStyle/>
                    <a:p>
                      <a:pPr algn="ctr"/>
                      <a:r>
                        <a:rPr lang="en-US" sz="1300" dirty="0"/>
                        <a:t>Very Concerned</a:t>
                      </a:r>
                    </a:p>
                  </a:txBody>
                  <a:tcPr anchor="ctr">
                    <a:solidFill>
                      <a:srgbClr val="0070C0"/>
                    </a:solidFill>
                  </a:tcPr>
                </a:tc>
                <a:tc>
                  <a:txBody>
                    <a:bodyPr/>
                    <a:lstStyle/>
                    <a:p>
                      <a:pPr algn="ctr"/>
                      <a:r>
                        <a:rPr lang="en-US" sz="1300" dirty="0"/>
                        <a:t>Concerned</a:t>
                      </a:r>
                    </a:p>
                  </a:txBody>
                  <a:tcPr anchor="ctr">
                    <a:solidFill>
                      <a:schemeClr val="accent1">
                        <a:lumMod val="75000"/>
                      </a:schemeClr>
                    </a:solidFill>
                  </a:tcPr>
                </a:tc>
                <a:extLst>
                  <a:ext uri="{0D108BD9-81ED-4DB2-BD59-A6C34878D82A}">
                    <a16:rowId xmlns:a16="http://schemas.microsoft.com/office/drawing/2014/main" val="10000"/>
                  </a:ext>
                </a:extLst>
              </a:tr>
              <a:tr h="142307">
                <a:tc>
                  <a:txBody>
                    <a:bodyPr/>
                    <a:lstStyle/>
                    <a:p>
                      <a:pPr algn="l"/>
                      <a:r>
                        <a:rPr lang="en-US" sz="1300" b="1" dirty="0"/>
                        <a:t>People with Disabilities</a:t>
                      </a:r>
                    </a:p>
                  </a:txBody>
                  <a:tcPr marT="0" marB="0" anchor="ctr">
                    <a:solidFill>
                      <a:schemeClr val="bg1">
                        <a:lumMod val="50000"/>
                        <a:alpha val="50000"/>
                      </a:schemeClr>
                    </a:solidFill>
                  </a:tcPr>
                </a:tc>
                <a:tc>
                  <a:txBody>
                    <a:bodyPr/>
                    <a:lstStyle/>
                    <a:p>
                      <a:pPr algn="ctr"/>
                      <a:r>
                        <a:rPr lang="en-US" sz="1300" b="1" dirty="0"/>
                        <a:t>59</a:t>
                      </a:r>
                    </a:p>
                  </a:txBody>
                  <a:tcPr marT="0" marB="0" anchor="ctr">
                    <a:solidFill>
                      <a:srgbClr val="7FB7DF">
                        <a:alpha val="50000"/>
                      </a:srgbClr>
                    </a:solidFill>
                  </a:tcPr>
                </a:tc>
                <a:tc>
                  <a:txBody>
                    <a:bodyPr/>
                    <a:lstStyle/>
                    <a:p>
                      <a:pPr algn="ctr"/>
                      <a:r>
                        <a:rPr lang="en-US" sz="1300" b="1" dirty="0"/>
                        <a:t>84</a:t>
                      </a:r>
                    </a:p>
                  </a:txBody>
                  <a:tcPr marT="0" marB="0" anchor="ctr">
                    <a:solidFill>
                      <a:schemeClr val="bg1">
                        <a:lumMod val="50000"/>
                        <a:alpha val="50000"/>
                      </a:schemeClr>
                    </a:solidFill>
                  </a:tcPr>
                </a:tc>
                <a:extLst>
                  <a:ext uri="{0D108BD9-81ED-4DB2-BD59-A6C34878D82A}">
                    <a16:rowId xmlns:a16="http://schemas.microsoft.com/office/drawing/2014/main" val="558237110"/>
                  </a:ext>
                </a:extLst>
              </a:tr>
              <a:tr h="142307">
                <a:tc>
                  <a:txBody>
                    <a:bodyPr/>
                    <a:lstStyle/>
                    <a:p>
                      <a:pPr algn="l"/>
                      <a:r>
                        <a:rPr lang="en-US" sz="1300" b="1" dirty="0"/>
                        <a:t>People with Connection</a:t>
                      </a:r>
                    </a:p>
                  </a:txBody>
                  <a:tcPr marT="0" marB="0" anchor="ctr">
                    <a:solidFill>
                      <a:schemeClr val="bg1">
                        <a:lumMod val="50000"/>
                        <a:alpha val="50000"/>
                      </a:schemeClr>
                    </a:solidFill>
                  </a:tcPr>
                </a:tc>
                <a:tc>
                  <a:txBody>
                    <a:bodyPr/>
                    <a:lstStyle/>
                    <a:p>
                      <a:pPr algn="ctr"/>
                      <a:r>
                        <a:rPr lang="en-US" sz="1300" b="1" dirty="0"/>
                        <a:t>50</a:t>
                      </a:r>
                    </a:p>
                  </a:txBody>
                  <a:tcPr marT="0" marB="0" anchor="ctr">
                    <a:solidFill>
                      <a:schemeClr val="bg1">
                        <a:lumMod val="50000"/>
                        <a:alpha val="50000"/>
                      </a:schemeClr>
                    </a:solidFill>
                  </a:tcPr>
                </a:tc>
                <a:tc>
                  <a:txBody>
                    <a:bodyPr/>
                    <a:lstStyle/>
                    <a:p>
                      <a:pPr algn="ctr"/>
                      <a:r>
                        <a:rPr lang="en-US" sz="1300" b="1" dirty="0"/>
                        <a:t>81</a:t>
                      </a:r>
                    </a:p>
                  </a:txBody>
                  <a:tcPr marT="0" marB="0" anchor="ctr">
                    <a:solidFill>
                      <a:schemeClr val="bg1">
                        <a:lumMod val="50000"/>
                        <a:alpha val="50000"/>
                      </a:schemeClr>
                    </a:solidFill>
                  </a:tcPr>
                </a:tc>
                <a:extLst>
                  <a:ext uri="{0D108BD9-81ED-4DB2-BD59-A6C34878D82A}">
                    <a16:rowId xmlns:a16="http://schemas.microsoft.com/office/drawing/2014/main" val="457397355"/>
                  </a:ext>
                </a:extLst>
              </a:tr>
              <a:tr h="142307">
                <a:tc>
                  <a:txBody>
                    <a:bodyPr/>
                    <a:lstStyle/>
                    <a:p>
                      <a:pPr algn="l"/>
                      <a:r>
                        <a:rPr lang="en-US" sz="1300" b="1" dirty="0"/>
                        <a:t>Men</a:t>
                      </a:r>
                    </a:p>
                  </a:txBody>
                  <a:tcPr marT="0" marB="0" anchor="ctr">
                    <a:solidFill>
                      <a:schemeClr val="bg1">
                        <a:lumMod val="50000"/>
                        <a:alpha val="50000"/>
                      </a:schemeClr>
                    </a:solidFill>
                  </a:tcPr>
                </a:tc>
                <a:tc>
                  <a:txBody>
                    <a:bodyPr/>
                    <a:lstStyle/>
                    <a:p>
                      <a:pPr algn="ctr"/>
                      <a:r>
                        <a:rPr lang="en-US" sz="1300" b="1" dirty="0"/>
                        <a:t>47</a:t>
                      </a:r>
                    </a:p>
                  </a:txBody>
                  <a:tcPr marT="0" marB="0" anchor="ctr">
                    <a:solidFill>
                      <a:schemeClr val="bg1">
                        <a:lumMod val="50000"/>
                        <a:alpha val="50000"/>
                      </a:schemeClr>
                    </a:solidFill>
                  </a:tcPr>
                </a:tc>
                <a:tc>
                  <a:txBody>
                    <a:bodyPr/>
                    <a:lstStyle/>
                    <a:p>
                      <a:pPr algn="ctr"/>
                      <a:r>
                        <a:rPr lang="en-US" sz="1300" b="1" dirty="0"/>
                        <a:t>80</a:t>
                      </a:r>
                    </a:p>
                  </a:txBody>
                  <a:tcPr marT="0" marB="0" anchor="ctr">
                    <a:solidFill>
                      <a:schemeClr val="bg1">
                        <a:lumMod val="50000"/>
                        <a:alpha val="50000"/>
                      </a:schemeClr>
                    </a:solidFill>
                  </a:tcPr>
                </a:tc>
                <a:extLst>
                  <a:ext uri="{0D108BD9-81ED-4DB2-BD59-A6C34878D82A}">
                    <a16:rowId xmlns:a16="http://schemas.microsoft.com/office/drawing/2014/main" val="10001"/>
                  </a:ext>
                </a:extLst>
              </a:tr>
              <a:tr h="142307">
                <a:tc>
                  <a:txBody>
                    <a:bodyPr/>
                    <a:lstStyle/>
                    <a:p>
                      <a:pPr algn="l"/>
                      <a:r>
                        <a:rPr lang="en-US" sz="1300" b="1" dirty="0"/>
                        <a:t>Women</a:t>
                      </a:r>
                    </a:p>
                  </a:txBody>
                  <a:tcPr marT="0" marB="0" anchor="ctr">
                    <a:solidFill>
                      <a:schemeClr val="bg1">
                        <a:lumMod val="50000"/>
                        <a:alpha val="50000"/>
                      </a:schemeClr>
                    </a:solidFill>
                  </a:tcPr>
                </a:tc>
                <a:tc>
                  <a:txBody>
                    <a:bodyPr/>
                    <a:lstStyle/>
                    <a:p>
                      <a:pPr algn="ctr"/>
                      <a:r>
                        <a:rPr lang="en-US" sz="1300" b="1" dirty="0"/>
                        <a:t>57</a:t>
                      </a:r>
                    </a:p>
                  </a:txBody>
                  <a:tcPr marT="0" marB="0" anchor="ctr">
                    <a:solidFill>
                      <a:srgbClr val="7FB7DF">
                        <a:alpha val="50000"/>
                      </a:srgbClr>
                    </a:solidFill>
                  </a:tcPr>
                </a:tc>
                <a:tc>
                  <a:txBody>
                    <a:bodyPr/>
                    <a:lstStyle/>
                    <a:p>
                      <a:pPr algn="ctr"/>
                      <a:r>
                        <a:rPr lang="en-US" sz="1300" b="1" dirty="0"/>
                        <a:t>84</a:t>
                      </a:r>
                    </a:p>
                  </a:txBody>
                  <a:tcPr marT="0" marB="0" anchor="ctr">
                    <a:solidFill>
                      <a:schemeClr val="bg1">
                        <a:lumMod val="50000"/>
                        <a:alpha val="50000"/>
                      </a:schemeClr>
                    </a:solidFill>
                  </a:tcPr>
                </a:tc>
                <a:extLst>
                  <a:ext uri="{0D108BD9-81ED-4DB2-BD59-A6C34878D82A}">
                    <a16:rowId xmlns:a16="http://schemas.microsoft.com/office/drawing/2014/main" val="10002"/>
                  </a:ext>
                </a:extLst>
              </a:tr>
              <a:tr h="142307">
                <a:tc>
                  <a:txBody>
                    <a:bodyPr/>
                    <a:lstStyle/>
                    <a:p>
                      <a:pPr algn="l"/>
                      <a:r>
                        <a:rPr lang="en-US" sz="1300" b="1" dirty="0"/>
                        <a:t>Under 50</a:t>
                      </a:r>
                    </a:p>
                  </a:txBody>
                  <a:tcPr marT="0" marB="0" anchor="ctr">
                    <a:solidFill>
                      <a:schemeClr val="bg1">
                        <a:lumMod val="50000"/>
                        <a:alpha val="25000"/>
                      </a:schemeClr>
                    </a:solidFill>
                  </a:tcPr>
                </a:tc>
                <a:tc>
                  <a:txBody>
                    <a:bodyPr/>
                    <a:lstStyle/>
                    <a:p>
                      <a:pPr algn="ctr"/>
                      <a:r>
                        <a:rPr lang="en-US" sz="1300" b="1" dirty="0"/>
                        <a:t>54</a:t>
                      </a:r>
                    </a:p>
                  </a:txBody>
                  <a:tcPr marT="0" marB="0" anchor="ctr">
                    <a:solidFill>
                      <a:schemeClr val="bg1">
                        <a:lumMod val="50000"/>
                        <a:alpha val="25000"/>
                      </a:schemeClr>
                    </a:solidFill>
                  </a:tcPr>
                </a:tc>
                <a:tc>
                  <a:txBody>
                    <a:bodyPr/>
                    <a:lstStyle/>
                    <a:p>
                      <a:pPr algn="ctr"/>
                      <a:r>
                        <a:rPr lang="en-US" sz="1300" b="1" dirty="0"/>
                        <a:t>85</a:t>
                      </a:r>
                    </a:p>
                  </a:txBody>
                  <a:tcPr marT="0" marB="0" anchor="ctr">
                    <a:solidFill>
                      <a:schemeClr val="bg1">
                        <a:lumMod val="50000"/>
                        <a:alpha val="25000"/>
                      </a:schemeClr>
                    </a:solidFill>
                  </a:tcPr>
                </a:tc>
                <a:extLst>
                  <a:ext uri="{0D108BD9-81ED-4DB2-BD59-A6C34878D82A}">
                    <a16:rowId xmlns:a16="http://schemas.microsoft.com/office/drawing/2014/main" val="10003"/>
                  </a:ext>
                </a:extLst>
              </a:tr>
              <a:tr h="142307">
                <a:tc>
                  <a:txBody>
                    <a:bodyPr/>
                    <a:lstStyle/>
                    <a:p>
                      <a:pPr algn="l"/>
                      <a:r>
                        <a:rPr lang="en-US" sz="1300" b="1" dirty="0"/>
                        <a:t>50 +</a:t>
                      </a:r>
                    </a:p>
                  </a:txBody>
                  <a:tcPr marT="0" marB="0" anchor="ctr">
                    <a:solidFill>
                      <a:schemeClr val="bg1">
                        <a:lumMod val="50000"/>
                        <a:alpha val="25000"/>
                      </a:schemeClr>
                    </a:solidFill>
                  </a:tcPr>
                </a:tc>
                <a:tc>
                  <a:txBody>
                    <a:bodyPr/>
                    <a:lstStyle/>
                    <a:p>
                      <a:pPr algn="ctr"/>
                      <a:r>
                        <a:rPr lang="en-US" sz="1300" b="1" dirty="0"/>
                        <a:t>50</a:t>
                      </a:r>
                    </a:p>
                  </a:txBody>
                  <a:tcPr marT="0" marB="0" anchor="ctr">
                    <a:solidFill>
                      <a:schemeClr val="bg1">
                        <a:lumMod val="50000"/>
                        <a:alpha val="25000"/>
                      </a:schemeClr>
                    </a:solidFill>
                  </a:tcPr>
                </a:tc>
                <a:tc>
                  <a:txBody>
                    <a:bodyPr/>
                    <a:lstStyle/>
                    <a:p>
                      <a:pPr algn="ctr"/>
                      <a:r>
                        <a:rPr lang="en-US" sz="1300" b="1" dirty="0"/>
                        <a:t>79</a:t>
                      </a:r>
                    </a:p>
                  </a:txBody>
                  <a:tcPr marT="0" marB="0" anchor="ctr">
                    <a:solidFill>
                      <a:schemeClr val="bg1">
                        <a:lumMod val="50000"/>
                        <a:alpha val="25000"/>
                      </a:schemeClr>
                    </a:solidFill>
                  </a:tcPr>
                </a:tc>
                <a:extLst>
                  <a:ext uri="{0D108BD9-81ED-4DB2-BD59-A6C34878D82A}">
                    <a16:rowId xmlns:a16="http://schemas.microsoft.com/office/drawing/2014/main" val="2121571021"/>
                  </a:ext>
                </a:extLst>
              </a:tr>
              <a:tr h="142307">
                <a:tc>
                  <a:txBody>
                    <a:bodyPr/>
                    <a:lstStyle/>
                    <a:p>
                      <a:pPr algn="l"/>
                      <a:r>
                        <a:rPr lang="en-US" sz="1300" b="1" dirty="0"/>
                        <a:t>Democrat ID</a:t>
                      </a:r>
                    </a:p>
                  </a:txBody>
                  <a:tcPr marT="0" marB="0" anchor="ctr">
                    <a:solidFill>
                      <a:schemeClr val="bg1">
                        <a:lumMod val="50000"/>
                        <a:alpha val="50000"/>
                      </a:schemeClr>
                    </a:solidFill>
                  </a:tcPr>
                </a:tc>
                <a:tc>
                  <a:txBody>
                    <a:bodyPr/>
                    <a:lstStyle/>
                    <a:p>
                      <a:pPr algn="ctr"/>
                      <a:r>
                        <a:rPr lang="en-US" sz="1300" b="1" dirty="0"/>
                        <a:t>59</a:t>
                      </a:r>
                    </a:p>
                  </a:txBody>
                  <a:tcPr marT="0" marB="0" anchor="ctr">
                    <a:solidFill>
                      <a:srgbClr val="7FB7DF">
                        <a:alpha val="50000"/>
                      </a:srgbClr>
                    </a:solidFill>
                  </a:tcPr>
                </a:tc>
                <a:tc>
                  <a:txBody>
                    <a:bodyPr/>
                    <a:lstStyle/>
                    <a:p>
                      <a:pPr algn="ctr"/>
                      <a:r>
                        <a:rPr lang="en-US" sz="1300" b="1" dirty="0"/>
                        <a:t>89</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42307">
                <a:tc>
                  <a:txBody>
                    <a:bodyPr/>
                    <a:lstStyle/>
                    <a:p>
                      <a:pPr algn="l"/>
                      <a:r>
                        <a:rPr lang="en-US" sz="1300" b="1" dirty="0"/>
                        <a:t>Independent ID</a:t>
                      </a:r>
                    </a:p>
                  </a:txBody>
                  <a:tcPr marT="0" marB="0" anchor="ctr">
                    <a:solidFill>
                      <a:schemeClr val="bg1">
                        <a:lumMod val="50000"/>
                        <a:alpha val="50000"/>
                      </a:schemeClr>
                    </a:solidFill>
                  </a:tcPr>
                </a:tc>
                <a:tc>
                  <a:txBody>
                    <a:bodyPr/>
                    <a:lstStyle/>
                    <a:p>
                      <a:pPr algn="ctr"/>
                      <a:r>
                        <a:rPr lang="en-US" sz="1300" b="1" dirty="0"/>
                        <a:t>47</a:t>
                      </a:r>
                    </a:p>
                  </a:txBody>
                  <a:tcPr marT="0" marB="0" anchor="ctr">
                    <a:solidFill>
                      <a:schemeClr val="bg1">
                        <a:lumMod val="50000"/>
                        <a:alpha val="50000"/>
                      </a:schemeClr>
                    </a:solidFill>
                  </a:tcPr>
                </a:tc>
                <a:tc>
                  <a:txBody>
                    <a:bodyPr/>
                    <a:lstStyle/>
                    <a:p>
                      <a:pPr algn="ctr"/>
                      <a:r>
                        <a:rPr lang="en-US" sz="1300" b="1" dirty="0"/>
                        <a:t>74</a:t>
                      </a:r>
                    </a:p>
                  </a:txBody>
                  <a:tcPr marT="0" marB="0" anchor="ctr">
                    <a:solidFill>
                      <a:schemeClr val="bg1">
                        <a:lumMod val="50000"/>
                        <a:alpha val="50000"/>
                      </a:schemeClr>
                    </a:solidFill>
                  </a:tcPr>
                </a:tc>
                <a:extLst>
                  <a:ext uri="{0D108BD9-81ED-4DB2-BD59-A6C34878D82A}">
                    <a16:rowId xmlns:a16="http://schemas.microsoft.com/office/drawing/2014/main" val="10008"/>
                  </a:ext>
                </a:extLst>
              </a:tr>
              <a:tr h="142307">
                <a:tc>
                  <a:txBody>
                    <a:bodyPr/>
                    <a:lstStyle/>
                    <a:p>
                      <a:pPr algn="l"/>
                      <a:r>
                        <a:rPr lang="en-US" sz="1300" b="1" dirty="0"/>
                        <a:t>Republican ID</a:t>
                      </a:r>
                    </a:p>
                  </a:txBody>
                  <a:tcPr marT="0" marB="0" anchor="ctr">
                    <a:solidFill>
                      <a:schemeClr val="bg1">
                        <a:lumMod val="50000"/>
                        <a:alpha val="50000"/>
                      </a:schemeClr>
                    </a:solidFill>
                  </a:tcPr>
                </a:tc>
                <a:tc>
                  <a:txBody>
                    <a:bodyPr/>
                    <a:lstStyle/>
                    <a:p>
                      <a:pPr algn="ctr"/>
                      <a:r>
                        <a:rPr lang="en-US" sz="1300" b="1" dirty="0"/>
                        <a:t>45</a:t>
                      </a:r>
                    </a:p>
                  </a:txBody>
                  <a:tcPr marT="0" marB="0" anchor="ctr">
                    <a:solidFill>
                      <a:schemeClr val="bg1">
                        <a:lumMod val="50000"/>
                        <a:alpha val="50000"/>
                      </a:schemeClr>
                    </a:solidFill>
                  </a:tcPr>
                </a:tc>
                <a:tc>
                  <a:txBody>
                    <a:bodyPr/>
                    <a:lstStyle/>
                    <a:p>
                      <a:pPr algn="ctr"/>
                      <a:r>
                        <a:rPr lang="en-US" sz="1300" b="1" dirty="0"/>
                        <a:t>78</a:t>
                      </a:r>
                    </a:p>
                  </a:txBody>
                  <a:tcPr marT="0" marB="0" anchor="ctr">
                    <a:solidFill>
                      <a:schemeClr val="bg1">
                        <a:lumMod val="50000"/>
                        <a:alpha val="50000"/>
                      </a:schemeClr>
                    </a:solidFill>
                  </a:tcPr>
                </a:tc>
                <a:extLst>
                  <a:ext uri="{0D108BD9-81ED-4DB2-BD59-A6C34878D82A}">
                    <a16:rowId xmlns:a16="http://schemas.microsoft.com/office/drawing/2014/main" val="10009"/>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White</a:t>
                      </a:r>
                    </a:p>
                  </a:txBody>
                  <a:tcPr marT="0" marB="0" anchor="ctr">
                    <a:solidFill>
                      <a:schemeClr val="bg1">
                        <a:lumMod val="50000"/>
                        <a:alpha val="25000"/>
                      </a:schemeClr>
                    </a:solidFill>
                  </a:tcPr>
                </a:tc>
                <a:tc>
                  <a:txBody>
                    <a:bodyPr/>
                    <a:lstStyle/>
                    <a:p>
                      <a:pPr algn="ctr"/>
                      <a:r>
                        <a:rPr lang="en-US" sz="1300" b="1" dirty="0"/>
                        <a:t>48</a:t>
                      </a:r>
                    </a:p>
                  </a:txBody>
                  <a:tcPr marT="0" marB="0" anchor="ctr">
                    <a:solidFill>
                      <a:schemeClr val="bg1">
                        <a:lumMod val="50000"/>
                        <a:alpha val="25000"/>
                      </a:schemeClr>
                    </a:solidFill>
                  </a:tcPr>
                </a:tc>
                <a:tc>
                  <a:txBody>
                    <a:bodyPr/>
                    <a:lstStyle/>
                    <a:p>
                      <a:pPr algn="ctr"/>
                      <a:r>
                        <a:rPr lang="en-US" sz="1300" b="1" dirty="0"/>
                        <a:t>78</a:t>
                      </a:r>
                    </a:p>
                  </a:txBody>
                  <a:tcPr marT="0" marB="0" anchor="ctr">
                    <a:solidFill>
                      <a:schemeClr val="bg1">
                        <a:lumMod val="50000"/>
                        <a:alpha val="25000"/>
                      </a:schemeClr>
                    </a:solidFill>
                  </a:tcPr>
                </a:tc>
                <a:extLst>
                  <a:ext uri="{0D108BD9-81ED-4DB2-BD59-A6C34878D82A}">
                    <a16:rowId xmlns:a16="http://schemas.microsoft.com/office/drawing/2014/main" val="4179732881"/>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African American</a:t>
                      </a:r>
                    </a:p>
                  </a:txBody>
                  <a:tcPr marT="0" marB="0" anchor="ctr">
                    <a:solidFill>
                      <a:schemeClr val="bg1">
                        <a:lumMod val="50000"/>
                        <a:alpha val="25000"/>
                      </a:schemeClr>
                    </a:solidFill>
                  </a:tcPr>
                </a:tc>
                <a:tc>
                  <a:txBody>
                    <a:bodyPr/>
                    <a:lstStyle/>
                    <a:p>
                      <a:pPr algn="ctr"/>
                      <a:r>
                        <a:rPr lang="en-US" sz="1300" b="1" dirty="0"/>
                        <a:t>71</a:t>
                      </a:r>
                    </a:p>
                  </a:txBody>
                  <a:tcPr marT="0" marB="0" anchor="ctr">
                    <a:solidFill>
                      <a:srgbClr val="BFDBEF"/>
                    </a:solidFill>
                  </a:tcPr>
                </a:tc>
                <a:tc>
                  <a:txBody>
                    <a:bodyPr/>
                    <a:lstStyle/>
                    <a:p>
                      <a:pPr algn="ctr"/>
                      <a:r>
                        <a:rPr lang="en-US" sz="1300" b="1" dirty="0"/>
                        <a:t>92</a:t>
                      </a:r>
                    </a:p>
                  </a:txBody>
                  <a:tcPr marT="0" marB="0" anchor="ctr">
                    <a:solidFill>
                      <a:schemeClr val="bg1">
                        <a:lumMod val="50000"/>
                        <a:alpha val="25000"/>
                      </a:schemeClr>
                    </a:solidFill>
                  </a:tcPr>
                </a:tc>
                <a:extLst>
                  <a:ext uri="{0D108BD9-81ED-4DB2-BD59-A6C34878D82A}">
                    <a16:rowId xmlns:a16="http://schemas.microsoft.com/office/drawing/2014/main" val="4216334098"/>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Latinx</a:t>
                      </a:r>
                    </a:p>
                  </a:txBody>
                  <a:tcPr marT="0" marB="0" anchor="ctr">
                    <a:solidFill>
                      <a:schemeClr val="bg1">
                        <a:lumMod val="50000"/>
                        <a:alpha val="25000"/>
                      </a:schemeClr>
                    </a:solidFill>
                  </a:tcPr>
                </a:tc>
                <a:tc>
                  <a:txBody>
                    <a:bodyPr/>
                    <a:lstStyle/>
                    <a:p>
                      <a:pPr algn="ctr"/>
                      <a:r>
                        <a:rPr lang="en-US" sz="1300" b="1" dirty="0"/>
                        <a:t>55</a:t>
                      </a:r>
                    </a:p>
                  </a:txBody>
                  <a:tcPr marT="0" marB="0" anchor="ctr">
                    <a:solidFill>
                      <a:schemeClr val="bg1">
                        <a:lumMod val="50000"/>
                        <a:alpha val="25000"/>
                      </a:schemeClr>
                    </a:solidFill>
                  </a:tcPr>
                </a:tc>
                <a:tc>
                  <a:txBody>
                    <a:bodyPr/>
                    <a:lstStyle/>
                    <a:p>
                      <a:pPr algn="ctr"/>
                      <a:r>
                        <a:rPr lang="en-US" sz="1300" b="1" dirty="0"/>
                        <a:t>89</a:t>
                      </a:r>
                    </a:p>
                  </a:txBody>
                  <a:tcPr marT="0" marB="0" anchor="ctr">
                    <a:solidFill>
                      <a:schemeClr val="bg1">
                        <a:lumMod val="50000"/>
                        <a:alpha val="25000"/>
                      </a:schemeClr>
                    </a:solidFill>
                  </a:tcPr>
                </a:tc>
                <a:extLst>
                  <a:ext uri="{0D108BD9-81ED-4DB2-BD59-A6C34878D82A}">
                    <a16:rowId xmlns:a16="http://schemas.microsoft.com/office/drawing/2014/main" val="2106399764"/>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Noncollege</a:t>
                      </a:r>
                    </a:p>
                  </a:txBody>
                  <a:tcPr marT="0" marB="0" anchor="ctr">
                    <a:solidFill>
                      <a:srgbClr val="BFBFBF"/>
                    </a:solidFill>
                  </a:tcPr>
                </a:tc>
                <a:tc>
                  <a:txBody>
                    <a:bodyPr/>
                    <a:lstStyle/>
                    <a:p>
                      <a:pPr algn="ctr"/>
                      <a:r>
                        <a:rPr lang="en-US" sz="1300" b="1" dirty="0"/>
                        <a:t>53</a:t>
                      </a:r>
                    </a:p>
                  </a:txBody>
                  <a:tcPr marT="0" marB="0" anchor="ctr">
                    <a:solidFill>
                      <a:srgbClr val="BFBFBF"/>
                    </a:solidFill>
                  </a:tcPr>
                </a:tc>
                <a:tc>
                  <a:txBody>
                    <a:bodyPr/>
                    <a:lstStyle/>
                    <a:p>
                      <a:pPr algn="ctr"/>
                      <a:r>
                        <a:rPr lang="en-US" sz="1300" b="1" dirty="0"/>
                        <a:t>83</a:t>
                      </a:r>
                    </a:p>
                  </a:txBody>
                  <a:tcPr marT="0" marB="0" anchor="ctr">
                    <a:solidFill>
                      <a:srgbClr val="BFBFBF"/>
                    </a:solidFill>
                  </a:tcPr>
                </a:tc>
                <a:extLst>
                  <a:ext uri="{0D108BD9-81ED-4DB2-BD59-A6C34878D82A}">
                    <a16:rowId xmlns:a16="http://schemas.microsoft.com/office/drawing/2014/main" val="3217463189"/>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marT="0" marB="0" anchor="ctr">
                    <a:solidFill>
                      <a:srgbClr val="BFBFBF"/>
                    </a:solidFill>
                  </a:tcPr>
                </a:tc>
                <a:tc>
                  <a:txBody>
                    <a:bodyPr/>
                    <a:lstStyle/>
                    <a:p>
                      <a:pPr algn="ctr"/>
                      <a:r>
                        <a:rPr lang="en-US" sz="1300" b="1" dirty="0"/>
                        <a:t>50</a:t>
                      </a:r>
                    </a:p>
                  </a:txBody>
                  <a:tcPr marT="0" marB="0" anchor="ctr">
                    <a:solidFill>
                      <a:srgbClr val="BFBFBF"/>
                    </a:solidFill>
                  </a:tcPr>
                </a:tc>
                <a:tc>
                  <a:txBody>
                    <a:bodyPr/>
                    <a:lstStyle/>
                    <a:p>
                      <a:pPr algn="ctr"/>
                      <a:r>
                        <a:rPr lang="en-US" sz="1300" b="1" dirty="0"/>
                        <a:t>82</a:t>
                      </a:r>
                    </a:p>
                  </a:txBody>
                  <a:tcPr marT="0" marB="0" anchor="ctr">
                    <a:solidFill>
                      <a:srgbClr val="BFBFBF"/>
                    </a:solidFill>
                  </a:tcPr>
                </a:tc>
                <a:extLst>
                  <a:ext uri="{0D108BD9-81ED-4DB2-BD59-A6C34878D82A}">
                    <a16:rowId xmlns:a16="http://schemas.microsoft.com/office/drawing/2014/main" val="757221224"/>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Likely Voter</a:t>
                      </a:r>
                    </a:p>
                  </a:txBody>
                  <a:tcPr marT="0" marB="0" anchor="ctr">
                    <a:solidFill>
                      <a:srgbClr val="DFDFDF"/>
                    </a:solidFill>
                  </a:tcPr>
                </a:tc>
                <a:tc>
                  <a:txBody>
                    <a:bodyPr/>
                    <a:lstStyle/>
                    <a:p>
                      <a:pPr algn="ctr"/>
                      <a:r>
                        <a:rPr lang="en-US" sz="1300" b="1" dirty="0"/>
                        <a:t>53</a:t>
                      </a:r>
                    </a:p>
                  </a:txBody>
                  <a:tcPr marT="0" marB="0" anchor="ctr">
                    <a:solidFill>
                      <a:srgbClr val="DFDFDF"/>
                    </a:solidFill>
                  </a:tcPr>
                </a:tc>
                <a:tc>
                  <a:txBody>
                    <a:bodyPr/>
                    <a:lstStyle/>
                    <a:p>
                      <a:pPr algn="ctr"/>
                      <a:r>
                        <a:rPr lang="en-US" sz="1300" b="1" dirty="0"/>
                        <a:t>83</a:t>
                      </a:r>
                    </a:p>
                  </a:txBody>
                  <a:tcPr marT="0" marB="0" anchor="ctr">
                    <a:solidFill>
                      <a:srgbClr val="DFDFDF"/>
                    </a:solidFill>
                  </a:tcPr>
                </a:tc>
                <a:extLst>
                  <a:ext uri="{0D108BD9-81ED-4DB2-BD59-A6C34878D82A}">
                    <a16:rowId xmlns:a16="http://schemas.microsoft.com/office/drawing/2014/main" val="2224869634"/>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Not Likely Voter</a:t>
                      </a:r>
                    </a:p>
                  </a:txBody>
                  <a:tcPr marT="0" marB="0" anchor="ctr">
                    <a:solidFill>
                      <a:srgbClr val="DFDFDF"/>
                    </a:solidFill>
                  </a:tcPr>
                </a:tc>
                <a:tc>
                  <a:txBody>
                    <a:bodyPr/>
                    <a:lstStyle/>
                    <a:p>
                      <a:pPr algn="ctr"/>
                      <a:r>
                        <a:rPr lang="en-US" sz="1300" b="1" dirty="0"/>
                        <a:t>43</a:t>
                      </a:r>
                    </a:p>
                  </a:txBody>
                  <a:tcPr marT="0" marB="0" anchor="ctr">
                    <a:solidFill>
                      <a:srgbClr val="DFDFDF"/>
                    </a:solidFill>
                  </a:tcPr>
                </a:tc>
                <a:tc>
                  <a:txBody>
                    <a:bodyPr/>
                    <a:lstStyle/>
                    <a:p>
                      <a:pPr algn="ctr"/>
                      <a:r>
                        <a:rPr lang="en-US" sz="1300" b="1" dirty="0"/>
                        <a:t>75</a:t>
                      </a:r>
                    </a:p>
                  </a:txBody>
                  <a:tcPr marT="0" marB="0" anchor="ctr">
                    <a:solidFill>
                      <a:srgbClr val="DFDFDF"/>
                    </a:solidFill>
                  </a:tcPr>
                </a:tc>
                <a:extLst>
                  <a:ext uri="{0D108BD9-81ED-4DB2-BD59-A6C34878D82A}">
                    <a16:rowId xmlns:a16="http://schemas.microsoft.com/office/drawing/2014/main" val="552248778"/>
                  </a:ext>
                </a:extLst>
              </a:tr>
            </a:tbl>
          </a:graphicData>
        </a:graphic>
      </p:graphicFrame>
      <p:sp>
        <p:nvSpPr>
          <p:cNvPr id="15" name="Arrow: Right 14">
            <a:extLst>
              <a:ext uri="{FF2B5EF4-FFF2-40B4-BE49-F238E27FC236}">
                <a16:creationId xmlns:a16="http://schemas.microsoft.com/office/drawing/2014/main" id="{FDAA51B4-18A6-4F2C-96C3-512961BAE6DC}"/>
              </a:ext>
              <a:ext uri="{C183D7F6-B498-43B3-948B-1728B52AA6E4}">
                <adec:decorative xmlns:adec="http://schemas.microsoft.com/office/drawing/2017/decorative" val="1"/>
              </a:ext>
            </a:extLst>
          </p:cNvPr>
          <p:cNvSpPr/>
          <p:nvPr/>
        </p:nvSpPr>
        <p:spPr>
          <a:xfrm rot="19602124">
            <a:off x="2557209" y="4292095"/>
            <a:ext cx="950759"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5C8EBC5-6D81-44B6-B301-F4F06067F9DA}"/>
              </a:ext>
            </a:extLst>
          </p:cNvPr>
          <p:cNvSpPr txBox="1"/>
          <p:nvPr/>
        </p:nvSpPr>
        <p:spPr>
          <a:xfrm>
            <a:off x="3280156" y="2633449"/>
            <a:ext cx="2847835" cy="1384995"/>
          </a:xfrm>
          <a:prstGeom prst="rect">
            <a:avLst/>
          </a:prstGeom>
          <a:noFill/>
          <a:ln>
            <a:solidFill>
              <a:srgbClr val="0070C0"/>
            </a:solidFill>
          </a:ln>
        </p:spPr>
        <p:txBody>
          <a:bodyPr wrap="square" rtlCol="0">
            <a:spAutoFit/>
          </a:bodyPr>
          <a:lstStyle/>
          <a:p>
            <a:pPr algn="ctr"/>
            <a:r>
              <a:rPr lang="en-US" sz="1200" b="1" dirty="0"/>
              <a:t>Most likely to say very concerned</a:t>
            </a:r>
          </a:p>
          <a:p>
            <a:pPr marL="285750" indent="-285750">
              <a:buFont typeface="Arial" panose="020B0604020202020204" pitchFamily="34" charset="0"/>
              <a:buChar char="•"/>
            </a:pPr>
            <a:r>
              <a:rPr lang="en-US" sz="1200" dirty="0"/>
              <a:t>PWD Democrats (68%)</a:t>
            </a:r>
          </a:p>
          <a:p>
            <a:pPr marL="285750" indent="-285750">
              <a:buFont typeface="Arial" panose="020B0604020202020204" pitchFamily="34" charset="0"/>
              <a:buChar char="•"/>
            </a:pPr>
            <a:r>
              <a:rPr lang="en-US" sz="1200" dirty="0"/>
              <a:t>PWD &lt;50 (66%)</a:t>
            </a:r>
          </a:p>
          <a:p>
            <a:pPr marL="285750" indent="-285750">
              <a:buFont typeface="Arial" panose="020B0604020202020204" pitchFamily="34" charset="0"/>
              <a:buChar char="•"/>
            </a:pPr>
            <a:r>
              <a:rPr lang="en-US" sz="1200" dirty="0"/>
              <a:t>POC PWD (66%)</a:t>
            </a:r>
          </a:p>
          <a:p>
            <a:pPr marL="285750" indent="-285750">
              <a:buFont typeface="Arial" panose="020B0604020202020204" pitchFamily="34" charset="0"/>
              <a:buChar char="•"/>
            </a:pPr>
            <a:r>
              <a:rPr lang="en-US" sz="1200" dirty="0"/>
              <a:t>PWD women (64%)</a:t>
            </a:r>
          </a:p>
          <a:p>
            <a:pPr marL="285750" indent="-285750">
              <a:buFont typeface="Arial" panose="020B0604020202020204" pitchFamily="34" charset="0"/>
              <a:buChar char="•"/>
            </a:pPr>
            <a:r>
              <a:rPr lang="en-US" sz="1200" dirty="0"/>
              <a:t>Mother of child with disability (62%)</a:t>
            </a:r>
          </a:p>
          <a:p>
            <a:pPr marL="285750" indent="-285750">
              <a:buFont typeface="Arial" panose="020B0604020202020204" pitchFamily="34" charset="0"/>
              <a:buChar char="•"/>
            </a:pPr>
            <a:r>
              <a:rPr lang="en-US" sz="1200" dirty="0"/>
              <a:t>HH income below $50k (60%)</a:t>
            </a:r>
          </a:p>
        </p:txBody>
      </p:sp>
      <p:sp>
        <p:nvSpPr>
          <p:cNvPr id="10" name="Content Placeholder 4">
            <a:extLst>
              <a:ext uri="{FF2B5EF4-FFF2-40B4-BE49-F238E27FC236}">
                <a16:creationId xmlns:a16="http://schemas.microsoft.com/office/drawing/2014/main" id="{68B6C5B5-5767-435E-9E0C-033133484635}"/>
              </a:ext>
            </a:extLst>
          </p:cNvPr>
          <p:cNvSpPr txBox="1">
            <a:spLocks/>
          </p:cNvSpPr>
          <p:nvPr/>
        </p:nvSpPr>
        <p:spPr>
          <a:xfrm>
            <a:off x="335280" y="1749042"/>
            <a:ext cx="11241647" cy="376751"/>
          </a:xfrm>
          <a:prstGeom prst="rect">
            <a:avLst/>
          </a:prstGeom>
          <a:solidFill>
            <a:schemeClr val="bg1">
              <a:lumMod val="85000"/>
            </a:schemeClr>
          </a:solidFill>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t>Now for something slightly different. How concerned are you about the treatment of people with disabilities in the United States?</a:t>
            </a:r>
            <a:endParaRPr lang="en-US" sz="700" b="1" dirty="0"/>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p:txBody>
          <a:bodyPr>
            <a:noAutofit/>
          </a:bodyPr>
          <a:lstStyle/>
          <a:p>
            <a:r>
              <a:rPr lang="en-US" sz="2800" dirty="0"/>
              <a:t>A strong majority of the disability community is concerned about the treatment of people with disabilities in the U.S. People with disabilities, women, Democrats, and African American adults are most likely to be </a:t>
            </a:r>
            <a:r>
              <a:rPr lang="en-US" sz="2800" i="1" dirty="0"/>
              <a:t>very</a:t>
            </a:r>
            <a:r>
              <a:rPr lang="en-US" sz="2800" dirty="0"/>
              <a:t> concerned. </a:t>
            </a:r>
          </a:p>
        </p:txBody>
      </p:sp>
    </p:spTree>
    <p:extLst>
      <p:ext uri="{BB962C8B-B14F-4D97-AF65-F5344CB8AC3E}">
        <p14:creationId xmlns:p14="http://schemas.microsoft.com/office/powerpoint/2010/main" val="240746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5A6C9-8BEA-4940-BBF2-E6DEA94C681C}"/>
              </a:ext>
            </a:extLst>
          </p:cNvPr>
          <p:cNvSpPr>
            <a:spLocks noGrp="1"/>
          </p:cNvSpPr>
          <p:nvPr>
            <p:ph idx="1"/>
          </p:nvPr>
        </p:nvSpPr>
        <p:spPr>
          <a:xfrm>
            <a:off x="335280" y="850232"/>
            <a:ext cx="11521440" cy="5539417"/>
          </a:xfrm>
        </p:spPr>
        <p:txBody>
          <a:bodyPr>
            <a:noAutofit/>
          </a:bodyPr>
          <a:lstStyle/>
          <a:p>
            <a:pPr>
              <a:lnSpc>
                <a:spcPct val="114000"/>
              </a:lnSpc>
              <a:spcBef>
                <a:spcPts val="0"/>
              </a:spcBef>
            </a:pPr>
            <a:r>
              <a:rPr lang="en-US" altLang="en-US" sz="1800" dirty="0"/>
              <a:t>In opinion research, qualitative research seeks to develop insight and direction rather than quantitate precise or absolute measures. Because of the limited number of respondents and the restrictions of recruiting, this research must be considered in a qualitative frame of reference.</a:t>
            </a:r>
          </a:p>
          <a:p>
            <a:pPr>
              <a:lnSpc>
                <a:spcPct val="114000"/>
              </a:lnSpc>
              <a:spcBef>
                <a:spcPts val="0"/>
              </a:spcBef>
            </a:pPr>
            <a:r>
              <a:rPr lang="en-US" altLang="en-US" sz="1800" dirty="0"/>
              <a:t>The reader may find that some of the information seems inconsistent in character upon first reading this report. These inconsistencies should be considered as valid data from the participant’s point of view. That is, the participant may be misinformed or simply wrong in his or her knowledge or judgment, and we should interpret this as useful information about their level of understanding.</a:t>
            </a:r>
          </a:p>
          <a:p>
            <a:pPr>
              <a:lnSpc>
                <a:spcPct val="114000"/>
              </a:lnSpc>
              <a:spcBef>
                <a:spcPts val="0"/>
              </a:spcBef>
            </a:pPr>
            <a:r>
              <a:rPr lang="en-US" altLang="en-US" sz="1800" dirty="0"/>
              <a:t>This study cannot be considered reliable or valid in the statistical sense. This type of research is intended to provide knowledge, awareness, attitudes, and opinions about issues and concerns.</a:t>
            </a:r>
          </a:p>
          <a:p>
            <a:pPr>
              <a:lnSpc>
                <a:spcPct val="114000"/>
              </a:lnSpc>
              <a:spcBef>
                <a:spcPts val="0"/>
              </a:spcBef>
            </a:pPr>
            <a:r>
              <a:rPr lang="en-US" altLang="en-US" sz="1800" dirty="0"/>
              <a:t>The following limitations are inherent in qualitative research and are stated here to remind the reader that the qualitative data presented here cannot be projected to any universe of individuals. </a:t>
            </a:r>
          </a:p>
          <a:p>
            <a:pPr lvl="1">
              <a:lnSpc>
                <a:spcPct val="114000"/>
              </a:lnSpc>
              <a:spcBef>
                <a:spcPts val="0"/>
              </a:spcBef>
            </a:pPr>
            <a:r>
              <a:rPr lang="en-US" altLang="en-US" sz="1800" dirty="0"/>
              <a:t>Statement 1. Participants who respond to the invitation of a stranger to participate in this research show themselves to be risk takers and may be somewhat more assertive than non-participants.</a:t>
            </a:r>
          </a:p>
          <a:p>
            <a:pPr lvl="1">
              <a:lnSpc>
                <a:spcPct val="114000"/>
              </a:lnSpc>
              <a:spcBef>
                <a:spcPts val="0"/>
              </a:spcBef>
            </a:pPr>
            <a:r>
              <a:rPr lang="en-US" altLang="en-US" sz="1800" dirty="0"/>
              <a:t>Statement 2. Some participants speak more often and more forcefully in focus group sessions than other participants, so their opinions tend to carry more weight in the findings.</a:t>
            </a:r>
          </a:p>
          <a:p>
            <a:pPr lvl="1">
              <a:lnSpc>
                <a:spcPct val="114000"/>
              </a:lnSpc>
              <a:spcBef>
                <a:spcPts val="0"/>
              </a:spcBef>
            </a:pPr>
            <a:r>
              <a:rPr lang="en-US" altLang="en-US" sz="1800" dirty="0"/>
              <a:t>Statement 3. Participants “self-select” themselves.</a:t>
            </a:r>
          </a:p>
          <a:p>
            <a:pPr lvl="1">
              <a:lnSpc>
                <a:spcPct val="114000"/>
              </a:lnSpc>
              <a:spcBef>
                <a:spcPts val="0"/>
              </a:spcBef>
            </a:pPr>
            <a:r>
              <a:rPr lang="en-US" altLang="en-US" sz="1800" dirty="0"/>
              <a:t>Statement 4. Participants were not selected randomly; as a result each person in the pool of possible participants did not have an equal chance to be selected.</a:t>
            </a:r>
          </a:p>
        </p:txBody>
      </p:sp>
      <p:sp>
        <p:nvSpPr>
          <p:cNvPr id="2" name="Title 1">
            <a:extLst>
              <a:ext uri="{FF2B5EF4-FFF2-40B4-BE49-F238E27FC236}">
                <a16:creationId xmlns:a16="http://schemas.microsoft.com/office/drawing/2014/main" id="{6D628751-B3AC-4089-B1B5-141678C30389}"/>
              </a:ext>
            </a:extLst>
          </p:cNvPr>
          <p:cNvSpPr>
            <a:spLocks noGrp="1"/>
          </p:cNvSpPr>
          <p:nvPr>
            <p:ph type="title"/>
          </p:nvPr>
        </p:nvSpPr>
        <p:spPr>
          <a:xfrm>
            <a:off x="335280" y="318575"/>
            <a:ext cx="11521440" cy="531657"/>
          </a:xfrm>
        </p:spPr>
        <p:txBody>
          <a:bodyPr anchor="t">
            <a:normAutofit fontScale="90000"/>
          </a:bodyPr>
          <a:lstStyle/>
          <a:p>
            <a:r>
              <a:rPr lang="en-US" sz="3600" dirty="0"/>
              <a:t>Qualitative Research Statement of Limitations</a:t>
            </a:r>
          </a:p>
        </p:txBody>
      </p:sp>
    </p:spTree>
    <p:extLst>
      <p:ext uri="{BB962C8B-B14F-4D97-AF65-F5344CB8AC3E}">
        <p14:creationId xmlns:p14="http://schemas.microsoft.com/office/powerpoint/2010/main" val="1097557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491C41-E717-4CAF-BD42-E31C2F506D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5605929"/>
              </p:ext>
            </p:extLst>
          </p:nvPr>
        </p:nvGraphicFramePr>
        <p:xfrm>
          <a:off x="600373" y="1438975"/>
          <a:ext cx="5760721" cy="3645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ADF7031F-15E5-42D4-BFFD-10B5D9AE75D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445611"/>
              </p:ext>
            </p:extLst>
          </p:nvPr>
        </p:nvGraphicFramePr>
        <p:xfrm>
          <a:off x="7255130" y="2235834"/>
          <a:ext cx="4099322" cy="3581563"/>
        </p:xfrm>
        <a:graphic>
          <a:graphicData uri="http://schemas.openxmlformats.org/drawingml/2006/table">
            <a:tbl>
              <a:tblPr firstRow="1" bandRow="1">
                <a:tableStyleId>{5C22544A-7EE6-4342-B048-85BDC9FD1C3A}</a:tableStyleId>
              </a:tblPr>
              <a:tblGrid>
                <a:gridCol w="2210886">
                  <a:extLst>
                    <a:ext uri="{9D8B030D-6E8A-4147-A177-3AD203B41FA5}">
                      <a16:colId xmlns:a16="http://schemas.microsoft.com/office/drawing/2014/main" val="20000"/>
                    </a:ext>
                  </a:extLst>
                </a:gridCol>
                <a:gridCol w="983974">
                  <a:extLst>
                    <a:ext uri="{9D8B030D-6E8A-4147-A177-3AD203B41FA5}">
                      <a16:colId xmlns:a16="http://schemas.microsoft.com/office/drawing/2014/main" val="20001"/>
                    </a:ext>
                  </a:extLst>
                </a:gridCol>
                <a:gridCol w="904462">
                  <a:extLst>
                    <a:ext uri="{9D8B030D-6E8A-4147-A177-3AD203B41FA5}">
                      <a16:colId xmlns:a16="http://schemas.microsoft.com/office/drawing/2014/main" val="20002"/>
                    </a:ext>
                  </a:extLst>
                </a:gridCol>
              </a:tblGrid>
              <a:tr h="411643">
                <a:tc>
                  <a:txBody>
                    <a:bodyPr/>
                    <a:lstStyle/>
                    <a:p>
                      <a:pPr algn="ctr"/>
                      <a:endParaRPr lang="en-US" sz="1300" dirty="0"/>
                    </a:p>
                  </a:txBody>
                  <a:tcPr>
                    <a:solidFill>
                      <a:schemeClr val="bg1"/>
                    </a:solidFill>
                  </a:tcPr>
                </a:tc>
                <a:tc>
                  <a:txBody>
                    <a:bodyPr/>
                    <a:lstStyle/>
                    <a:p>
                      <a:pPr algn="ctr"/>
                      <a:r>
                        <a:rPr lang="en-US" sz="1300" dirty="0"/>
                        <a:t>Yes</a:t>
                      </a:r>
                    </a:p>
                  </a:txBody>
                  <a:tcPr anchor="ctr">
                    <a:solidFill>
                      <a:srgbClr val="0070C0"/>
                    </a:solidFill>
                  </a:tcPr>
                </a:tc>
                <a:tc>
                  <a:txBody>
                    <a:bodyPr/>
                    <a:lstStyle/>
                    <a:p>
                      <a:pPr algn="ctr"/>
                      <a:r>
                        <a:rPr lang="en-US" sz="1300" dirty="0"/>
                        <a:t>No</a:t>
                      </a:r>
                    </a:p>
                  </a:txBody>
                  <a:tcPr anchor="ctr">
                    <a:solidFill>
                      <a:srgbClr val="C00000"/>
                    </a:solidFill>
                  </a:tcPr>
                </a:tc>
                <a:extLst>
                  <a:ext uri="{0D108BD9-81ED-4DB2-BD59-A6C34878D82A}">
                    <a16:rowId xmlns:a16="http://schemas.microsoft.com/office/drawing/2014/main" val="10000"/>
                  </a:ext>
                </a:extLst>
              </a:tr>
              <a:tr h="142307">
                <a:tc>
                  <a:txBody>
                    <a:bodyPr/>
                    <a:lstStyle/>
                    <a:p>
                      <a:pPr algn="l"/>
                      <a:r>
                        <a:rPr lang="en-US" sz="1300" b="1" dirty="0"/>
                        <a:t>People with Disabilities</a:t>
                      </a:r>
                    </a:p>
                  </a:txBody>
                  <a:tcPr marT="0" marB="0" anchor="ctr">
                    <a:solidFill>
                      <a:schemeClr val="bg1">
                        <a:lumMod val="50000"/>
                        <a:alpha val="50000"/>
                      </a:schemeClr>
                    </a:solidFill>
                  </a:tcPr>
                </a:tc>
                <a:tc>
                  <a:txBody>
                    <a:bodyPr/>
                    <a:lstStyle/>
                    <a:p>
                      <a:pPr algn="ctr"/>
                      <a:r>
                        <a:rPr lang="en-US" sz="1300" b="1" dirty="0"/>
                        <a:t>56</a:t>
                      </a:r>
                    </a:p>
                  </a:txBody>
                  <a:tcPr marT="0" marB="0" anchor="ctr">
                    <a:solidFill>
                      <a:schemeClr val="bg1">
                        <a:lumMod val="50000"/>
                        <a:alpha val="50000"/>
                      </a:schemeClr>
                    </a:solidFill>
                  </a:tcPr>
                </a:tc>
                <a:tc>
                  <a:txBody>
                    <a:bodyPr/>
                    <a:lstStyle/>
                    <a:p>
                      <a:pPr algn="ctr"/>
                      <a:r>
                        <a:rPr lang="en-US" sz="1300" b="1" dirty="0"/>
                        <a:t>27</a:t>
                      </a:r>
                    </a:p>
                  </a:txBody>
                  <a:tcPr marT="0" marB="0" anchor="ctr">
                    <a:solidFill>
                      <a:schemeClr val="bg1">
                        <a:lumMod val="50000"/>
                        <a:alpha val="50000"/>
                      </a:schemeClr>
                    </a:solidFill>
                  </a:tcPr>
                </a:tc>
                <a:extLst>
                  <a:ext uri="{0D108BD9-81ED-4DB2-BD59-A6C34878D82A}">
                    <a16:rowId xmlns:a16="http://schemas.microsoft.com/office/drawing/2014/main" val="558237110"/>
                  </a:ext>
                </a:extLst>
              </a:tr>
              <a:tr h="142307">
                <a:tc>
                  <a:txBody>
                    <a:bodyPr/>
                    <a:lstStyle/>
                    <a:p>
                      <a:pPr algn="l"/>
                      <a:r>
                        <a:rPr lang="en-US" sz="1300" b="1" dirty="0"/>
                        <a:t>People with Connection</a:t>
                      </a:r>
                    </a:p>
                  </a:txBody>
                  <a:tcPr marT="0" marB="0" anchor="ctr">
                    <a:solidFill>
                      <a:schemeClr val="bg1">
                        <a:lumMod val="50000"/>
                        <a:alpha val="50000"/>
                      </a:schemeClr>
                    </a:solidFill>
                  </a:tcPr>
                </a:tc>
                <a:tc>
                  <a:txBody>
                    <a:bodyPr/>
                    <a:lstStyle/>
                    <a:p>
                      <a:pPr algn="ctr"/>
                      <a:r>
                        <a:rPr lang="en-US" sz="1300" b="1" dirty="0"/>
                        <a:t>51</a:t>
                      </a:r>
                    </a:p>
                  </a:txBody>
                  <a:tcPr marT="0" marB="0" anchor="ctr">
                    <a:solidFill>
                      <a:schemeClr val="bg1">
                        <a:lumMod val="50000"/>
                        <a:alpha val="50000"/>
                      </a:schemeClr>
                    </a:solidFill>
                  </a:tcPr>
                </a:tc>
                <a:tc>
                  <a:txBody>
                    <a:bodyPr/>
                    <a:lstStyle/>
                    <a:p>
                      <a:pPr algn="ctr"/>
                      <a:r>
                        <a:rPr lang="en-US" sz="1300" b="1" dirty="0"/>
                        <a:t>31</a:t>
                      </a:r>
                    </a:p>
                  </a:txBody>
                  <a:tcPr marT="0" marB="0" anchor="ctr">
                    <a:solidFill>
                      <a:schemeClr val="bg1">
                        <a:lumMod val="50000"/>
                        <a:alpha val="50000"/>
                      </a:schemeClr>
                    </a:solidFill>
                  </a:tcPr>
                </a:tc>
                <a:extLst>
                  <a:ext uri="{0D108BD9-81ED-4DB2-BD59-A6C34878D82A}">
                    <a16:rowId xmlns:a16="http://schemas.microsoft.com/office/drawing/2014/main" val="457397355"/>
                  </a:ext>
                </a:extLst>
              </a:tr>
              <a:tr h="142307">
                <a:tc>
                  <a:txBody>
                    <a:bodyPr/>
                    <a:lstStyle/>
                    <a:p>
                      <a:pPr algn="l"/>
                      <a:r>
                        <a:rPr lang="en-US" sz="1300" b="1" dirty="0"/>
                        <a:t>Men</a:t>
                      </a:r>
                    </a:p>
                  </a:txBody>
                  <a:tcPr marT="0" marB="0" anchor="ctr">
                    <a:solidFill>
                      <a:srgbClr val="DFDFDF"/>
                    </a:solidFill>
                  </a:tcPr>
                </a:tc>
                <a:tc>
                  <a:txBody>
                    <a:bodyPr/>
                    <a:lstStyle/>
                    <a:p>
                      <a:pPr algn="ctr"/>
                      <a:r>
                        <a:rPr lang="en-US" sz="1300" b="1" dirty="0"/>
                        <a:t>47</a:t>
                      </a:r>
                    </a:p>
                  </a:txBody>
                  <a:tcPr marT="0" marB="0" anchor="ctr">
                    <a:solidFill>
                      <a:srgbClr val="DFDFDF"/>
                    </a:solidFill>
                  </a:tcPr>
                </a:tc>
                <a:tc>
                  <a:txBody>
                    <a:bodyPr/>
                    <a:lstStyle/>
                    <a:p>
                      <a:pPr algn="ctr"/>
                      <a:r>
                        <a:rPr lang="en-US" sz="1300" b="1" dirty="0"/>
                        <a:t>33</a:t>
                      </a:r>
                    </a:p>
                  </a:txBody>
                  <a:tcPr marT="0" marB="0" anchor="ctr">
                    <a:solidFill>
                      <a:srgbClr val="DFDFDF"/>
                    </a:solidFill>
                  </a:tcPr>
                </a:tc>
                <a:extLst>
                  <a:ext uri="{0D108BD9-81ED-4DB2-BD59-A6C34878D82A}">
                    <a16:rowId xmlns:a16="http://schemas.microsoft.com/office/drawing/2014/main" val="10001"/>
                  </a:ext>
                </a:extLst>
              </a:tr>
              <a:tr h="147354">
                <a:tc>
                  <a:txBody>
                    <a:bodyPr/>
                    <a:lstStyle/>
                    <a:p>
                      <a:pPr algn="l"/>
                      <a:r>
                        <a:rPr lang="en-US" sz="1300" b="1" dirty="0"/>
                        <a:t>Women</a:t>
                      </a:r>
                    </a:p>
                  </a:txBody>
                  <a:tcPr marT="0" marB="0" anchor="ctr">
                    <a:solidFill>
                      <a:srgbClr val="DFDFDF"/>
                    </a:solidFill>
                  </a:tcPr>
                </a:tc>
                <a:tc>
                  <a:txBody>
                    <a:bodyPr/>
                    <a:lstStyle/>
                    <a:p>
                      <a:pPr algn="ctr"/>
                      <a:r>
                        <a:rPr lang="en-US" sz="1300" b="1" dirty="0"/>
                        <a:t>57</a:t>
                      </a:r>
                    </a:p>
                  </a:txBody>
                  <a:tcPr marT="0" marB="0" anchor="ctr">
                    <a:solidFill>
                      <a:srgbClr val="BFDBEF"/>
                    </a:solidFill>
                  </a:tcPr>
                </a:tc>
                <a:tc>
                  <a:txBody>
                    <a:bodyPr/>
                    <a:lstStyle/>
                    <a:p>
                      <a:pPr algn="ctr"/>
                      <a:r>
                        <a:rPr lang="en-US" sz="1300" b="1" dirty="0"/>
                        <a:t>27</a:t>
                      </a:r>
                    </a:p>
                  </a:txBody>
                  <a:tcPr marT="0" marB="0" anchor="ctr">
                    <a:solidFill>
                      <a:srgbClr val="DFDFDF"/>
                    </a:solidFill>
                  </a:tcPr>
                </a:tc>
                <a:extLst>
                  <a:ext uri="{0D108BD9-81ED-4DB2-BD59-A6C34878D82A}">
                    <a16:rowId xmlns:a16="http://schemas.microsoft.com/office/drawing/2014/main" val="10002"/>
                  </a:ext>
                </a:extLst>
              </a:tr>
              <a:tr h="142307">
                <a:tc>
                  <a:txBody>
                    <a:bodyPr/>
                    <a:lstStyle/>
                    <a:p>
                      <a:pPr algn="l"/>
                      <a:r>
                        <a:rPr lang="en-US" sz="1300" b="1" dirty="0"/>
                        <a:t>Under 50</a:t>
                      </a:r>
                    </a:p>
                  </a:txBody>
                  <a:tcPr marT="0" marB="0" anchor="ctr">
                    <a:solidFill>
                      <a:srgbClr val="BFBFBF"/>
                    </a:solidFill>
                  </a:tcPr>
                </a:tc>
                <a:tc>
                  <a:txBody>
                    <a:bodyPr/>
                    <a:lstStyle/>
                    <a:p>
                      <a:pPr algn="ctr"/>
                      <a:r>
                        <a:rPr lang="en-US" sz="1300" b="1" dirty="0"/>
                        <a:t>56</a:t>
                      </a:r>
                    </a:p>
                  </a:txBody>
                  <a:tcPr marT="0" marB="0" anchor="ctr">
                    <a:solidFill>
                      <a:srgbClr val="BFDBEF"/>
                    </a:solidFill>
                  </a:tcPr>
                </a:tc>
                <a:tc>
                  <a:txBody>
                    <a:bodyPr/>
                    <a:lstStyle/>
                    <a:p>
                      <a:pPr algn="ctr"/>
                      <a:r>
                        <a:rPr lang="en-US" sz="1300" b="1" dirty="0"/>
                        <a:t>27</a:t>
                      </a:r>
                    </a:p>
                  </a:txBody>
                  <a:tcPr marT="0" marB="0" anchor="ctr">
                    <a:solidFill>
                      <a:srgbClr val="BFBFBF"/>
                    </a:solidFill>
                  </a:tcPr>
                </a:tc>
                <a:extLst>
                  <a:ext uri="{0D108BD9-81ED-4DB2-BD59-A6C34878D82A}">
                    <a16:rowId xmlns:a16="http://schemas.microsoft.com/office/drawing/2014/main" val="10003"/>
                  </a:ext>
                </a:extLst>
              </a:tr>
              <a:tr h="141263">
                <a:tc>
                  <a:txBody>
                    <a:bodyPr/>
                    <a:lstStyle/>
                    <a:p>
                      <a:pPr algn="l"/>
                      <a:r>
                        <a:rPr lang="en-US" sz="1300" b="1" dirty="0"/>
                        <a:t>50 +</a:t>
                      </a:r>
                    </a:p>
                  </a:txBody>
                  <a:tcPr marT="0" marB="0" anchor="ctr">
                    <a:solidFill>
                      <a:srgbClr val="BFBFBF"/>
                    </a:solidFill>
                  </a:tcPr>
                </a:tc>
                <a:tc>
                  <a:txBody>
                    <a:bodyPr/>
                    <a:lstStyle/>
                    <a:p>
                      <a:pPr algn="ctr"/>
                      <a:r>
                        <a:rPr lang="en-US" sz="1300" b="1" dirty="0"/>
                        <a:t>48</a:t>
                      </a:r>
                    </a:p>
                  </a:txBody>
                  <a:tcPr marT="0" marB="0" anchor="ctr">
                    <a:solidFill>
                      <a:srgbClr val="BFBFBF"/>
                    </a:solidFill>
                  </a:tcPr>
                </a:tc>
                <a:tc>
                  <a:txBody>
                    <a:bodyPr/>
                    <a:lstStyle/>
                    <a:p>
                      <a:pPr algn="ctr"/>
                      <a:r>
                        <a:rPr lang="en-US" sz="1300" b="1" dirty="0"/>
                        <a:t>33</a:t>
                      </a:r>
                    </a:p>
                  </a:txBody>
                  <a:tcPr marT="0" marB="0" anchor="ctr">
                    <a:solidFill>
                      <a:srgbClr val="BFBFBF"/>
                    </a:solidFill>
                  </a:tcPr>
                </a:tc>
                <a:extLst>
                  <a:ext uri="{0D108BD9-81ED-4DB2-BD59-A6C34878D82A}">
                    <a16:rowId xmlns:a16="http://schemas.microsoft.com/office/drawing/2014/main" val="2121571021"/>
                  </a:ext>
                </a:extLst>
              </a:tr>
              <a:tr h="142307">
                <a:tc>
                  <a:txBody>
                    <a:bodyPr/>
                    <a:lstStyle/>
                    <a:p>
                      <a:pPr algn="l"/>
                      <a:r>
                        <a:rPr lang="en-US" sz="1300" b="1" dirty="0"/>
                        <a:t>Democrat ID</a:t>
                      </a:r>
                    </a:p>
                  </a:txBody>
                  <a:tcPr marT="0" marB="0" anchor="ctr">
                    <a:solidFill>
                      <a:srgbClr val="DFDFDF"/>
                    </a:solidFill>
                  </a:tcPr>
                </a:tc>
                <a:tc>
                  <a:txBody>
                    <a:bodyPr/>
                    <a:lstStyle/>
                    <a:p>
                      <a:pPr algn="ctr"/>
                      <a:r>
                        <a:rPr lang="en-US" sz="1300" b="1" dirty="0"/>
                        <a:t>64</a:t>
                      </a:r>
                    </a:p>
                  </a:txBody>
                  <a:tcPr marT="0" marB="0" anchor="ctr">
                    <a:solidFill>
                      <a:srgbClr val="BFDBEF"/>
                    </a:solidFill>
                  </a:tcPr>
                </a:tc>
                <a:tc>
                  <a:txBody>
                    <a:bodyPr/>
                    <a:lstStyle/>
                    <a:p>
                      <a:pPr algn="ctr"/>
                      <a:r>
                        <a:rPr lang="en-US" sz="1300" b="1" dirty="0"/>
                        <a:t>20</a:t>
                      </a:r>
                    </a:p>
                  </a:txBody>
                  <a:tcPr marT="0" marB="0" anchor="ctr">
                    <a:solidFill>
                      <a:srgbClr val="DFDFDF"/>
                    </a:solidFill>
                  </a:tcPr>
                </a:tc>
                <a:extLst>
                  <a:ext uri="{0D108BD9-81ED-4DB2-BD59-A6C34878D82A}">
                    <a16:rowId xmlns:a16="http://schemas.microsoft.com/office/drawing/2014/main" val="10007"/>
                  </a:ext>
                </a:extLst>
              </a:tr>
              <a:tr h="142307">
                <a:tc>
                  <a:txBody>
                    <a:bodyPr/>
                    <a:lstStyle/>
                    <a:p>
                      <a:pPr algn="l"/>
                      <a:r>
                        <a:rPr lang="en-US" sz="1300" b="1" dirty="0"/>
                        <a:t>Independent ID</a:t>
                      </a:r>
                    </a:p>
                  </a:txBody>
                  <a:tcPr marT="0" marB="0" anchor="ctr">
                    <a:solidFill>
                      <a:srgbClr val="DFDFDF"/>
                    </a:solidFill>
                  </a:tcPr>
                </a:tc>
                <a:tc>
                  <a:txBody>
                    <a:bodyPr/>
                    <a:lstStyle/>
                    <a:p>
                      <a:pPr algn="ctr"/>
                      <a:r>
                        <a:rPr lang="en-US" sz="1300" b="1" dirty="0"/>
                        <a:t>50</a:t>
                      </a:r>
                    </a:p>
                  </a:txBody>
                  <a:tcPr marT="0" marB="0" anchor="ctr">
                    <a:solidFill>
                      <a:srgbClr val="DFDFDF"/>
                    </a:solidFill>
                  </a:tcPr>
                </a:tc>
                <a:tc>
                  <a:txBody>
                    <a:bodyPr/>
                    <a:lstStyle/>
                    <a:p>
                      <a:pPr algn="ctr"/>
                      <a:r>
                        <a:rPr lang="en-US" sz="1300" b="1" dirty="0"/>
                        <a:t>28</a:t>
                      </a:r>
                    </a:p>
                  </a:txBody>
                  <a:tcPr marT="0" marB="0" anchor="ctr">
                    <a:solidFill>
                      <a:srgbClr val="DFDFDF"/>
                    </a:solidFill>
                  </a:tcPr>
                </a:tc>
                <a:extLst>
                  <a:ext uri="{0D108BD9-81ED-4DB2-BD59-A6C34878D82A}">
                    <a16:rowId xmlns:a16="http://schemas.microsoft.com/office/drawing/2014/main" val="10008"/>
                  </a:ext>
                </a:extLst>
              </a:tr>
              <a:tr h="142307">
                <a:tc>
                  <a:txBody>
                    <a:bodyPr/>
                    <a:lstStyle/>
                    <a:p>
                      <a:pPr algn="l"/>
                      <a:r>
                        <a:rPr lang="en-US" sz="1300" b="1" dirty="0"/>
                        <a:t>Republican ID</a:t>
                      </a:r>
                    </a:p>
                  </a:txBody>
                  <a:tcPr marT="0" marB="0" anchor="ctr">
                    <a:solidFill>
                      <a:srgbClr val="DFDFDF"/>
                    </a:solidFill>
                  </a:tcPr>
                </a:tc>
                <a:tc>
                  <a:txBody>
                    <a:bodyPr/>
                    <a:lstStyle/>
                    <a:p>
                      <a:pPr algn="ctr"/>
                      <a:r>
                        <a:rPr lang="en-US" sz="1300" b="1" dirty="0"/>
                        <a:t>40</a:t>
                      </a:r>
                    </a:p>
                  </a:txBody>
                  <a:tcPr marT="0" marB="0" anchor="ctr">
                    <a:solidFill>
                      <a:srgbClr val="DFDFDF"/>
                    </a:solidFill>
                  </a:tcPr>
                </a:tc>
                <a:tc>
                  <a:txBody>
                    <a:bodyPr/>
                    <a:lstStyle/>
                    <a:p>
                      <a:pPr algn="ctr"/>
                      <a:r>
                        <a:rPr lang="en-US" sz="1300" b="1" dirty="0"/>
                        <a:t>43</a:t>
                      </a:r>
                    </a:p>
                  </a:txBody>
                  <a:tcPr marT="0" marB="0" anchor="ctr">
                    <a:solidFill>
                      <a:srgbClr val="DFDFDF"/>
                    </a:solidFill>
                  </a:tcPr>
                </a:tc>
                <a:extLst>
                  <a:ext uri="{0D108BD9-81ED-4DB2-BD59-A6C34878D82A}">
                    <a16:rowId xmlns:a16="http://schemas.microsoft.com/office/drawing/2014/main" val="10009"/>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White</a:t>
                      </a:r>
                    </a:p>
                  </a:txBody>
                  <a:tcPr marT="0" marB="0" anchor="ctr">
                    <a:solidFill>
                      <a:srgbClr val="BFBFBF"/>
                    </a:solidFill>
                  </a:tcPr>
                </a:tc>
                <a:tc>
                  <a:txBody>
                    <a:bodyPr/>
                    <a:lstStyle/>
                    <a:p>
                      <a:pPr algn="ctr"/>
                      <a:r>
                        <a:rPr lang="en-US" sz="1300" b="1" dirty="0"/>
                        <a:t>49</a:t>
                      </a:r>
                    </a:p>
                  </a:txBody>
                  <a:tcPr marT="0" marB="0" anchor="ctr">
                    <a:solidFill>
                      <a:srgbClr val="BFBFBF"/>
                    </a:solidFill>
                  </a:tcPr>
                </a:tc>
                <a:tc>
                  <a:txBody>
                    <a:bodyPr/>
                    <a:lstStyle/>
                    <a:p>
                      <a:pPr algn="ctr"/>
                      <a:r>
                        <a:rPr lang="en-US" sz="1300" b="1" dirty="0"/>
                        <a:t>34</a:t>
                      </a:r>
                    </a:p>
                  </a:txBody>
                  <a:tcPr marT="0" marB="0" anchor="ctr">
                    <a:solidFill>
                      <a:srgbClr val="BFBFBF"/>
                    </a:solidFill>
                  </a:tcPr>
                </a:tc>
                <a:extLst>
                  <a:ext uri="{0D108BD9-81ED-4DB2-BD59-A6C34878D82A}">
                    <a16:rowId xmlns:a16="http://schemas.microsoft.com/office/drawing/2014/main" val="4179732881"/>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African American</a:t>
                      </a:r>
                    </a:p>
                  </a:txBody>
                  <a:tcPr marT="0" marB="0" anchor="ctr">
                    <a:solidFill>
                      <a:srgbClr val="BFBFBF"/>
                    </a:solidFill>
                  </a:tcPr>
                </a:tc>
                <a:tc>
                  <a:txBody>
                    <a:bodyPr/>
                    <a:lstStyle/>
                    <a:p>
                      <a:pPr algn="ctr"/>
                      <a:r>
                        <a:rPr lang="en-US" sz="1300" b="1" dirty="0"/>
                        <a:t>64</a:t>
                      </a:r>
                    </a:p>
                  </a:txBody>
                  <a:tcPr marT="0" marB="0" anchor="ctr">
                    <a:solidFill>
                      <a:srgbClr val="BFDBEF"/>
                    </a:solidFill>
                  </a:tcPr>
                </a:tc>
                <a:tc>
                  <a:txBody>
                    <a:bodyPr/>
                    <a:lstStyle/>
                    <a:p>
                      <a:pPr algn="ctr"/>
                      <a:r>
                        <a:rPr lang="en-US" sz="1300" b="1" dirty="0"/>
                        <a:t>21</a:t>
                      </a:r>
                    </a:p>
                  </a:txBody>
                  <a:tcPr marT="0" marB="0" anchor="ctr">
                    <a:solidFill>
                      <a:srgbClr val="BFBFBF"/>
                    </a:solidFill>
                  </a:tcPr>
                </a:tc>
                <a:extLst>
                  <a:ext uri="{0D108BD9-81ED-4DB2-BD59-A6C34878D82A}">
                    <a16:rowId xmlns:a16="http://schemas.microsoft.com/office/drawing/2014/main" val="4216334098"/>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Latinx</a:t>
                      </a:r>
                    </a:p>
                  </a:txBody>
                  <a:tcPr marT="0" marB="0" anchor="ctr">
                    <a:solidFill>
                      <a:srgbClr val="BFBFBF"/>
                    </a:solidFill>
                  </a:tcPr>
                </a:tc>
                <a:tc>
                  <a:txBody>
                    <a:bodyPr/>
                    <a:lstStyle/>
                    <a:p>
                      <a:pPr algn="ctr"/>
                      <a:r>
                        <a:rPr lang="en-US" sz="1300" b="1" dirty="0"/>
                        <a:t>56</a:t>
                      </a:r>
                    </a:p>
                  </a:txBody>
                  <a:tcPr marT="0" marB="0" anchor="ctr">
                    <a:solidFill>
                      <a:srgbClr val="BFDBEF"/>
                    </a:solidFill>
                  </a:tcPr>
                </a:tc>
                <a:tc>
                  <a:txBody>
                    <a:bodyPr/>
                    <a:lstStyle/>
                    <a:p>
                      <a:pPr algn="ctr"/>
                      <a:r>
                        <a:rPr lang="en-US" sz="1300" b="1" dirty="0"/>
                        <a:t>23</a:t>
                      </a:r>
                    </a:p>
                  </a:txBody>
                  <a:tcPr marT="0" marB="0" anchor="ctr">
                    <a:solidFill>
                      <a:srgbClr val="BFBFBF"/>
                    </a:solidFill>
                  </a:tcPr>
                </a:tc>
                <a:extLst>
                  <a:ext uri="{0D108BD9-81ED-4DB2-BD59-A6C34878D82A}">
                    <a16:rowId xmlns:a16="http://schemas.microsoft.com/office/drawing/2014/main" val="2106399764"/>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Noncollege</a:t>
                      </a:r>
                    </a:p>
                  </a:txBody>
                  <a:tcPr marT="0" marB="0" anchor="ctr">
                    <a:solidFill>
                      <a:srgbClr val="DFDFDF"/>
                    </a:solidFill>
                  </a:tcPr>
                </a:tc>
                <a:tc>
                  <a:txBody>
                    <a:bodyPr/>
                    <a:lstStyle/>
                    <a:p>
                      <a:pPr algn="ctr"/>
                      <a:r>
                        <a:rPr lang="en-US" sz="1300" b="1" dirty="0"/>
                        <a:t>51</a:t>
                      </a:r>
                    </a:p>
                  </a:txBody>
                  <a:tcPr marT="0" marB="0" anchor="ctr">
                    <a:solidFill>
                      <a:srgbClr val="DFDFDF"/>
                    </a:solidFill>
                  </a:tcPr>
                </a:tc>
                <a:tc>
                  <a:txBody>
                    <a:bodyPr/>
                    <a:lstStyle/>
                    <a:p>
                      <a:pPr algn="ctr"/>
                      <a:r>
                        <a:rPr lang="en-US" sz="1300" b="1" dirty="0"/>
                        <a:t>29</a:t>
                      </a:r>
                    </a:p>
                  </a:txBody>
                  <a:tcPr marT="0" marB="0" anchor="ctr">
                    <a:solidFill>
                      <a:srgbClr val="DFDFDF"/>
                    </a:solidFill>
                  </a:tcPr>
                </a:tc>
                <a:extLst>
                  <a:ext uri="{0D108BD9-81ED-4DB2-BD59-A6C34878D82A}">
                    <a16:rowId xmlns:a16="http://schemas.microsoft.com/office/drawing/2014/main" val="3217463189"/>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marT="0" marB="0" anchor="ctr">
                    <a:solidFill>
                      <a:srgbClr val="DFDFDF"/>
                    </a:solidFill>
                  </a:tcPr>
                </a:tc>
                <a:tc>
                  <a:txBody>
                    <a:bodyPr/>
                    <a:lstStyle/>
                    <a:p>
                      <a:pPr algn="ctr"/>
                      <a:r>
                        <a:rPr lang="en-US" sz="1300" b="1" dirty="0"/>
                        <a:t>54</a:t>
                      </a:r>
                    </a:p>
                  </a:txBody>
                  <a:tcPr marT="0" marB="0" anchor="ctr">
                    <a:solidFill>
                      <a:srgbClr val="DFDFDF"/>
                    </a:solidFill>
                  </a:tcPr>
                </a:tc>
                <a:tc>
                  <a:txBody>
                    <a:bodyPr/>
                    <a:lstStyle/>
                    <a:p>
                      <a:pPr algn="ctr"/>
                      <a:r>
                        <a:rPr lang="en-US" sz="1300" b="1" dirty="0"/>
                        <a:t>32</a:t>
                      </a:r>
                    </a:p>
                  </a:txBody>
                  <a:tcPr marT="0" marB="0" anchor="ctr">
                    <a:solidFill>
                      <a:srgbClr val="DFDFDF"/>
                    </a:solidFill>
                  </a:tcPr>
                </a:tc>
                <a:extLst>
                  <a:ext uri="{0D108BD9-81ED-4DB2-BD59-A6C34878D82A}">
                    <a16:rowId xmlns:a16="http://schemas.microsoft.com/office/drawing/2014/main" val="757221224"/>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Likely Voter</a:t>
                      </a:r>
                    </a:p>
                  </a:txBody>
                  <a:tcPr marT="0" marB="0" anchor="ctr">
                    <a:solidFill>
                      <a:srgbClr val="BFBFBF"/>
                    </a:solidFill>
                  </a:tcPr>
                </a:tc>
                <a:tc>
                  <a:txBody>
                    <a:bodyPr/>
                    <a:lstStyle/>
                    <a:p>
                      <a:pPr algn="ctr"/>
                      <a:r>
                        <a:rPr lang="en-US" sz="1300" b="1" dirty="0"/>
                        <a:t>52</a:t>
                      </a:r>
                    </a:p>
                  </a:txBody>
                  <a:tcPr marT="0" marB="0" anchor="ctr">
                    <a:solidFill>
                      <a:srgbClr val="BFBFBF"/>
                    </a:solidFill>
                  </a:tcPr>
                </a:tc>
                <a:tc>
                  <a:txBody>
                    <a:bodyPr/>
                    <a:lstStyle/>
                    <a:p>
                      <a:pPr algn="ctr"/>
                      <a:r>
                        <a:rPr lang="en-US" sz="1300" b="1" dirty="0"/>
                        <a:t>31</a:t>
                      </a:r>
                    </a:p>
                  </a:txBody>
                  <a:tcPr marT="0" marB="0" anchor="ctr">
                    <a:solidFill>
                      <a:srgbClr val="BFBFBF"/>
                    </a:solidFill>
                  </a:tcPr>
                </a:tc>
                <a:extLst>
                  <a:ext uri="{0D108BD9-81ED-4DB2-BD59-A6C34878D82A}">
                    <a16:rowId xmlns:a16="http://schemas.microsoft.com/office/drawing/2014/main" val="3426201872"/>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Not Likely Voter</a:t>
                      </a:r>
                    </a:p>
                  </a:txBody>
                  <a:tcPr marT="0" marB="0" anchor="ctr">
                    <a:solidFill>
                      <a:srgbClr val="BFBFBF"/>
                    </a:solidFill>
                  </a:tcPr>
                </a:tc>
                <a:tc>
                  <a:txBody>
                    <a:bodyPr/>
                    <a:lstStyle/>
                    <a:p>
                      <a:pPr algn="ctr"/>
                      <a:r>
                        <a:rPr lang="en-US" sz="1300" b="1" dirty="0"/>
                        <a:t>48</a:t>
                      </a:r>
                    </a:p>
                  </a:txBody>
                  <a:tcPr marT="0" marB="0" anchor="ctr">
                    <a:solidFill>
                      <a:srgbClr val="BFBFBF"/>
                    </a:solidFill>
                  </a:tcPr>
                </a:tc>
                <a:tc>
                  <a:txBody>
                    <a:bodyPr/>
                    <a:lstStyle/>
                    <a:p>
                      <a:pPr algn="ctr"/>
                      <a:r>
                        <a:rPr lang="en-US" sz="1300" b="1" dirty="0"/>
                        <a:t>26</a:t>
                      </a:r>
                    </a:p>
                  </a:txBody>
                  <a:tcPr marT="0" marB="0" anchor="ctr">
                    <a:solidFill>
                      <a:srgbClr val="BFBFBF"/>
                    </a:solidFill>
                  </a:tcPr>
                </a:tc>
                <a:extLst>
                  <a:ext uri="{0D108BD9-81ED-4DB2-BD59-A6C34878D82A}">
                    <a16:rowId xmlns:a16="http://schemas.microsoft.com/office/drawing/2014/main" val="3091380177"/>
                  </a:ext>
                </a:extLst>
              </a:tr>
            </a:tbl>
          </a:graphicData>
        </a:graphic>
      </p:graphicFrame>
      <p:sp>
        <p:nvSpPr>
          <p:cNvPr id="11" name="TextBox 10">
            <a:extLst>
              <a:ext uri="{FF2B5EF4-FFF2-40B4-BE49-F238E27FC236}">
                <a16:creationId xmlns:a16="http://schemas.microsoft.com/office/drawing/2014/main" id="{E06439C8-D619-40B0-88E0-9F28A90773F4}"/>
              </a:ext>
            </a:extLst>
          </p:cNvPr>
          <p:cNvSpPr txBox="1"/>
          <p:nvPr/>
        </p:nvSpPr>
        <p:spPr>
          <a:xfrm>
            <a:off x="3480734" y="5090453"/>
            <a:ext cx="2582168" cy="1015663"/>
          </a:xfrm>
          <a:prstGeom prst="rect">
            <a:avLst/>
          </a:prstGeom>
          <a:noFill/>
          <a:ln>
            <a:solidFill>
              <a:srgbClr val="C00000"/>
            </a:solidFill>
          </a:ln>
        </p:spPr>
        <p:txBody>
          <a:bodyPr wrap="square" rtlCol="0">
            <a:spAutoFit/>
          </a:bodyPr>
          <a:lstStyle/>
          <a:p>
            <a:pPr algn="ctr"/>
            <a:r>
              <a:rPr lang="en-US" sz="1200" b="1" dirty="0">
                <a:solidFill>
                  <a:srgbClr val="C00000"/>
                </a:solidFill>
              </a:rPr>
              <a:t>Most likely to say no</a:t>
            </a:r>
          </a:p>
          <a:p>
            <a:pPr marL="285750" indent="-285750">
              <a:buFont typeface="Arial" panose="020B0604020202020204" pitchFamily="34" charset="0"/>
              <a:buChar char="•"/>
            </a:pPr>
            <a:r>
              <a:rPr lang="en-US" sz="1200" dirty="0"/>
              <a:t>Republicans (43%)</a:t>
            </a:r>
          </a:p>
          <a:p>
            <a:pPr marL="285750" indent="-285750">
              <a:buFont typeface="Arial" panose="020B0604020202020204" pitchFamily="34" charset="0"/>
              <a:buChar char="•"/>
            </a:pPr>
            <a:r>
              <a:rPr lang="en-US" sz="1200" dirty="0"/>
              <a:t>PWD Republicans (42%)</a:t>
            </a:r>
          </a:p>
          <a:p>
            <a:pPr marL="285750" indent="-285750">
              <a:buFont typeface="Arial" panose="020B0604020202020204" pitchFamily="34" charset="0"/>
              <a:buChar char="•"/>
            </a:pPr>
            <a:r>
              <a:rPr lang="en-US" sz="1200" dirty="0"/>
              <a:t>West North Central region (41%)</a:t>
            </a:r>
          </a:p>
          <a:p>
            <a:pPr marL="285750" indent="-285750">
              <a:buFont typeface="Arial" panose="020B0604020202020204" pitchFamily="34" charset="0"/>
              <a:buChar char="•"/>
            </a:pPr>
            <a:r>
              <a:rPr lang="en-US" sz="1200" dirty="0"/>
              <a:t>Age 65+ (37%)</a:t>
            </a:r>
          </a:p>
        </p:txBody>
      </p:sp>
      <p:sp>
        <p:nvSpPr>
          <p:cNvPr id="16" name="TextBox 15">
            <a:extLst>
              <a:ext uri="{FF2B5EF4-FFF2-40B4-BE49-F238E27FC236}">
                <a16:creationId xmlns:a16="http://schemas.microsoft.com/office/drawing/2014/main" id="{15C8EBC5-6D81-44B6-B301-F4F06067F9DA}"/>
              </a:ext>
            </a:extLst>
          </p:cNvPr>
          <p:cNvSpPr txBox="1"/>
          <p:nvPr/>
        </p:nvSpPr>
        <p:spPr>
          <a:xfrm>
            <a:off x="302181" y="5090453"/>
            <a:ext cx="2747051" cy="1200329"/>
          </a:xfrm>
          <a:prstGeom prst="rect">
            <a:avLst/>
          </a:prstGeom>
          <a:noFill/>
          <a:ln>
            <a:solidFill>
              <a:srgbClr val="0070C0"/>
            </a:solidFill>
          </a:ln>
        </p:spPr>
        <p:txBody>
          <a:bodyPr wrap="square" rtlCol="0">
            <a:spAutoFit/>
          </a:bodyPr>
          <a:lstStyle/>
          <a:p>
            <a:pPr algn="ctr"/>
            <a:r>
              <a:rPr lang="en-US" sz="1200" b="1" dirty="0">
                <a:solidFill>
                  <a:srgbClr val="0070C0"/>
                </a:solidFill>
              </a:rPr>
              <a:t>Most likely to say yes</a:t>
            </a:r>
          </a:p>
          <a:p>
            <a:pPr marL="285750" indent="-285750">
              <a:buFont typeface="Arial" panose="020B0604020202020204" pitchFamily="34" charset="0"/>
              <a:buChar char="•"/>
            </a:pPr>
            <a:r>
              <a:rPr lang="en-US" sz="1200" dirty="0"/>
              <a:t>Mother with disability (72%)</a:t>
            </a:r>
          </a:p>
          <a:p>
            <a:pPr marL="285750" indent="-285750">
              <a:buFont typeface="Arial" panose="020B0604020202020204" pitchFamily="34" charset="0"/>
              <a:buChar char="•"/>
            </a:pPr>
            <a:r>
              <a:rPr lang="en-US" sz="1200" dirty="0"/>
              <a:t>PWD Democrats (69%)</a:t>
            </a:r>
          </a:p>
          <a:p>
            <a:pPr marL="285750" indent="-285750">
              <a:buFont typeface="Arial" panose="020B0604020202020204" pitchFamily="34" charset="0"/>
              <a:buChar char="•"/>
            </a:pPr>
            <a:r>
              <a:rPr lang="en-US" sz="1200" dirty="0"/>
              <a:t>Gen Z (66%)</a:t>
            </a:r>
          </a:p>
          <a:p>
            <a:pPr marL="285750" indent="-285750">
              <a:buFont typeface="Arial" panose="020B0604020202020204" pitchFamily="34" charset="0"/>
              <a:buChar char="•"/>
            </a:pPr>
            <a:r>
              <a:rPr lang="en-US" sz="1200" dirty="0"/>
              <a:t>PWD &lt;50 (63%)</a:t>
            </a:r>
          </a:p>
          <a:p>
            <a:pPr marL="285750" indent="-285750">
              <a:buFont typeface="Arial" panose="020B0604020202020204" pitchFamily="34" charset="0"/>
              <a:buChar char="•"/>
            </a:pPr>
            <a:r>
              <a:rPr lang="en-US" sz="1200" dirty="0"/>
              <a:t>Women with disability (62%)</a:t>
            </a:r>
          </a:p>
        </p:txBody>
      </p:sp>
      <p:sp>
        <p:nvSpPr>
          <p:cNvPr id="10" name="Content Placeholder 4">
            <a:extLst>
              <a:ext uri="{FF2B5EF4-FFF2-40B4-BE49-F238E27FC236}">
                <a16:creationId xmlns:a16="http://schemas.microsoft.com/office/drawing/2014/main" id="{68B6C5B5-5767-435E-9E0C-033133484635}"/>
              </a:ext>
            </a:extLst>
          </p:cNvPr>
          <p:cNvSpPr txBox="1">
            <a:spLocks/>
          </p:cNvSpPr>
          <p:nvPr/>
        </p:nvSpPr>
        <p:spPr>
          <a:xfrm>
            <a:off x="224748" y="1749042"/>
            <a:ext cx="11521440" cy="381888"/>
          </a:xfrm>
          <a:prstGeom prst="rect">
            <a:avLst/>
          </a:prstGeom>
          <a:solidFill>
            <a:schemeClr val="bg1">
              <a:lumMod val="75000"/>
            </a:schemeClr>
          </a:solidFill>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t>Do you think the rights of people with disabilities today are under attack or threatened?</a:t>
            </a:r>
            <a:endParaRPr lang="en-US" sz="700" b="1" dirty="0"/>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p:txBody>
          <a:bodyPr>
            <a:noAutofit/>
          </a:bodyPr>
          <a:lstStyle/>
          <a:p>
            <a:r>
              <a:rPr lang="en-US" sz="2400" dirty="0"/>
              <a:t>A slim majority of the disability community believes that the rights of people with disabilities are under attack or threatened today. People with disabilities, women, people under 50, Democrats, and people of color are most likely to think the rights of this population are under attack.</a:t>
            </a:r>
          </a:p>
        </p:txBody>
      </p:sp>
    </p:spTree>
    <p:extLst>
      <p:ext uri="{BB962C8B-B14F-4D97-AF65-F5344CB8AC3E}">
        <p14:creationId xmlns:p14="http://schemas.microsoft.com/office/powerpoint/2010/main" val="269249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1D4105-6D10-42D9-9F53-C999A22CC49B}"/>
              </a:ext>
            </a:extLst>
          </p:cNvPr>
          <p:cNvSpPr txBox="1"/>
          <p:nvPr/>
        </p:nvSpPr>
        <p:spPr>
          <a:xfrm>
            <a:off x="-904009" y="6573033"/>
            <a:ext cx="7973401" cy="307777"/>
          </a:xfrm>
          <a:prstGeom prst="rect">
            <a:avLst/>
          </a:prstGeom>
          <a:noFill/>
        </p:spPr>
        <p:txBody>
          <a:bodyPr wrap="none" rtlCol="0">
            <a:spAutoFit/>
          </a:bodyPr>
          <a:lstStyle/>
          <a:p>
            <a:pPr lvl="2"/>
            <a:r>
              <a:rPr lang="en-US" sz="1400" dirty="0"/>
              <a:t>Have you ever felt like your rights, or the rights of people with disabilities, were under attack? </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2258537532"/>
              </p:ext>
            </p:extLst>
          </p:nvPr>
        </p:nvGraphicFramePr>
        <p:xfrm>
          <a:off x="335280" y="1644138"/>
          <a:ext cx="11520747" cy="4534867"/>
        </p:xfrm>
        <a:graphic>
          <a:graphicData uri="http://schemas.openxmlformats.org/drawingml/2006/table">
            <a:tbl>
              <a:tblPr firstRow="1" bandRow="1">
                <a:tableStyleId>{5C22544A-7EE6-4342-B048-85BDC9FD1C3A}</a:tableStyleId>
              </a:tblPr>
              <a:tblGrid>
                <a:gridCol w="3452950">
                  <a:extLst>
                    <a:ext uri="{9D8B030D-6E8A-4147-A177-3AD203B41FA5}">
                      <a16:colId xmlns:a16="http://schemas.microsoft.com/office/drawing/2014/main" val="3336820180"/>
                    </a:ext>
                  </a:extLst>
                </a:gridCol>
                <a:gridCol w="4425042">
                  <a:extLst>
                    <a:ext uri="{9D8B030D-6E8A-4147-A177-3AD203B41FA5}">
                      <a16:colId xmlns:a16="http://schemas.microsoft.com/office/drawing/2014/main" val="862539603"/>
                    </a:ext>
                  </a:extLst>
                </a:gridCol>
                <a:gridCol w="3642755">
                  <a:extLst>
                    <a:ext uri="{9D8B030D-6E8A-4147-A177-3AD203B41FA5}">
                      <a16:colId xmlns:a16="http://schemas.microsoft.com/office/drawing/2014/main" val="193665233"/>
                    </a:ext>
                  </a:extLst>
                </a:gridCol>
              </a:tblGrid>
              <a:tr h="112126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Trump made a statement about if you don’t truly have a disability, </a:t>
                      </a:r>
                      <a:r>
                        <a:rPr lang="en-US" sz="1600" b="1" i="1" kern="1200" dirty="0">
                          <a:solidFill>
                            <a:schemeClr val="tx1"/>
                          </a:solidFill>
                          <a:effectLst/>
                          <a:latin typeface="+mn-lt"/>
                          <a:ea typeface="+mn-ea"/>
                          <a:cs typeface="+mn-cs"/>
                        </a:rPr>
                        <a:t>then he was going to make you go up there and work or you just don’t get your disability check and stuff</a:t>
                      </a:r>
                      <a:r>
                        <a:rPr lang="en-US" sz="1600" b="0" kern="1200" dirty="0">
                          <a:solidFill>
                            <a:schemeClr val="tx1"/>
                          </a:solidFill>
                          <a:effectLst/>
                          <a:latin typeface="+mn-lt"/>
                          <a:ea typeface="+mn-ea"/>
                          <a:cs typeface="+mn-cs"/>
                        </a:rPr>
                        <a:t>.” – Person of color with disability, Baltimore         </a:t>
                      </a:r>
                    </a:p>
                  </a:txBody>
                  <a:tcPr anchor="ctr">
                    <a:solidFill>
                      <a:srgbClr val="E9EBF5"/>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Absolutely. As soon as the ADA got passed. I knew people way back, so the ADA got passed and then people immediately flipped out about it.”</a:t>
                      </a:r>
                      <a:r>
                        <a:rPr lang="en-US" sz="1600" b="0" kern="1200" dirty="0">
                          <a:solidFill>
                            <a:schemeClr val="tx1"/>
                          </a:solidFill>
                          <a:effectLst/>
                          <a:latin typeface="+mn-lt"/>
                          <a:ea typeface="+mn-ea"/>
                          <a:cs typeface="+mn-cs"/>
                        </a:rPr>
                        <a:t> – White person with disability, Baltimore</a:t>
                      </a:r>
                    </a:p>
                    <a:p>
                      <a:pPr marL="0" lvl="0" indent="0" algn="ctr">
                        <a:buFont typeface="Arial" panose="020B0604020202020204" pitchFamily="34" charset="0"/>
                        <a:buNone/>
                      </a:pPr>
                      <a:endParaRPr lang="en-US" sz="1600" b="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effectLst/>
                          <a:latin typeface="+mn-lt"/>
                          <a:ea typeface="+mn-ea"/>
                          <a:cs typeface="+mn-cs"/>
                        </a:rPr>
                        <a:t>“Everybody was like it is going to ruin my business or ruin my life.”</a:t>
                      </a:r>
                      <a:r>
                        <a:rPr lang="en-US" sz="1600" b="0" kern="1200" dirty="0">
                          <a:solidFill>
                            <a:schemeClr val="tx1"/>
                          </a:solidFill>
                          <a:effectLst/>
                          <a:latin typeface="+mn-lt"/>
                          <a:ea typeface="+mn-ea"/>
                          <a:cs typeface="+mn-cs"/>
                        </a:rPr>
                        <a:t> – White person with disability, Baltimore</a:t>
                      </a:r>
                    </a:p>
                    <a:p>
                      <a:pPr marL="0" lvl="0" indent="0" algn="ctr">
                        <a:buFont typeface="Arial" panose="020B0604020202020204" pitchFamily="34" charset="0"/>
                        <a:buNone/>
                      </a:pPr>
                      <a:endParaRPr lang="en-US" sz="1600" b="0" i="1" kern="1200" dirty="0">
                        <a:solidFill>
                          <a:schemeClr val="tx1"/>
                        </a:solidFill>
                        <a:effectLst/>
                        <a:latin typeface="+mn-lt"/>
                        <a:ea typeface="+mn-ea"/>
                        <a:cs typeface="+mn-cs"/>
                      </a:endParaRPr>
                    </a:p>
                    <a:p>
                      <a:pPr marL="0" lvl="0" indent="0" algn="ctr">
                        <a:buFont typeface="Arial" panose="020B0604020202020204" pitchFamily="34" charset="0"/>
                        <a:buNone/>
                      </a:pPr>
                      <a:r>
                        <a:rPr lang="en-US" sz="1600" b="0" i="1" kern="1200" dirty="0">
                          <a:solidFill>
                            <a:schemeClr val="tx1"/>
                          </a:solidFill>
                          <a:effectLst/>
                          <a:latin typeface="+mn-lt"/>
                          <a:ea typeface="+mn-ea"/>
                          <a:cs typeface="+mn-cs"/>
                        </a:rPr>
                        <a:t>“And it was like that’s not the intent for it. Because you have to serve people with disabilities.”</a:t>
                      </a:r>
                    </a:p>
                    <a:p>
                      <a:pPr lvl="0" algn="ctr"/>
                      <a:r>
                        <a:rPr lang="en-US" sz="1600" b="0" kern="1200" dirty="0">
                          <a:solidFill>
                            <a:schemeClr val="tx1"/>
                          </a:solidFill>
                          <a:effectLst/>
                          <a:latin typeface="+mn-lt"/>
                          <a:ea typeface="+mn-ea"/>
                          <a:cs typeface="+mn-cs"/>
                        </a:rPr>
                        <a:t>– White person with disability, Baltimore</a:t>
                      </a:r>
                    </a:p>
                  </a:txBody>
                  <a:tcPr anchor="ctr">
                    <a:solidFill>
                      <a:srgbClr val="CFD5EA"/>
                    </a:solidFill>
                  </a:tcPr>
                </a:tc>
                <a:tc rowSpan="3">
                  <a:txBody>
                    <a:bodyPr/>
                    <a:lstStyle/>
                    <a:p>
                      <a:pPr lvl="0" algn="ct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 asked for special accommodations where I live and housing didn’t back me up, and I have an immune disease and </a:t>
                      </a:r>
                      <a:r>
                        <a:rPr lang="en-US" sz="1600" b="1" i="1" kern="1200" dirty="0">
                          <a:solidFill>
                            <a:schemeClr val="tx1"/>
                          </a:solidFill>
                          <a:effectLst/>
                          <a:latin typeface="+mn-lt"/>
                          <a:ea typeface="+mn-ea"/>
                          <a:cs typeface="+mn-cs"/>
                        </a:rPr>
                        <a:t>so certain things can make me sick and can really make me die and Baltimore County didn’t protect me</a:t>
                      </a:r>
                      <a:r>
                        <a:rPr lang="en-US" sz="1600" b="0" kern="1200" dirty="0">
                          <a:solidFill>
                            <a:schemeClr val="tx1"/>
                          </a:solidFill>
                          <a:effectLst/>
                          <a:latin typeface="+mn-lt"/>
                          <a:ea typeface="+mn-ea"/>
                          <a:cs typeface="+mn-cs"/>
                        </a:rPr>
                        <a:t>.” – Person of color with disability, Baltimore           </a:t>
                      </a:r>
                    </a:p>
                  </a:txBody>
                  <a:tcPr anchor="ctr">
                    <a:solidFill>
                      <a:srgbClr val="E9EBF5"/>
                    </a:solidFill>
                  </a:tcPr>
                </a:tc>
                <a:extLst>
                  <a:ext uri="{0D108BD9-81ED-4DB2-BD59-A6C34878D82A}">
                    <a16:rowId xmlns:a16="http://schemas.microsoft.com/office/drawing/2014/main" val="1530629322"/>
                  </a:ext>
                </a:extLst>
              </a:tr>
              <a:tr h="591131">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To me, </a:t>
                      </a:r>
                      <a:r>
                        <a:rPr lang="en-US" sz="1600" b="1" i="1" kern="1200" dirty="0">
                          <a:solidFill>
                            <a:schemeClr val="dk1"/>
                          </a:solidFill>
                          <a:effectLst/>
                          <a:latin typeface="+mn-lt"/>
                          <a:ea typeface="+mn-ea"/>
                          <a:cs typeface="+mn-cs"/>
                        </a:rPr>
                        <a:t>just fighting just to get [services]</a:t>
                      </a:r>
                      <a:r>
                        <a:rPr lang="en-US" sz="1600" i="1" kern="1200" dirty="0">
                          <a:solidFill>
                            <a:schemeClr val="dk1"/>
                          </a:solidFill>
                          <a:effectLst/>
                          <a:latin typeface="+mn-lt"/>
                          <a:ea typeface="+mn-ea"/>
                          <a:cs typeface="+mn-cs"/>
                        </a:rPr>
                        <a:t>.  I mean you could have a medical condition and papers and all that and actually see their specialist as well and </a:t>
                      </a:r>
                      <a:r>
                        <a:rPr lang="en-US" sz="1600" b="1" i="1" kern="1200" dirty="0">
                          <a:solidFill>
                            <a:schemeClr val="dk1"/>
                          </a:solidFill>
                          <a:effectLst/>
                          <a:latin typeface="+mn-lt"/>
                          <a:ea typeface="+mn-ea"/>
                          <a:cs typeface="+mn-cs"/>
                        </a:rPr>
                        <a:t>they will still deny you </a:t>
                      </a:r>
                      <a:r>
                        <a:rPr lang="en-US" sz="1600" i="1" kern="1200" dirty="0">
                          <a:solidFill>
                            <a:schemeClr val="dk1"/>
                          </a:solidFill>
                          <a:effectLst/>
                          <a:latin typeface="+mn-lt"/>
                          <a:ea typeface="+mn-ea"/>
                          <a:cs typeface="+mn-cs"/>
                        </a:rPr>
                        <a:t>regardless of what they are reading.” </a:t>
                      </a:r>
                      <a:r>
                        <a:rPr lang="en-US" sz="1600" kern="1200" dirty="0">
                          <a:solidFill>
                            <a:schemeClr val="dk1"/>
                          </a:solidFill>
                          <a:effectLst/>
                          <a:latin typeface="+mn-lt"/>
                          <a:ea typeface="+mn-ea"/>
                          <a:cs typeface="+mn-cs"/>
                        </a:rPr>
                        <a:t>– Person of color with disability, Baltimore         </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133159">
                <a:tc vMerge="1">
                  <a:txBody>
                    <a:bodyPr/>
                    <a:lstStyle/>
                    <a:p>
                      <a:endParaRPr lang="en-US"/>
                    </a:p>
                  </a:txBody>
                  <a:tcPr/>
                </a:tc>
                <a:tc rowSpan="2">
                  <a:txBody>
                    <a:bodyPr/>
                    <a:lstStyle/>
                    <a:p>
                      <a:pPr lvl="0" algn="ct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They told me she basically is not disabled because she gets good grades in school. So, </a:t>
                      </a:r>
                      <a:r>
                        <a:rPr lang="en-US" sz="1600" b="1" i="1" kern="1200" dirty="0">
                          <a:solidFill>
                            <a:schemeClr val="dk1"/>
                          </a:solidFill>
                          <a:effectLst/>
                          <a:latin typeface="+mn-lt"/>
                          <a:ea typeface="+mn-ea"/>
                          <a:cs typeface="+mn-cs"/>
                        </a:rPr>
                        <a:t>I felt attacked because we still have problems outside of school</a:t>
                      </a:r>
                      <a:r>
                        <a:rPr lang="en-US" sz="1600" i="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Parent of child with disability, Baltimore</a:t>
                      </a:r>
                    </a:p>
                  </a:txBody>
                  <a:tcPr anchor="ctr">
                    <a:solidFill>
                      <a:srgbClr val="CFD5EA"/>
                    </a:solidFill>
                  </a:tcPr>
                </a:tc>
                <a:tc vMerge="1">
                  <a:txBody>
                    <a:bodyPr/>
                    <a:lstStyle/>
                    <a:p>
                      <a:endParaRPr lang="en-US"/>
                    </a:p>
                  </a:txBody>
                  <a:tcPr/>
                </a:tc>
                <a:extLst>
                  <a:ext uri="{0D108BD9-81ED-4DB2-BD59-A6C34878D82A}">
                    <a16:rowId xmlns:a16="http://schemas.microsoft.com/office/drawing/2014/main" val="1568844867"/>
                  </a:ext>
                </a:extLst>
              </a:tr>
              <a:tr h="1384188">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So, basically, </a:t>
                      </a:r>
                      <a:r>
                        <a:rPr lang="en-US" sz="1600" b="1" i="1" kern="1200" dirty="0">
                          <a:solidFill>
                            <a:schemeClr val="dk1"/>
                          </a:solidFill>
                          <a:effectLst/>
                          <a:latin typeface="+mn-lt"/>
                          <a:ea typeface="+mn-ea"/>
                          <a:cs typeface="+mn-cs"/>
                        </a:rPr>
                        <a:t>you have to jump through a whole bunch of hoops extra loops or hoops to verify your disability.</a:t>
                      </a:r>
                      <a:r>
                        <a:rPr lang="en-US" sz="1600" i="1" kern="1200" dirty="0">
                          <a:solidFill>
                            <a:schemeClr val="dk1"/>
                          </a:solidFill>
                          <a:effectLst/>
                          <a:latin typeface="+mn-lt"/>
                          <a:ea typeface="+mn-ea"/>
                          <a:cs typeface="+mn-cs"/>
                        </a:rPr>
                        <a:t> That’s how I was looking at it</a:t>
                      </a:r>
                      <a:r>
                        <a:rPr lang="en-US" sz="1600" kern="1200" dirty="0">
                          <a:solidFill>
                            <a:schemeClr val="dk1"/>
                          </a:solidFill>
                          <a:effectLst/>
                          <a:latin typeface="+mn-lt"/>
                          <a:ea typeface="+mn-ea"/>
                          <a:cs typeface="+mn-cs"/>
                        </a:rPr>
                        <a:t>.” – Person of color with disability, Baltimore          </a:t>
                      </a:r>
                    </a:p>
                  </a:txBody>
                  <a:tcPr anchor="ctr">
                    <a:solidFill>
                      <a:srgbClr val="CFD5EA"/>
                    </a:solidFill>
                  </a:tcPr>
                </a:tc>
                <a:extLst>
                  <a:ext uri="{0D108BD9-81ED-4DB2-BD59-A6C34878D82A}">
                    <a16:rowId xmlns:a16="http://schemas.microsoft.com/office/drawing/2014/main" val="2477314160"/>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400" dirty="0"/>
              <a:t>In focus groups, people with disabilities say that when people attack the ACA and ADA, they feel like their rights are threatened because both programs help people with disabilities get healthcare and general protections. </a:t>
            </a:r>
          </a:p>
        </p:txBody>
      </p:sp>
    </p:spTree>
    <p:extLst>
      <p:ext uri="{BB962C8B-B14F-4D97-AF65-F5344CB8AC3E}">
        <p14:creationId xmlns:p14="http://schemas.microsoft.com/office/powerpoint/2010/main" val="2794419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491C41-E717-4CAF-BD42-E31C2F506D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052338"/>
              </p:ext>
            </p:extLst>
          </p:nvPr>
        </p:nvGraphicFramePr>
        <p:xfrm>
          <a:off x="789657" y="2402586"/>
          <a:ext cx="4630902" cy="3645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0EE26517-DCE6-4ECA-B394-A1D4AFA17E7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385299"/>
              </p:ext>
            </p:extLst>
          </p:nvPr>
        </p:nvGraphicFramePr>
        <p:xfrm>
          <a:off x="89541" y="6287965"/>
          <a:ext cx="4261104" cy="50292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Not so strongly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Strongly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3" name="Table 12">
            <a:extLst>
              <a:ext uri="{FF2B5EF4-FFF2-40B4-BE49-F238E27FC236}">
                <a16:creationId xmlns:a16="http://schemas.microsoft.com/office/drawing/2014/main" id="{ADF7031F-15E5-42D4-BFFD-10B5D9AE75D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8090863"/>
              </p:ext>
            </p:extLst>
          </p:nvPr>
        </p:nvGraphicFramePr>
        <p:xfrm>
          <a:off x="5955759" y="2199249"/>
          <a:ext cx="5681517" cy="4175923"/>
        </p:xfrm>
        <a:graphic>
          <a:graphicData uri="http://schemas.openxmlformats.org/drawingml/2006/table">
            <a:tbl>
              <a:tblPr firstRow="1" bandRow="1">
                <a:tableStyleId>{5C22544A-7EE6-4342-B048-85BDC9FD1C3A}</a:tableStyleId>
              </a:tblPr>
              <a:tblGrid>
                <a:gridCol w="2209864">
                  <a:extLst>
                    <a:ext uri="{9D8B030D-6E8A-4147-A177-3AD203B41FA5}">
                      <a16:colId xmlns:a16="http://schemas.microsoft.com/office/drawing/2014/main" val="20000"/>
                    </a:ext>
                  </a:extLst>
                </a:gridCol>
                <a:gridCol w="1195669">
                  <a:extLst>
                    <a:ext uri="{9D8B030D-6E8A-4147-A177-3AD203B41FA5}">
                      <a16:colId xmlns:a16="http://schemas.microsoft.com/office/drawing/2014/main" val="20001"/>
                    </a:ext>
                  </a:extLst>
                </a:gridCol>
                <a:gridCol w="1091645">
                  <a:extLst>
                    <a:ext uri="{9D8B030D-6E8A-4147-A177-3AD203B41FA5}">
                      <a16:colId xmlns:a16="http://schemas.microsoft.com/office/drawing/2014/main" val="20002"/>
                    </a:ext>
                  </a:extLst>
                </a:gridCol>
                <a:gridCol w="1184339">
                  <a:extLst>
                    <a:ext uri="{9D8B030D-6E8A-4147-A177-3AD203B41FA5}">
                      <a16:colId xmlns:a16="http://schemas.microsoft.com/office/drawing/2014/main" val="3226231188"/>
                    </a:ext>
                  </a:extLst>
                </a:gridCol>
              </a:tblGrid>
              <a:tr h="411643">
                <a:tc>
                  <a:txBody>
                    <a:bodyPr/>
                    <a:lstStyle/>
                    <a:p>
                      <a:pPr algn="ctr"/>
                      <a:endParaRPr lang="en-US" sz="1300" dirty="0"/>
                    </a:p>
                  </a:txBody>
                  <a:tcPr>
                    <a:solidFill>
                      <a:schemeClr val="bg1"/>
                    </a:solidFill>
                  </a:tcPr>
                </a:tc>
                <a:tc>
                  <a:txBody>
                    <a:bodyPr/>
                    <a:lstStyle/>
                    <a:p>
                      <a:pPr algn="ctr"/>
                      <a:r>
                        <a:rPr lang="en-US" sz="1300" dirty="0"/>
                        <a:t>Strongly Agree</a:t>
                      </a:r>
                    </a:p>
                  </a:txBody>
                  <a:tcPr anchor="ctr">
                    <a:solidFill>
                      <a:srgbClr val="0070C0"/>
                    </a:solidFill>
                  </a:tcPr>
                </a:tc>
                <a:tc>
                  <a:txBody>
                    <a:bodyPr/>
                    <a:lstStyle/>
                    <a:p>
                      <a:pPr algn="ctr"/>
                      <a:r>
                        <a:rPr lang="en-US" sz="1300" dirty="0"/>
                        <a:t>Total Agree</a:t>
                      </a:r>
                    </a:p>
                  </a:txBody>
                  <a:tcPr anchor="ctr">
                    <a:solidFill>
                      <a:srgbClr val="7FB7DF"/>
                    </a:solidFill>
                  </a:tcPr>
                </a:tc>
                <a:tc>
                  <a:txBody>
                    <a:bodyPr/>
                    <a:lstStyle/>
                    <a:p>
                      <a:pPr algn="ctr"/>
                      <a:r>
                        <a:rPr lang="en-US" sz="1300" dirty="0"/>
                        <a:t>Total Disagree</a:t>
                      </a:r>
                    </a:p>
                  </a:txBody>
                  <a:tcPr anchor="ctr">
                    <a:solidFill>
                      <a:srgbClr val="C00000"/>
                    </a:solidFill>
                  </a:tcPr>
                </a:tc>
                <a:extLst>
                  <a:ext uri="{0D108BD9-81ED-4DB2-BD59-A6C34878D82A}">
                    <a16:rowId xmlns:a16="http://schemas.microsoft.com/office/drawing/2014/main" val="10000"/>
                  </a:ext>
                </a:extLst>
              </a:tr>
              <a:tr h="142307">
                <a:tc>
                  <a:txBody>
                    <a:bodyPr/>
                    <a:lstStyle/>
                    <a:p>
                      <a:pPr algn="l"/>
                      <a:r>
                        <a:rPr lang="en-US" sz="1300" b="1" dirty="0"/>
                        <a:t>People with Disabilities</a:t>
                      </a:r>
                    </a:p>
                  </a:txBody>
                  <a:tcPr marT="0" marB="0" anchor="ctr">
                    <a:solidFill>
                      <a:schemeClr val="bg1">
                        <a:lumMod val="50000"/>
                        <a:alpha val="50000"/>
                      </a:schemeClr>
                    </a:solidFill>
                  </a:tcPr>
                </a:tc>
                <a:tc>
                  <a:txBody>
                    <a:bodyPr/>
                    <a:lstStyle/>
                    <a:p>
                      <a:pPr algn="ctr"/>
                      <a:r>
                        <a:rPr lang="en-US" sz="1300" b="1" dirty="0"/>
                        <a:t>57</a:t>
                      </a:r>
                    </a:p>
                  </a:txBody>
                  <a:tcPr marT="0" marB="0" anchor="ctr">
                    <a:solidFill>
                      <a:srgbClr val="7FB7DF">
                        <a:alpha val="50000"/>
                      </a:srgbClr>
                    </a:solidFill>
                  </a:tcPr>
                </a:tc>
                <a:tc>
                  <a:txBody>
                    <a:bodyPr/>
                    <a:lstStyle/>
                    <a:p>
                      <a:pPr algn="ctr"/>
                      <a:r>
                        <a:rPr lang="en-US" sz="1300" b="1" dirty="0"/>
                        <a:t>80</a:t>
                      </a:r>
                    </a:p>
                  </a:txBody>
                  <a:tcPr marT="0" marB="0" anchor="ctr">
                    <a:solidFill>
                      <a:srgbClr val="7FB7DF">
                        <a:alpha val="50000"/>
                      </a:srgbClr>
                    </a:solidFill>
                  </a:tcPr>
                </a:tc>
                <a:tc>
                  <a:txBody>
                    <a:bodyPr/>
                    <a:lstStyle/>
                    <a:p>
                      <a:pPr algn="ctr"/>
                      <a:r>
                        <a:rPr lang="en-US" sz="1300" b="1" dirty="0"/>
                        <a:t>17</a:t>
                      </a:r>
                    </a:p>
                  </a:txBody>
                  <a:tcPr marT="0" marB="0" anchor="ctr">
                    <a:solidFill>
                      <a:schemeClr val="bg1">
                        <a:lumMod val="50000"/>
                        <a:alpha val="50000"/>
                      </a:schemeClr>
                    </a:solidFill>
                  </a:tcPr>
                </a:tc>
                <a:extLst>
                  <a:ext uri="{0D108BD9-81ED-4DB2-BD59-A6C34878D82A}">
                    <a16:rowId xmlns:a16="http://schemas.microsoft.com/office/drawing/2014/main" val="558237110"/>
                  </a:ext>
                </a:extLst>
              </a:tr>
              <a:tr h="142307">
                <a:tc>
                  <a:txBody>
                    <a:bodyPr/>
                    <a:lstStyle/>
                    <a:p>
                      <a:pPr algn="l"/>
                      <a:r>
                        <a:rPr lang="en-US" sz="1300" b="1" dirty="0"/>
                        <a:t>People with Connection</a:t>
                      </a:r>
                    </a:p>
                  </a:txBody>
                  <a:tcPr marT="0" marB="0" anchor="ctr">
                    <a:solidFill>
                      <a:schemeClr val="bg1">
                        <a:lumMod val="50000"/>
                        <a:alpha val="50000"/>
                      </a:schemeClr>
                    </a:solidFill>
                  </a:tcPr>
                </a:tc>
                <a:tc>
                  <a:txBody>
                    <a:bodyPr/>
                    <a:lstStyle/>
                    <a:p>
                      <a:pPr algn="ctr"/>
                      <a:r>
                        <a:rPr lang="en-US" sz="1300" b="1" dirty="0"/>
                        <a:t>29</a:t>
                      </a:r>
                    </a:p>
                  </a:txBody>
                  <a:tcPr marT="0" marB="0" anchor="ctr">
                    <a:solidFill>
                      <a:schemeClr val="bg1">
                        <a:lumMod val="50000"/>
                        <a:alpha val="50000"/>
                      </a:schemeClr>
                    </a:solidFill>
                  </a:tcPr>
                </a:tc>
                <a:tc>
                  <a:txBody>
                    <a:bodyPr/>
                    <a:lstStyle/>
                    <a:p>
                      <a:pPr algn="ctr"/>
                      <a:r>
                        <a:rPr lang="en-US" sz="1300" b="1" dirty="0"/>
                        <a:t>47</a:t>
                      </a:r>
                    </a:p>
                  </a:txBody>
                  <a:tcPr marT="0" marB="0" anchor="ctr">
                    <a:solidFill>
                      <a:schemeClr val="bg1">
                        <a:lumMod val="50000"/>
                        <a:alpha val="50000"/>
                      </a:schemeClr>
                    </a:solidFill>
                  </a:tcPr>
                </a:tc>
                <a:tc>
                  <a:txBody>
                    <a:bodyPr/>
                    <a:lstStyle/>
                    <a:p>
                      <a:pPr algn="ctr"/>
                      <a:r>
                        <a:rPr lang="en-US" sz="1300" b="1" dirty="0"/>
                        <a:t>47</a:t>
                      </a:r>
                    </a:p>
                  </a:txBody>
                  <a:tcPr marT="0" marB="0" anchor="ctr">
                    <a:solidFill>
                      <a:srgbClr val="F4C9C8">
                        <a:alpha val="50000"/>
                      </a:srgbClr>
                    </a:solidFill>
                  </a:tcPr>
                </a:tc>
                <a:extLst>
                  <a:ext uri="{0D108BD9-81ED-4DB2-BD59-A6C34878D82A}">
                    <a16:rowId xmlns:a16="http://schemas.microsoft.com/office/drawing/2014/main" val="457397355"/>
                  </a:ext>
                </a:extLst>
              </a:tr>
              <a:tr h="142307">
                <a:tc>
                  <a:txBody>
                    <a:bodyPr/>
                    <a:lstStyle/>
                    <a:p>
                      <a:pPr algn="l"/>
                      <a:r>
                        <a:rPr lang="en-US" sz="1300" b="1" dirty="0"/>
                        <a:t>Parents of Child w/ Disability</a:t>
                      </a:r>
                    </a:p>
                  </a:txBody>
                  <a:tcPr marT="0" marB="0" anchor="ctr">
                    <a:solidFill>
                      <a:schemeClr val="bg1">
                        <a:lumMod val="50000"/>
                        <a:alpha val="50000"/>
                      </a:schemeClr>
                    </a:solidFill>
                  </a:tcPr>
                </a:tc>
                <a:tc>
                  <a:txBody>
                    <a:bodyPr/>
                    <a:lstStyle/>
                    <a:p>
                      <a:pPr algn="ctr"/>
                      <a:r>
                        <a:rPr lang="en-US" sz="1300" b="1" dirty="0"/>
                        <a:t>49</a:t>
                      </a:r>
                    </a:p>
                  </a:txBody>
                  <a:tcPr marT="0" marB="0" anchor="ctr">
                    <a:solidFill>
                      <a:schemeClr val="bg1">
                        <a:lumMod val="50000"/>
                        <a:alpha val="50000"/>
                      </a:schemeClr>
                    </a:solidFill>
                  </a:tcPr>
                </a:tc>
                <a:tc>
                  <a:txBody>
                    <a:bodyPr/>
                    <a:lstStyle/>
                    <a:p>
                      <a:pPr algn="ctr"/>
                      <a:r>
                        <a:rPr lang="en-US" sz="1300" b="1" dirty="0"/>
                        <a:t>70</a:t>
                      </a:r>
                    </a:p>
                  </a:txBody>
                  <a:tcPr marT="0" marB="0" anchor="ctr">
                    <a:solidFill>
                      <a:schemeClr val="bg1">
                        <a:lumMod val="50000"/>
                        <a:alpha val="50000"/>
                      </a:schemeClr>
                    </a:solidFill>
                  </a:tcPr>
                </a:tc>
                <a:tc>
                  <a:txBody>
                    <a:bodyPr/>
                    <a:lstStyle/>
                    <a:p>
                      <a:pPr algn="ctr"/>
                      <a:r>
                        <a:rPr lang="en-US" sz="1300" b="1" dirty="0"/>
                        <a:t>25</a:t>
                      </a:r>
                    </a:p>
                  </a:txBody>
                  <a:tcPr marT="0" marB="0" anchor="ctr">
                    <a:solidFill>
                      <a:schemeClr val="bg1">
                        <a:lumMod val="50000"/>
                        <a:alpha val="50000"/>
                      </a:schemeClr>
                    </a:solidFill>
                  </a:tcPr>
                </a:tc>
                <a:extLst>
                  <a:ext uri="{0D108BD9-81ED-4DB2-BD59-A6C34878D82A}">
                    <a16:rowId xmlns:a16="http://schemas.microsoft.com/office/drawing/2014/main" val="744071824"/>
                  </a:ext>
                </a:extLst>
              </a:tr>
              <a:tr h="142307">
                <a:tc>
                  <a:txBody>
                    <a:bodyPr/>
                    <a:lstStyle/>
                    <a:p>
                      <a:pPr algn="l"/>
                      <a:r>
                        <a:rPr lang="en-US" sz="1300" b="1" dirty="0"/>
                        <a:t>Men</a:t>
                      </a:r>
                    </a:p>
                  </a:txBody>
                  <a:tcPr marT="0" marB="0" anchor="ctr">
                    <a:solidFill>
                      <a:schemeClr val="bg1">
                        <a:lumMod val="50000"/>
                        <a:alpha val="50000"/>
                      </a:schemeClr>
                    </a:solidFill>
                  </a:tcPr>
                </a:tc>
                <a:tc>
                  <a:txBody>
                    <a:bodyPr/>
                    <a:lstStyle/>
                    <a:p>
                      <a:pPr algn="ctr"/>
                      <a:r>
                        <a:rPr lang="en-US" sz="1300" b="1" dirty="0"/>
                        <a:t>38</a:t>
                      </a:r>
                    </a:p>
                  </a:txBody>
                  <a:tcPr marT="0" marB="0" anchor="ctr">
                    <a:solidFill>
                      <a:schemeClr val="bg1">
                        <a:lumMod val="50000"/>
                        <a:alpha val="50000"/>
                      </a:schemeClr>
                    </a:solidFill>
                  </a:tcPr>
                </a:tc>
                <a:tc>
                  <a:txBody>
                    <a:bodyPr/>
                    <a:lstStyle/>
                    <a:p>
                      <a:pPr algn="ctr"/>
                      <a:r>
                        <a:rPr lang="en-US" sz="1300" b="1" dirty="0"/>
                        <a:t>60</a:t>
                      </a:r>
                    </a:p>
                  </a:txBody>
                  <a:tcPr marT="0" marB="0" anchor="ctr">
                    <a:solidFill>
                      <a:schemeClr val="bg1">
                        <a:lumMod val="50000"/>
                        <a:alpha val="50000"/>
                      </a:schemeClr>
                    </a:solidFill>
                  </a:tcPr>
                </a:tc>
                <a:tc>
                  <a:txBody>
                    <a:bodyPr/>
                    <a:lstStyle/>
                    <a:p>
                      <a:pPr algn="ctr"/>
                      <a:r>
                        <a:rPr lang="en-US" sz="1300" b="1" dirty="0"/>
                        <a:t>36</a:t>
                      </a:r>
                    </a:p>
                  </a:txBody>
                  <a:tcPr marT="0" marB="0" anchor="ctr">
                    <a:solidFill>
                      <a:schemeClr val="bg1">
                        <a:lumMod val="50000"/>
                        <a:alpha val="50000"/>
                      </a:schemeClr>
                    </a:solidFill>
                  </a:tcPr>
                </a:tc>
                <a:extLst>
                  <a:ext uri="{0D108BD9-81ED-4DB2-BD59-A6C34878D82A}">
                    <a16:rowId xmlns:a16="http://schemas.microsoft.com/office/drawing/2014/main" val="10001"/>
                  </a:ext>
                </a:extLst>
              </a:tr>
              <a:tr h="142307">
                <a:tc>
                  <a:txBody>
                    <a:bodyPr/>
                    <a:lstStyle/>
                    <a:p>
                      <a:pPr algn="l"/>
                      <a:r>
                        <a:rPr lang="en-US" sz="1300" b="1" dirty="0"/>
                        <a:t>Women</a:t>
                      </a:r>
                    </a:p>
                  </a:txBody>
                  <a:tcPr marT="0" marB="0" anchor="ctr">
                    <a:solidFill>
                      <a:schemeClr val="bg1">
                        <a:lumMod val="50000"/>
                        <a:alpha val="50000"/>
                      </a:schemeClr>
                    </a:solidFill>
                  </a:tcPr>
                </a:tc>
                <a:tc>
                  <a:txBody>
                    <a:bodyPr/>
                    <a:lstStyle/>
                    <a:p>
                      <a:pPr algn="ctr"/>
                      <a:r>
                        <a:rPr lang="en-US" sz="1300" b="1" dirty="0"/>
                        <a:t>38</a:t>
                      </a:r>
                    </a:p>
                  </a:txBody>
                  <a:tcPr marT="0" marB="0" anchor="ctr">
                    <a:solidFill>
                      <a:schemeClr val="bg1">
                        <a:lumMod val="50000"/>
                        <a:alpha val="50000"/>
                      </a:schemeClr>
                    </a:solidFill>
                  </a:tcPr>
                </a:tc>
                <a:tc>
                  <a:txBody>
                    <a:bodyPr/>
                    <a:lstStyle/>
                    <a:p>
                      <a:pPr algn="ctr"/>
                      <a:r>
                        <a:rPr lang="en-US" sz="1300" b="1" dirty="0"/>
                        <a:t>56</a:t>
                      </a:r>
                    </a:p>
                  </a:txBody>
                  <a:tcPr marT="0" marB="0" anchor="ctr">
                    <a:solidFill>
                      <a:schemeClr val="bg1">
                        <a:lumMod val="50000"/>
                        <a:alpha val="50000"/>
                      </a:schemeClr>
                    </a:solidFill>
                  </a:tcPr>
                </a:tc>
                <a:tc>
                  <a:txBody>
                    <a:bodyPr/>
                    <a:lstStyle/>
                    <a:p>
                      <a:pPr algn="ctr"/>
                      <a:r>
                        <a:rPr lang="en-US" sz="1300" b="1" dirty="0"/>
                        <a:t>39</a:t>
                      </a:r>
                    </a:p>
                  </a:txBody>
                  <a:tcPr marT="0" marB="0" anchor="ctr">
                    <a:solidFill>
                      <a:schemeClr val="bg1">
                        <a:lumMod val="50000"/>
                        <a:alpha val="50000"/>
                      </a:schemeClr>
                    </a:solidFill>
                  </a:tcPr>
                </a:tc>
                <a:extLst>
                  <a:ext uri="{0D108BD9-81ED-4DB2-BD59-A6C34878D82A}">
                    <a16:rowId xmlns:a16="http://schemas.microsoft.com/office/drawing/2014/main" val="10002"/>
                  </a:ext>
                </a:extLst>
              </a:tr>
              <a:tr h="142307">
                <a:tc>
                  <a:txBody>
                    <a:bodyPr/>
                    <a:lstStyle/>
                    <a:p>
                      <a:pPr algn="l"/>
                      <a:r>
                        <a:rPr lang="en-US" sz="1300" b="1" dirty="0"/>
                        <a:t>PWD Men</a:t>
                      </a:r>
                    </a:p>
                  </a:txBody>
                  <a:tcPr marT="0" marB="0" anchor="ctr">
                    <a:solidFill>
                      <a:schemeClr val="bg1">
                        <a:lumMod val="50000"/>
                        <a:alpha val="50000"/>
                      </a:schemeClr>
                    </a:solidFill>
                  </a:tcPr>
                </a:tc>
                <a:tc>
                  <a:txBody>
                    <a:bodyPr/>
                    <a:lstStyle/>
                    <a:p>
                      <a:pPr algn="ctr"/>
                      <a:r>
                        <a:rPr lang="en-US" sz="1300" b="1" dirty="0"/>
                        <a:t>59</a:t>
                      </a:r>
                    </a:p>
                  </a:txBody>
                  <a:tcPr marT="0" marB="0" anchor="ctr">
                    <a:solidFill>
                      <a:schemeClr val="bg1">
                        <a:lumMod val="50000"/>
                        <a:alpha val="50000"/>
                      </a:schemeClr>
                    </a:solidFill>
                  </a:tcPr>
                </a:tc>
                <a:tc>
                  <a:txBody>
                    <a:bodyPr/>
                    <a:lstStyle/>
                    <a:p>
                      <a:pPr algn="ctr"/>
                      <a:r>
                        <a:rPr lang="en-US" sz="1300" b="1" dirty="0"/>
                        <a:t>81</a:t>
                      </a:r>
                    </a:p>
                  </a:txBody>
                  <a:tcPr marT="0" marB="0" anchor="ctr">
                    <a:solidFill>
                      <a:schemeClr val="bg1">
                        <a:lumMod val="50000"/>
                        <a:alpha val="50000"/>
                      </a:schemeClr>
                    </a:solidFill>
                  </a:tcPr>
                </a:tc>
                <a:tc>
                  <a:txBody>
                    <a:bodyPr/>
                    <a:lstStyle/>
                    <a:p>
                      <a:pPr algn="ctr"/>
                      <a:r>
                        <a:rPr lang="en-US" sz="1300" b="1" dirty="0"/>
                        <a:t>16</a:t>
                      </a:r>
                    </a:p>
                  </a:txBody>
                  <a:tcPr marT="0" marB="0" anchor="ctr">
                    <a:solidFill>
                      <a:schemeClr val="bg1">
                        <a:lumMod val="50000"/>
                        <a:alpha val="50000"/>
                      </a:schemeClr>
                    </a:solidFill>
                  </a:tcPr>
                </a:tc>
                <a:extLst>
                  <a:ext uri="{0D108BD9-81ED-4DB2-BD59-A6C34878D82A}">
                    <a16:rowId xmlns:a16="http://schemas.microsoft.com/office/drawing/2014/main" val="3145768021"/>
                  </a:ext>
                </a:extLst>
              </a:tr>
              <a:tr h="142307">
                <a:tc>
                  <a:txBody>
                    <a:bodyPr/>
                    <a:lstStyle/>
                    <a:p>
                      <a:pPr algn="l"/>
                      <a:r>
                        <a:rPr lang="en-US" sz="1300" b="1" dirty="0"/>
                        <a:t>PWD Women</a:t>
                      </a:r>
                    </a:p>
                  </a:txBody>
                  <a:tcPr marT="0" marB="0" anchor="ctr">
                    <a:solidFill>
                      <a:schemeClr val="bg1">
                        <a:lumMod val="50000"/>
                        <a:alpha val="50000"/>
                      </a:schemeClr>
                    </a:solidFill>
                  </a:tcPr>
                </a:tc>
                <a:tc>
                  <a:txBody>
                    <a:bodyPr/>
                    <a:lstStyle/>
                    <a:p>
                      <a:pPr algn="ctr"/>
                      <a:r>
                        <a:rPr lang="en-US" sz="1300" b="1" dirty="0"/>
                        <a:t>56</a:t>
                      </a:r>
                    </a:p>
                  </a:txBody>
                  <a:tcPr marT="0" marB="0" anchor="ctr">
                    <a:solidFill>
                      <a:schemeClr val="bg1">
                        <a:lumMod val="50000"/>
                        <a:alpha val="50000"/>
                      </a:schemeClr>
                    </a:solidFill>
                  </a:tcPr>
                </a:tc>
                <a:tc>
                  <a:txBody>
                    <a:bodyPr/>
                    <a:lstStyle/>
                    <a:p>
                      <a:pPr algn="ctr"/>
                      <a:r>
                        <a:rPr lang="en-US" sz="1300" b="1" dirty="0"/>
                        <a:t>79</a:t>
                      </a:r>
                    </a:p>
                  </a:txBody>
                  <a:tcPr marT="0" marB="0" anchor="ctr">
                    <a:solidFill>
                      <a:schemeClr val="bg1">
                        <a:lumMod val="50000"/>
                        <a:alpha val="50000"/>
                      </a:schemeClr>
                    </a:solidFill>
                  </a:tcPr>
                </a:tc>
                <a:tc>
                  <a:txBody>
                    <a:bodyPr/>
                    <a:lstStyle/>
                    <a:p>
                      <a:pPr algn="ctr"/>
                      <a:r>
                        <a:rPr lang="en-US" sz="1300" b="1" dirty="0"/>
                        <a:t>18</a:t>
                      </a:r>
                    </a:p>
                  </a:txBody>
                  <a:tcPr marT="0" marB="0" anchor="ctr">
                    <a:solidFill>
                      <a:schemeClr val="bg1">
                        <a:lumMod val="50000"/>
                        <a:alpha val="50000"/>
                      </a:schemeClr>
                    </a:solidFill>
                  </a:tcPr>
                </a:tc>
                <a:extLst>
                  <a:ext uri="{0D108BD9-81ED-4DB2-BD59-A6C34878D82A}">
                    <a16:rowId xmlns:a16="http://schemas.microsoft.com/office/drawing/2014/main" val="3211036136"/>
                  </a:ext>
                </a:extLst>
              </a:tr>
              <a:tr h="142307">
                <a:tc>
                  <a:txBody>
                    <a:bodyPr/>
                    <a:lstStyle/>
                    <a:p>
                      <a:pPr algn="l"/>
                      <a:r>
                        <a:rPr lang="en-US" sz="1300" b="1" dirty="0"/>
                        <a:t>Under 50</a:t>
                      </a:r>
                    </a:p>
                  </a:txBody>
                  <a:tcPr marT="0" marB="0" anchor="ctr">
                    <a:solidFill>
                      <a:schemeClr val="bg1">
                        <a:lumMod val="50000"/>
                        <a:alpha val="25000"/>
                      </a:schemeClr>
                    </a:solidFill>
                  </a:tcPr>
                </a:tc>
                <a:tc>
                  <a:txBody>
                    <a:bodyPr/>
                    <a:lstStyle/>
                    <a:p>
                      <a:pPr algn="ctr"/>
                      <a:r>
                        <a:rPr lang="en-US" sz="1300" b="1" dirty="0"/>
                        <a:t>35</a:t>
                      </a:r>
                    </a:p>
                  </a:txBody>
                  <a:tcPr marT="0" marB="0" anchor="ctr">
                    <a:solidFill>
                      <a:schemeClr val="bg1">
                        <a:lumMod val="50000"/>
                        <a:alpha val="25000"/>
                      </a:schemeClr>
                    </a:solidFill>
                  </a:tcPr>
                </a:tc>
                <a:tc>
                  <a:txBody>
                    <a:bodyPr/>
                    <a:lstStyle/>
                    <a:p>
                      <a:pPr algn="ctr"/>
                      <a:r>
                        <a:rPr lang="en-US" sz="1300" b="1" dirty="0"/>
                        <a:t>55</a:t>
                      </a:r>
                    </a:p>
                  </a:txBody>
                  <a:tcPr marT="0" marB="0" anchor="ctr">
                    <a:solidFill>
                      <a:schemeClr val="bg1">
                        <a:lumMod val="50000"/>
                        <a:alpha val="25000"/>
                      </a:schemeClr>
                    </a:solidFill>
                  </a:tcPr>
                </a:tc>
                <a:tc>
                  <a:txBody>
                    <a:bodyPr/>
                    <a:lstStyle/>
                    <a:p>
                      <a:pPr algn="ctr"/>
                      <a:r>
                        <a:rPr lang="en-US" sz="1300" b="1" dirty="0"/>
                        <a:t>40</a:t>
                      </a:r>
                    </a:p>
                  </a:txBody>
                  <a:tcPr marT="0" marB="0" anchor="ctr">
                    <a:solidFill>
                      <a:schemeClr val="bg1">
                        <a:lumMod val="50000"/>
                        <a:alpha val="25000"/>
                      </a:schemeClr>
                    </a:solidFill>
                  </a:tcPr>
                </a:tc>
                <a:extLst>
                  <a:ext uri="{0D108BD9-81ED-4DB2-BD59-A6C34878D82A}">
                    <a16:rowId xmlns:a16="http://schemas.microsoft.com/office/drawing/2014/main" val="10003"/>
                  </a:ext>
                </a:extLst>
              </a:tr>
              <a:tr h="142307">
                <a:tc>
                  <a:txBody>
                    <a:bodyPr/>
                    <a:lstStyle/>
                    <a:p>
                      <a:pPr algn="l"/>
                      <a:r>
                        <a:rPr lang="en-US" sz="1300" b="1" dirty="0"/>
                        <a:t>50 +</a:t>
                      </a:r>
                    </a:p>
                  </a:txBody>
                  <a:tcPr marT="0" marB="0" anchor="ctr">
                    <a:solidFill>
                      <a:schemeClr val="bg1">
                        <a:lumMod val="50000"/>
                        <a:alpha val="25000"/>
                      </a:schemeClr>
                    </a:solidFill>
                  </a:tcPr>
                </a:tc>
                <a:tc>
                  <a:txBody>
                    <a:bodyPr/>
                    <a:lstStyle/>
                    <a:p>
                      <a:pPr algn="ctr"/>
                      <a:r>
                        <a:rPr lang="en-US" sz="1300" b="1" dirty="0"/>
                        <a:t>41</a:t>
                      </a:r>
                    </a:p>
                  </a:txBody>
                  <a:tcPr marT="0" marB="0" anchor="ctr">
                    <a:solidFill>
                      <a:schemeClr val="bg1">
                        <a:lumMod val="50000"/>
                        <a:alpha val="25000"/>
                      </a:schemeClr>
                    </a:solidFill>
                  </a:tcPr>
                </a:tc>
                <a:tc>
                  <a:txBody>
                    <a:bodyPr/>
                    <a:lstStyle/>
                    <a:p>
                      <a:pPr algn="ctr"/>
                      <a:r>
                        <a:rPr lang="en-US" sz="1300" b="1" dirty="0"/>
                        <a:t>61</a:t>
                      </a:r>
                    </a:p>
                  </a:txBody>
                  <a:tcPr marT="0" marB="0" anchor="ctr">
                    <a:solidFill>
                      <a:schemeClr val="bg1">
                        <a:lumMod val="50000"/>
                        <a:alpha val="25000"/>
                      </a:schemeClr>
                    </a:solidFill>
                  </a:tcPr>
                </a:tc>
                <a:tc>
                  <a:txBody>
                    <a:bodyPr/>
                    <a:lstStyle/>
                    <a:p>
                      <a:pPr algn="ctr"/>
                      <a:r>
                        <a:rPr lang="en-US" sz="1300" b="1" dirty="0"/>
                        <a:t>35</a:t>
                      </a:r>
                    </a:p>
                  </a:txBody>
                  <a:tcPr marT="0" marB="0" anchor="ctr">
                    <a:solidFill>
                      <a:schemeClr val="bg1">
                        <a:lumMod val="50000"/>
                        <a:alpha val="25000"/>
                      </a:schemeClr>
                    </a:solidFill>
                  </a:tcPr>
                </a:tc>
                <a:extLst>
                  <a:ext uri="{0D108BD9-81ED-4DB2-BD59-A6C34878D82A}">
                    <a16:rowId xmlns:a16="http://schemas.microsoft.com/office/drawing/2014/main" val="2121571021"/>
                  </a:ext>
                </a:extLst>
              </a:tr>
              <a:tr h="142307">
                <a:tc>
                  <a:txBody>
                    <a:bodyPr/>
                    <a:lstStyle/>
                    <a:p>
                      <a:pPr algn="l"/>
                      <a:r>
                        <a:rPr lang="en-US" sz="1300" b="1" dirty="0"/>
                        <a:t>PWD Under 50</a:t>
                      </a:r>
                    </a:p>
                  </a:txBody>
                  <a:tcPr marT="0" marB="0" anchor="ctr">
                    <a:solidFill>
                      <a:schemeClr val="bg1">
                        <a:lumMod val="50000"/>
                        <a:alpha val="25000"/>
                      </a:schemeClr>
                    </a:solidFill>
                  </a:tcPr>
                </a:tc>
                <a:tc>
                  <a:txBody>
                    <a:bodyPr/>
                    <a:lstStyle/>
                    <a:p>
                      <a:pPr algn="ctr"/>
                      <a:r>
                        <a:rPr lang="en-US" sz="1300" b="1" dirty="0"/>
                        <a:t>53</a:t>
                      </a:r>
                    </a:p>
                  </a:txBody>
                  <a:tcPr marT="0" marB="0" anchor="ctr">
                    <a:solidFill>
                      <a:schemeClr val="bg1">
                        <a:lumMod val="50000"/>
                        <a:alpha val="25000"/>
                      </a:schemeClr>
                    </a:solidFill>
                  </a:tcPr>
                </a:tc>
                <a:tc>
                  <a:txBody>
                    <a:bodyPr/>
                    <a:lstStyle/>
                    <a:p>
                      <a:pPr algn="ctr"/>
                      <a:r>
                        <a:rPr lang="en-US" sz="1300" b="1" dirty="0"/>
                        <a:t>76</a:t>
                      </a:r>
                    </a:p>
                  </a:txBody>
                  <a:tcPr marT="0" marB="0" anchor="ctr">
                    <a:solidFill>
                      <a:schemeClr val="bg1">
                        <a:lumMod val="50000"/>
                        <a:alpha val="25000"/>
                      </a:schemeClr>
                    </a:solidFill>
                  </a:tcPr>
                </a:tc>
                <a:tc>
                  <a:txBody>
                    <a:bodyPr/>
                    <a:lstStyle/>
                    <a:p>
                      <a:pPr algn="ctr"/>
                      <a:r>
                        <a:rPr lang="en-US" sz="1300" b="1" dirty="0"/>
                        <a:t>21</a:t>
                      </a:r>
                    </a:p>
                  </a:txBody>
                  <a:tcPr marT="0" marB="0" anchor="ctr">
                    <a:solidFill>
                      <a:schemeClr val="bg1">
                        <a:lumMod val="50000"/>
                        <a:alpha val="25000"/>
                      </a:schemeClr>
                    </a:solidFill>
                  </a:tcPr>
                </a:tc>
                <a:extLst>
                  <a:ext uri="{0D108BD9-81ED-4DB2-BD59-A6C34878D82A}">
                    <a16:rowId xmlns:a16="http://schemas.microsoft.com/office/drawing/2014/main" val="2504612229"/>
                  </a:ext>
                </a:extLst>
              </a:tr>
              <a:tr h="142307">
                <a:tc>
                  <a:txBody>
                    <a:bodyPr/>
                    <a:lstStyle/>
                    <a:p>
                      <a:pPr algn="l"/>
                      <a:r>
                        <a:rPr lang="en-US" sz="1300" b="1" dirty="0"/>
                        <a:t>PWD 50 +</a:t>
                      </a:r>
                    </a:p>
                  </a:txBody>
                  <a:tcPr marT="0" marB="0" anchor="ctr">
                    <a:solidFill>
                      <a:schemeClr val="bg1">
                        <a:lumMod val="50000"/>
                        <a:alpha val="25000"/>
                      </a:schemeClr>
                    </a:solidFill>
                  </a:tcPr>
                </a:tc>
                <a:tc>
                  <a:txBody>
                    <a:bodyPr/>
                    <a:lstStyle/>
                    <a:p>
                      <a:pPr algn="ctr"/>
                      <a:r>
                        <a:rPr lang="en-US" sz="1300" b="1" dirty="0"/>
                        <a:t>62</a:t>
                      </a:r>
                    </a:p>
                  </a:txBody>
                  <a:tcPr marT="0" marB="0" anchor="ctr">
                    <a:solidFill>
                      <a:srgbClr val="BFDBEF"/>
                    </a:solidFill>
                  </a:tcPr>
                </a:tc>
                <a:tc>
                  <a:txBody>
                    <a:bodyPr/>
                    <a:lstStyle/>
                    <a:p>
                      <a:pPr algn="ctr"/>
                      <a:r>
                        <a:rPr lang="en-US" sz="1300" b="1" dirty="0"/>
                        <a:t>83</a:t>
                      </a:r>
                    </a:p>
                  </a:txBody>
                  <a:tcPr marT="0" marB="0" anchor="ctr">
                    <a:solidFill>
                      <a:srgbClr val="BFDBEF"/>
                    </a:solidFill>
                  </a:tcPr>
                </a:tc>
                <a:tc>
                  <a:txBody>
                    <a:bodyPr/>
                    <a:lstStyle/>
                    <a:p>
                      <a:pPr algn="ctr"/>
                      <a:r>
                        <a:rPr lang="en-US" sz="1300" b="1" dirty="0"/>
                        <a:t>14</a:t>
                      </a:r>
                    </a:p>
                  </a:txBody>
                  <a:tcPr marT="0" marB="0" anchor="ctr">
                    <a:solidFill>
                      <a:schemeClr val="bg1">
                        <a:lumMod val="50000"/>
                        <a:alpha val="25000"/>
                      </a:schemeClr>
                    </a:solidFill>
                  </a:tcPr>
                </a:tc>
                <a:extLst>
                  <a:ext uri="{0D108BD9-81ED-4DB2-BD59-A6C34878D82A}">
                    <a16:rowId xmlns:a16="http://schemas.microsoft.com/office/drawing/2014/main" val="813700608"/>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White PWD</a:t>
                      </a:r>
                    </a:p>
                  </a:txBody>
                  <a:tcPr marT="0" marB="0" anchor="ctr">
                    <a:solidFill>
                      <a:srgbClr val="BFBFBF"/>
                    </a:solidFill>
                  </a:tcPr>
                </a:tc>
                <a:tc>
                  <a:txBody>
                    <a:bodyPr/>
                    <a:lstStyle/>
                    <a:p>
                      <a:pPr algn="ctr"/>
                      <a:r>
                        <a:rPr lang="en-US" sz="1300" b="1" dirty="0"/>
                        <a:t>56</a:t>
                      </a:r>
                    </a:p>
                  </a:txBody>
                  <a:tcPr marT="0" marB="0" anchor="ctr">
                    <a:solidFill>
                      <a:srgbClr val="BFBFBF"/>
                    </a:solidFill>
                  </a:tcPr>
                </a:tc>
                <a:tc>
                  <a:txBody>
                    <a:bodyPr/>
                    <a:lstStyle/>
                    <a:p>
                      <a:pPr algn="ctr"/>
                      <a:r>
                        <a:rPr lang="en-US" sz="1300" b="1" dirty="0"/>
                        <a:t>80</a:t>
                      </a:r>
                    </a:p>
                  </a:txBody>
                  <a:tcPr marT="0" marB="0" anchor="ctr">
                    <a:solidFill>
                      <a:srgbClr val="BFBFBF"/>
                    </a:solidFill>
                  </a:tcPr>
                </a:tc>
                <a:tc>
                  <a:txBody>
                    <a:bodyPr/>
                    <a:lstStyle/>
                    <a:p>
                      <a:pPr algn="ctr"/>
                      <a:r>
                        <a:rPr lang="en-US" sz="1300" b="1" dirty="0"/>
                        <a:t>16</a:t>
                      </a:r>
                    </a:p>
                  </a:txBody>
                  <a:tcPr marT="0" marB="0" anchor="ctr">
                    <a:solidFill>
                      <a:srgbClr val="BFBFBF"/>
                    </a:solidFill>
                  </a:tcPr>
                </a:tc>
                <a:extLst>
                  <a:ext uri="{0D108BD9-81ED-4DB2-BD59-A6C34878D82A}">
                    <a16:rowId xmlns:a16="http://schemas.microsoft.com/office/drawing/2014/main" val="3680563347"/>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POC PWD</a:t>
                      </a:r>
                    </a:p>
                  </a:txBody>
                  <a:tcPr marT="0" marB="0" anchor="ctr">
                    <a:solidFill>
                      <a:srgbClr val="BFBFBF"/>
                    </a:solidFill>
                  </a:tcPr>
                </a:tc>
                <a:tc>
                  <a:txBody>
                    <a:bodyPr/>
                    <a:lstStyle/>
                    <a:p>
                      <a:pPr algn="ctr"/>
                      <a:r>
                        <a:rPr lang="en-US" sz="1300" b="1" dirty="0"/>
                        <a:t>61</a:t>
                      </a:r>
                    </a:p>
                  </a:txBody>
                  <a:tcPr marT="0" marB="0" anchor="ctr">
                    <a:solidFill>
                      <a:srgbClr val="BFDBEF"/>
                    </a:solidFill>
                  </a:tcPr>
                </a:tc>
                <a:tc>
                  <a:txBody>
                    <a:bodyPr/>
                    <a:lstStyle/>
                    <a:p>
                      <a:pPr algn="ctr"/>
                      <a:r>
                        <a:rPr lang="en-US" sz="1300" b="1" dirty="0"/>
                        <a:t>80</a:t>
                      </a:r>
                    </a:p>
                  </a:txBody>
                  <a:tcPr marT="0" marB="0" anchor="ctr">
                    <a:solidFill>
                      <a:srgbClr val="BFDBEF"/>
                    </a:solidFill>
                  </a:tcPr>
                </a:tc>
                <a:tc>
                  <a:txBody>
                    <a:bodyPr/>
                    <a:lstStyle/>
                    <a:p>
                      <a:pPr algn="ctr"/>
                      <a:r>
                        <a:rPr lang="en-US" sz="1300" b="1" dirty="0"/>
                        <a:t>18</a:t>
                      </a:r>
                    </a:p>
                  </a:txBody>
                  <a:tcPr marT="0" marB="0" anchor="ctr">
                    <a:solidFill>
                      <a:srgbClr val="BFBFBF"/>
                    </a:solidFill>
                  </a:tcPr>
                </a:tc>
                <a:extLst>
                  <a:ext uri="{0D108BD9-81ED-4DB2-BD59-A6C34878D82A}">
                    <a16:rowId xmlns:a16="http://schemas.microsoft.com/office/drawing/2014/main" val="661932808"/>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Noncollege</a:t>
                      </a:r>
                    </a:p>
                  </a:txBody>
                  <a:tcPr marT="0" marB="0" anchor="ctr">
                    <a:solidFill>
                      <a:srgbClr val="DFDFDF"/>
                    </a:solidFill>
                  </a:tcPr>
                </a:tc>
                <a:tc>
                  <a:txBody>
                    <a:bodyPr/>
                    <a:lstStyle/>
                    <a:p>
                      <a:pPr algn="ctr"/>
                      <a:r>
                        <a:rPr lang="en-US" sz="1300" b="1" dirty="0"/>
                        <a:t>41</a:t>
                      </a:r>
                    </a:p>
                  </a:txBody>
                  <a:tcPr marT="0" marB="0" anchor="ctr">
                    <a:solidFill>
                      <a:srgbClr val="DFDFDF"/>
                    </a:solidFill>
                  </a:tcPr>
                </a:tc>
                <a:tc>
                  <a:txBody>
                    <a:bodyPr/>
                    <a:lstStyle/>
                    <a:p>
                      <a:pPr algn="ctr"/>
                      <a:r>
                        <a:rPr lang="en-US" sz="1300" b="1" dirty="0"/>
                        <a:t>62</a:t>
                      </a:r>
                    </a:p>
                  </a:txBody>
                  <a:tcPr marT="0" marB="0" anchor="ctr">
                    <a:solidFill>
                      <a:srgbClr val="DFDFDF"/>
                    </a:solidFill>
                  </a:tcPr>
                </a:tc>
                <a:tc>
                  <a:txBody>
                    <a:bodyPr/>
                    <a:lstStyle/>
                    <a:p>
                      <a:pPr algn="ctr"/>
                      <a:r>
                        <a:rPr lang="en-US" sz="1300" b="1" dirty="0"/>
                        <a:t>34</a:t>
                      </a:r>
                    </a:p>
                  </a:txBody>
                  <a:tcPr marT="0" marB="0" anchor="ctr">
                    <a:solidFill>
                      <a:srgbClr val="DFDFDF"/>
                    </a:solidFill>
                  </a:tcPr>
                </a:tc>
                <a:extLst>
                  <a:ext uri="{0D108BD9-81ED-4DB2-BD59-A6C34878D82A}">
                    <a16:rowId xmlns:a16="http://schemas.microsoft.com/office/drawing/2014/main" val="3217463189"/>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marT="0" marB="0" anchor="ctr">
                    <a:solidFill>
                      <a:srgbClr val="DFDFDF"/>
                    </a:solidFill>
                  </a:tcPr>
                </a:tc>
                <a:tc>
                  <a:txBody>
                    <a:bodyPr/>
                    <a:lstStyle/>
                    <a:p>
                      <a:pPr algn="ctr"/>
                      <a:r>
                        <a:rPr lang="en-US" sz="1300" b="1" dirty="0"/>
                        <a:t>32</a:t>
                      </a:r>
                    </a:p>
                  </a:txBody>
                  <a:tcPr marT="0" marB="0" anchor="ctr">
                    <a:solidFill>
                      <a:srgbClr val="DFDFDF"/>
                    </a:solidFill>
                  </a:tcPr>
                </a:tc>
                <a:tc>
                  <a:txBody>
                    <a:bodyPr/>
                    <a:lstStyle/>
                    <a:p>
                      <a:pPr algn="ctr"/>
                      <a:r>
                        <a:rPr lang="en-US" sz="1300" b="1" dirty="0"/>
                        <a:t>50</a:t>
                      </a:r>
                    </a:p>
                  </a:txBody>
                  <a:tcPr marT="0" marB="0" anchor="ctr">
                    <a:solidFill>
                      <a:srgbClr val="DFDFDF"/>
                    </a:solidFill>
                  </a:tcPr>
                </a:tc>
                <a:tc>
                  <a:txBody>
                    <a:bodyPr/>
                    <a:lstStyle/>
                    <a:p>
                      <a:pPr algn="ctr"/>
                      <a:r>
                        <a:rPr lang="en-US" sz="1300" b="1" dirty="0"/>
                        <a:t>45</a:t>
                      </a:r>
                    </a:p>
                  </a:txBody>
                  <a:tcPr marT="0" marB="0" anchor="ctr">
                    <a:solidFill>
                      <a:srgbClr val="F9E4E3"/>
                    </a:solidFill>
                  </a:tcPr>
                </a:tc>
                <a:extLst>
                  <a:ext uri="{0D108BD9-81ED-4DB2-BD59-A6C34878D82A}">
                    <a16:rowId xmlns:a16="http://schemas.microsoft.com/office/drawing/2014/main" val="757221224"/>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Likely Voter</a:t>
                      </a:r>
                    </a:p>
                  </a:txBody>
                  <a:tcPr marT="0" marB="0" anchor="ctr">
                    <a:solidFill>
                      <a:srgbClr val="BFBFBF"/>
                    </a:solidFill>
                  </a:tcPr>
                </a:tc>
                <a:tc>
                  <a:txBody>
                    <a:bodyPr/>
                    <a:lstStyle/>
                    <a:p>
                      <a:pPr algn="ctr"/>
                      <a:r>
                        <a:rPr lang="en-US" sz="1300" b="1" dirty="0"/>
                        <a:t>38</a:t>
                      </a:r>
                    </a:p>
                  </a:txBody>
                  <a:tcPr marT="0" marB="0" anchor="ctr">
                    <a:solidFill>
                      <a:srgbClr val="BFBFBF"/>
                    </a:solidFill>
                  </a:tcPr>
                </a:tc>
                <a:tc>
                  <a:txBody>
                    <a:bodyPr/>
                    <a:lstStyle/>
                    <a:p>
                      <a:pPr algn="ctr"/>
                      <a:r>
                        <a:rPr lang="en-US" sz="1300" b="1" dirty="0"/>
                        <a:t>58</a:t>
                      </a:r>
                    </a:p>
                  </a:txBody>
                  <a:tcPr marT="0" marB="0" anchor="ctr">
                    <a:solidFill>
                      <a:srgbClr val="BFBFBF"/>
                    </a:solidFill>
                  </a:tcPr>
                </a:tc>
                <a:tc>
                  <a:txBody>
                    <a:bodyPr/>
                    <a:lstStyle/>
                    <a:p>
                      <a:pPr algn="ctr"/>
                      <a:r>
                        <a:rPr lang="en-US" sz="1300" b="1" dirty="0"/>
                        <a:t>38</a:t>
                      </a:r>
                    </a:p>
                  </a:txBody>
                  <a:tcPr marT="0" marB="0" anchor="ctr">
                    <a:solidFill>
                      <a:srgbClr val="BFBFBF"/>
                    </a:solidFill>
                  </a:tcPr>
                </a:tc>
                <a:extLst>
                  <a:ext uri="{0D108BD9-81ED-4DB2-BD59-A6C34878D82A}">
                    <a16:rowId xmlns:a16="http://schemas.microsoft.com/office/drawing/2014/main" val="3331774381"/>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Not Likely Voter</a:t>
                      </a:r>
                    </a:p>
                  </a:txBody>
                  <a:tcPr marT="0" marB="0" anchor="ctr">
                    <a:solidFill>
                      <a:srgbClr val="BFBFBF"/>
                    </a:solidFill>
                  </a:tcPr>
                </a:tc>
                <a:tc>
                  <a:txBody>
                    <a:bodyPr/>
                    <a:lstStyle/>
                    <a:p>
                      <a:pPr algn="ctr"/>
                      <a:r>
                        <a:rPr lang="en-US" sz="1300" b="1" dirty="0"/>
                        <a:t>37</a:t>
                      </a:r>
                    </a:p>
                  </a:txBody>
                  <a:tcPr marT="0" marB="0" anchor="ctr">
                    <a:solidFill>
                      <a:srgbClr val="BFBFBF"/>
                    </a:solidFill>
                  </a:tcPr>
                </a:tc>
                <a:tc>
                  <a:txBody>
                    <a:bodyPr/>
                    <a:lstStyle/>
                    <a:p>
                      <a:pPr algn="ctr"/>
                      <a:r>
                        <a:rPr lang="en-US" sz="1300" b="1" dirty="0"/>
                        <a:t>57</a:t>
                      </a:r>
                    </a:p>
                  </a:txBody>
                  <a:tcPr marT="0" marB="0" anchor="ctr">
                    <a:solidFill>
                      <a:srgbClr val="BFBFBF"/>
                    </a:solidFill>
                  </a:tcPr>
                </a:tc>
                <a:tc>
                  <a:txBody>
                    <a:bodyPr/>
                    <a:lstStyle/>
                    <a:p>
                      <a:pPr algn="ctr"/>
                      <a:r>
                        <a:rPr lang="en-US" sz="1300" b="1" dirty="0"/>
                        <a:t>36</a:t>
                      </a:r>
                    </a:p>
                  </a:txBody>
                  <a:tcPr marT="0" marB="0" anchor="ctr">
                    <a:solidFill>
                      <a:srgbClr val="BFBFBF"/>
                    </a:solidFill>
                  </a:tcPr>
                </a:tc>
                <a:extLst>
                  <a:ext uri="{0D108BD9-81ED-4DB2-BD59-A6C34878D82A}">
                    <a16:rowId xmlns:a16="http://schemas.microsoft.com/office/drawing/2014/main" val="589736220"/>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PWD Likely Voter</a:t>
                      </a:r>
                    </a:p>
                  </a:txBody>
                  <a:tcPr marT="0" marB="0" anchor="ctr">
                    <a:solidFill>
                      <a:srgbClr val="BFBFBF"/>
                    </a:solidFill>
                  </a:tcPr>
                </a:tc>
                <a:tc>
                  <a:txBody>
                    <a:bodyPr/>
                    <a:lstStyle/>
                    <a:p>
                      <a:pPr algn="ctr"/>
                      <a:r>
                        <a:rPr lang="en-US" sz="1300" b="1" dirty="0"/>
                        <a:t>59</a:t>
                      </a:r>
                    </a:p>
                  </a:txBody>
                  <a:tcPr marT="0" marB="0" anchor="ctr">
                    <a:solidFill>
                      <a:srgbClr val="BFDBEF"/>
                    </a:solidFill>
                  </a:tcPr>
                </a:tc>
                <a:tc>
                  <a:txBody>
                    <a:bodyPr/>
                    <a:lstStyle/>
                    <a:p>
                      <a:pPr algn="ctr"/>
                      <a:r>
                        <a:rPr lang="en-US" sz="1300" b="1" dirty="0"/>
                        <a:t>81</a:t>
                      </a:r>
                    </a:p>
                  </a:txBody>
                  <a:tcPr marT="0" marB="0" anchor="ctr">
                    <a:solidFill>
                      <a:srgbClr val="BFDBEF"/>
                    </a:solidFill>
                  </a:tcPr>
                </a:tc>
                <a:tc>
                  <a:txBody>
                    <a:bodyPr/>
                    <a:lstStyle/>
                    <a:p>
                      <a:pPr algn="ctr"/>
                      <a:r>
                        <a:rPr lang="en-US" sz="1300" b="1" dirty="0"/>
                        <a:t>16</a:t>
                      </a:r>
                    </a:p>
                  </a:txBody>
                  <a:tcPr marT="0" marB="0" anchor="ctr">
                    <a:solidFill>
                      <a:srgbClr val="BFBFBF"/>
                    </a:solidFill>
                  </a:tcPr>
                </a:tc>
                <a:extLst>
                  <a:ext uri="{0D108BD9-81ED-4DB2-BD59-A6C34878D82A}">
                    <a16:rowId xmlns:a16="http://schemas.microsoft.com/office/drawing/2014/main" val="2587316861"/>
                  </a:ext>
                </a:extLst>
              </a:tr>
              <a:tr h="142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PWD Not Likely Voter</a:t>
                      </a:r>
                    </a:p>
                  </a:txBody>
                  <a:tcPr marT="0" marB="0" anchor="ctr">
                    <a:solidFill>
                      <a:srgbClr val="BFBFBF"/>
                    </a:solidFill>
                  </a:tcPr>
                </a:tc>
                <a:tc>
                  <a:txBody>
                    <a:bodyPr/>
                    <a:lstStyle/>
                    <a:p>
                      <a:pPr algn="ctr"/>
                      <a:r>
                        <a:rPr lang="en-US" sz="1300" b="1" dirty="0"/>
                        <a:t>49</a:t>
                      </a:r>
                    </a:p>
                  </a:txBody>
                  <a:tcPr marT="0" marB="0" anchor="ctr">
                    <a:solidFill>
                      <a:srgbClr val="BFBFBF"/>
                    </a:solidFill>
                  </a:tcPr>
                </a:tc>
                <a:tc>
                  <a:txBody>
                    <a:bodyPr/>
                    <a:lstStyle/>
                    <a:p>
                      <a:pPr algn="ctr"/>
                      <a:r>
                        <a:rPr lang="en-US" sz="1300" b="1" dirty="0"/>
                        <a:t>72</a:t>
                      </a:r>
                    </a:p>
                  </a:txBody>
                  <a:tcPr marT="0" marB="0" anchor="ctr">
                    <a:solidFill>
                      <a:srgbClr val="BFBFBF"/>
                    </a:solidFill>
                  </a:tcPr>
                </a:tc>
                <a:tc>
                  <a:txBody>
                    <a:bodyPr/>
                    <a:lstStyle/>
                    <a:p>
                      <a:pPr algn="ctr"/>
                      <a:r>
                        <a:rPr lang="en-US" sz="1300" b="1" dirty="0"/>
                        <a:t>22</a:t>
                      </a:r>
                    </a:p>
                  </a:txBody>
                  <a:tcPr marT="0" marB="0" anchor="ctr">
                    <a:solidFill>
                      <a:srgbClr val="BFBFBF"/>
                    </a:solidFill>
                  </a:tcPr>
                </a:tc>
                <a:extLst>
                  <a:ext uri="{0D108BD9-81ED-4DB2-BD59-A6C34878D82A}">
                    <a16:rowId xmlns:a16="http://schemas.microsoft.com/office/drawing/2014/main" val="860606863"/>
                  </a:ext>
                </a:extLst>
              </a:tr>
            </a:tbl>
          </a:graphicData>
        </a:graphic>
      </p:graphicFrame>
      <p:sp>
        <p:nvSpPr>
          <p:cNvPr id="10" name="Content Placeholder 4">
            <a:extLst>
              <a:ext uri="{FF2B5EF4-FFF2-40B4-BE49-F238E27FC236}">
                <a16:creationId xmlns:a16="http://schemas.microsoft.com/office/drawing/2014/main" id="{68B6C5B5-5767-435E-9E0C-033133484635}"/>
              </a:ext>
            </a:extLst>
          </p:cNvPr>
          <p:cNvSpPr txBox="1">
            <a:spLocks/>
          </p:cNvSpPr>
          <p:nvPr/>
        </p:nvSpPr>
        <p:spPr>
          <a:xfrm>
            <a:off x="335280" y="1749042"/>
            <a:ext cx="11301996" cy="414112"/>
          </a:xfrm>
          <a:prstGeom prst="rect">
            <a:avLst/>
          </a:prstGeom>
          <a:solidFill>
            <a:schemeClr val="bg1">
              <a:lumMod val="85000"/>
            </a:schemeClr>
          </a:solidFill>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t>Please tell me if you agree or disagree with the following statement: I would consider myself part of the disability community.</a:t>
            </a:r>
            <a:endParaRPr lang="en-US" sz="700" b="1" dirty="0"/>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p:txBody>
          <a:bodyPr>
            <a:noAutofit/>
          </a:bodyPr>
          <a:lstStyle/>
          <a:p>
            <a:r>
              <a:rPr lang="en-US" sz="2800" dirty="0"/>
              <a:t>People with disabilities are significantly more likely than people with a family member/friend to say they are part of the disability community. College educated people and people with a friend or family member with a disability split. </a:t>
            </a:r>
          </a:p>
        </p:txBody>
      </p:sp>
    </p:spTree>
    <p:extLst>
      <p:ext uri="{BB962C8B-B14F-4D97-AF65-F5344CB8AC3E}">
        <p14:creationId xmlns:p14="http://schemas.microsoft.com/office/powerpoint/2010/main" val="1195206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7CF2CE-3ACE-442B-81A4-8CB5ED4FA55B}"/>
              </a:ext>
            </a:extLst>
          </p:cNvPr>
          <p:cNvSpPr txBox="1"/>
          <p:nvPr/>
        </p:nvSpPr>
        <p:spPr>
          <a:xfrm>
            <a:off x="0" y="6522186"/>
            <a:ext cx="5613011" cy="307777"/>
          </a:xfrm>
          <a:prstGeom prst="rect">
            <a:avLst/>
          </a:prstGeom>
          <a:noFill/>
        </p:spPr>
        <p:txBody>
          <a:bodyPr wrap="none" rtlCol="0">
            <a:spAutoFit/>
          </a:bodyPr>
          <a:lstStyle/>
          <a:p>
            <a:pPr algn="ctr"/>
            <a:r>
              <a:rPr lang="en-US" sz="1400" dirty="0"/>
              <a:t>In general, have you ever felt like you were part of a community? How so? </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nvGraphicFramePr>
        <p:xfrm>
          <a:off x="335280" y="2017492"/>
          <a:ext cx="11520747" cy="4034076"/>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5394599">
                  <a:extLst>
                    <a:ext uri="{9D8B030D-6E8A-4147-A177-3AD203B41FA5}">
                      <a16:colId xmlns:a16="http://schemas.microsoft.com/office/drawing/2014/main" val="862539603"/>
                    </a:ext>
                  </a:extLst>
                </a:gridCol>
                <a:gridCol w="2285899">
                  <a:extLst>
                    <a:ext uri="{9D8B030D-6E8A-4147-A177-3AD203B41FA5}">
                      <a16:colId xmlns:a16="http://schemas.microsoft.com/office/drawing/2014/main" val="193665233"/>
                    </a:ext>
                  </a:extLst>
                </a:gridCol>
              </a:tblGrid>
              <a:tr h="1656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dk1"/>
                          </a:solidFill>
                          <a:effectLst/>
                          <a:latin typeface="+mn-lt"/>
                          <a:ea typeface="+mn-ea"/>
                          <a:cs typeface="+mn-cs"/>
                        </a:rPr>
                        <a:t>“The Internet is…but </a:t>
                      </a:r>
                      <a:r>
                        <a:rPr lang="en-US" sz="1600" b="1" i="1" kern="1200" dirty="0">
                          <a:solidFill>
                            <a:schemeClr val="dk1"/>
                          </a:solidFill>
                          <a:effectLst/>
                          <a:latin typeface="+mn-lt"/>
                          <a:ea typeface="+mn-ea"/>
                          <a:cs typeface="+mn-cs"/>
                        </a:rPr>
                        <a:t>thank God for the very specific sites where you go and you learn all about people just like you</a:t>
                      </a:r>
                      <a:r>
                        <a:rPr lang="en-US" sz="1600" b="0"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White person with disability, Baltimore </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mn-lt"/>
                          <a:ea typeface="+mn-ea"/>
                          <a:cs typeface="+mn-cs"/>
                        </a:rPr>
                        <a:t>“So, </a:t>
                      </a:r>
                      <a:r>
                        <a:rPr kumimoji="0" lang="en-US" sz="1600" b="1" i="1" u="none" strike="noStrike" kern="1200" cap="none" spc="0" normalizeH="0" baseline="0" noProof="0" dirty="0">
                          <a:ln>
                            <a:noFill/>
                          </a:ln>
                          <a:solidFill>
                            <a:prstClr val="black"/>
                          </a:solidFill>
                          <a:effectLst/>
                          <a:uLnTx/>
                          <a:uFillTx/>
                          <a:latin typeface="+mn-lt"/>
                          <a:ea typeface="+mn-ea"/>
                          <a:cs typeface="+mn-cs"/>
                        </a:rPr>
                        <a:t>I turned my disability into a job</a:t>
                      </a:r>
                      <a:r>
                        <a:rPr kumimoji="0" lang="en-US" sz="1600" b="0" i="1" u="none" strike="noStrike" kern="1200" cap="none" spc="0" normalizeH="0" baseline="0" noProof="0" dirty="0">
                          <a:ln>
                            <a:noFill/>
                          </a:ln>
                          <a:solidFill>
                            <a:prstClr val="black"/>
                          </a:solidFill>
                          <a:effectLst/>
                          <a:uLnTx/>
                          <a:uFillTx/>
                          <a:latin typeface="+mn-lt"/>
                          <a:ea typeface="+mn-ea"/>
                          <a:cs typeface="+mn-cs"/>
                        </a:rPr>
                        <a:t>. I have a mental health issue and I now run a small nonprofit where we work with people with mental health who are also in the LGBTQIA community.” </a:t>
                      </a:r>
                      <a:r>
                        <a:rPr kumimoji="0" lang="en-US" sz="1600" b="0" i="0" u="none" strike="noStrike" kern="1200" cap="none" spc="0" normalizeH="0" baseline="0" noProof="0" dirty="0">
                          <a:ln>
                            <a:noFill/>
                          </a:ln>
                          <a:solidFill>
                            <a:prstClr val="black"/>
                          </a:solidFill>
                          <a:effectLst/>
                          <a:uLnTx/>
                          <a:uFillTx/>
                          <a:latin typeface="+mn-lt"/>
                          <a:ea typeface="+mn-ea"/>
                          <a:cs typeface="+mn-cs"/>
                        </a:rPr>
                        <a:t>– White person with disability, Baltimore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EBF5"/>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I am in a Muscular Dystrophy community </a:t>
                      </a:r>
                      <a:r>
                        <a:rPr lang="en-US" sz="1600" b="0" i="1" kern="1200" dirty="0">
                          <a:solidFill>
                            <a:schemeClr val="dk1"/>
                          </a:solidFill>
                          <a:effectLst/>
                          <a:latin typeface="+mn-lt"/>
                          <a:ea typeface="+mn-ea"/>
                          <a:cs typeface="+mn-cs"/>
                        </a:rPr>
                        <a:t>because I have Muscular Dystrophy as well</a:t>
                      </a:r>
                      <a:r>
                        <a:rPr lang="en-US" sz="1600" b="0" i="0" kern="1200" dirty="0">
                          <a:solidFill>
                            <a:schemeClr val="dk1"/>
                          </a:solidFill>
                          <a:effectLst/>
                          <a:latin typeface="+mn-lt"/>
                          <a:ea typeface="+mn-ea"/>
                          <a:cs typeface="+mn-cs"/>
                        </a:rPr>
                        <a:t>.” – Person of color with disability, Baltimore  </a:t>
                      </a:r>
                      <a:endParaRPr lang="en-US" sz="1600" b="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1" kern="1200" dirty="0">
                        <a:solidFill>
                          <a:schemeClr val="tx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solidFill>
                      <a:srgbClr val="CFD5EA"/>
                    </a:solidFill>
                  </a:tcPr>
                </a:tc>
                <a:extLst>
                  <a:ext uri="{0D108BD9-81ED-4DB2-BD59-A6C34878D82A}">
                    <a16:rowId xmlns:a16="http://schemas.microsoft.com/office/drawing/2014/main" val="1530629322"/>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a:t>
                      </a:r>
                      <a:r>
                        <a:rPr lang="en-US" sz="1600" b="1" i="1" kern="1200" dirty="0">
                          <a:solidFill>
                            <a:schemeClr val="dk1"/>
                          </a:solidFill>
                          <a:effectLst/>
                          <a:latin typeface="+mn-lt"/>
                          <a:ea typeface="+mn-ea"/>
                          <a:cs typeface="+mn-cs"/>
                        </a:rPr>
                        <a:t>The Mighty is the one I mentioned and that is pretty much mental and physical disabilities</a:t>
                      </a:r>
                      <a:r>
                        <a:rPr lang="en-US" sz="1600" i="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White person with disability, Baltimore </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dk1"/>
                          </a:solidFill>
                          <a:effectLst/>
                          <a:latin typeface="+mn-lt"/>
                          <a:ea typeface="+mn-ea"/>
                          <a:cs typeface="+mn-cs"/>
                        </a:rPr>
                        <a:t>“We have groups where all of us get together and everybody has their own disabilities</a:t>
                      </a:r>
                      <a:r>
                        <a:rPr lang="en-US" sz="1600" b="1" i="1" kern="1200" dirty="0">
                          <a:solidFill>
                            <a:schemeClr val="dk1"/>
                          </a:solidFill>
                          <a:effectLst/>
                          <a:latin typeface="+mn-lt"/>
                          <a:ea typeface="+mn-ea"/>
                          <a:cs typeface="+mn-cs"/>
                        </a:rPr>
                        <a:t>, but it feels like family and welcoming</a:t>
                      </a:r>
                      <a:r>
                        <a:rPr lang="en-US" sz="1600" b="0" i="1" kern="120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 Person of color with disability, Baltimore  </a:t>
                      </a:r>
                      <a:endParaRPr lang="en-US" sz="1600" b="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9EBF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tx1"/>
                          </a:solidFill>
                          <a:effectLst/>
                          <a:latin typeface="+mn-lt"/>
                          <a:ea typeface="+mn-ea"/>
                          <a:cs typeface="+mn-cs"/>
                        </a:rPr>
                        <a:t>“I do </a:t>
                      </a:r>
                      <a:r>
                        <a:rPr lang="en-US" sz="1600" b="1" i="1" kern="1200" dirty="0">
                          <a:solidFill>
                            <a:schemeClr val="tx1"/>
                          </a:solidFill>
                          <a:effectLst/>
                          <a:latin typeface="+mn-lt"/>
                          <a:ea typeface="+mn-ea"/>
                          <a:cs typeface="+mn-cs"/>
                        </a:rPr>
                        <a:t>help out some people or neighbors where I live with disabilities</a:t>
                      </a:r>
                      <a:r>
                        <a:rPr lang="en-US" sz="1600" b="0" i="1" kern="120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 Person of color with disability, Baltimore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a:t>
                      </a:r>
                    </a:p>
                  </a:txBody>
                  <a:tcPr anchor="ctr">
                    <a:lnR w="12700" cap="flat" cmpd="sng" algn="ctr">
                      <a:solidFill>
                        <a:schemeClr val="bg1"/>
                      </a:solidFill>
                      <a:prstDash val="solid"/>
                      <a:round/>
                      <a:headEnd type="none" w="med" len="med"/>
                      <a:tailEnd type="none" w="med" len="med"/>
                    </a:lnR>
                    <a:solidFill>
                      <a:srgbClr val="CFD5EA"/>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400" dirty="0"/>
              <a:t>People with disabilities in the focus groups cite different community groups, both in person and online, that they are members of. They also point to fellow people with disabilities that they help out and attend gatherings with within their community that make them feel like they are a part of a community. </a:t>
            </a:r>
          </a:p>
        </p:txBody>
      </p:sp>
    </p:spTree>
    <p:extLst>
      <p:ext uri="{BB962C8B-B14F-4D97-AF65-F5344CB8AC3E}">
        <p14:creationId xmlns:p14="http://schemas.microsoft.com/office/powerpoint/2010/main" val="2733560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7CF2CE-3ACE-442B-81A4-8CB5ED4FA55B}"/>
              </a:ext>
            </a:extLst>
          </p:cNvPr>
          <p:cNvSpPr txBox="1"/>
          <p:nvPr/>
        </p:nvSpPr>
        <p:spPr>
          <a:xfrm>
            <a:off x="0" y="6522186"/>
            <a:ext cx="5613011" cy="307777"/>
          </a:xfrm>
          <a:prstGeom prst="rect">
            <a:avLst/>
          </a:prstGeom>
          <a:noFill/>
        </p:spPr>
        <p:txBody>
          <a:bodyPr wrap="none" rtlCol="0">
            <a:spAutoFit/>
          </a:bodyPr>
          <a:lstStyle/>
          <a:p>
            <a:pPr algn="ctr"/>
            <a:r>
              <a:rPr lang="en-US" sz="1400" dirty="0"/>
              <a:t>In general, have you ever felt like you were part of a community? How so? </a:t>
            </a:r>
          </a:p>
        </p:txBody>
      </p:sp>
      <p:sp>
        <p:nvSpPr>
          <p:cNvPr id="10" name="Speech Bubble: Oval 9" descr="Text bubble reads: “I just remember when our son was newly diagnosed and feeling like okay it’s the world and us. I don’t even know how I found out about this, they have this autism support group that we meet the first Thursday of the month for the parents and we do a lot of different trips, like we go snow tubing with the kids and restaurant nights...” – Parent of child with disability, Baltimore">
            <a:extLst>
              <a:ext uri="{FF2B5EF4-FFF2-40B4-BE49-F238E27FC236}">
                <a16:creationId xmlns:a16="http://schemas.microsoft.com/office/drawing/2014/main" id="{1B7B6A62-972A-48FA-B4A3-85E76C71EBD6}"/>
              </a:ext>
            </a:extLst>
          </p:cNvPr>
          <p:cNvSpPr/>
          <p:nvPr/>
        </p:nvSpPr>
        <p:spPr>
          <a:xfrm>
            <a:off x="5957454" y="4209718"/>
            <a:ext cx="6077527" cy="2144902"/>
          </a:xfrm>
          <a:prstGeom prst="wedgeEllipseCallout">
            <a:avLst>
              <a:gd name="adj1" fmla="val -45858"/>
              <a:gd name="adj2" fmla="val 549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i="1" dirty="0">
                <a:solidFill>
                  <a:prstClr val="black"/>
                </a:solidFill>
              </a:rPr>
              <a:t>“I just remember when </a:t>
            </a:r>
            <a:r>
              <a:rPr lang="en-US" sz="1400" b="1" i="1" dirty="0">
                <a:solidFill>
                  <a:prstClr val="black"/>
                </a:solidFill>
              </a:rPr>
              <a:t>our son was newly diagnosed and feeling like okay it’s the world and us</a:t>
            </a:r>
            <a:r>
              <a:rPr lang="en-US" sz="1400" i="1" dirty="0">
                <a:solidFill>
                  <a:prstClr val="black"/>
                </a:solidFill>
              </a:rPr>
              <a:t>. I don’t even know how I found out about this, </a:t>
            </a:r>
            <a:r>
              <a:rPr lang="en-US" sz="1400" b="1" i="1" dirty="0">
                <a:solidFill>
                  <a:prstClr val="black"/>
                </a:solidFill>
              </a:rPr>
              <a:t>they have this autism support group that we meet the first Thursday of the month </a:t>
            </a:r>
            <a:r>
              <a:rPr lang="en-US" sz="1400" i="1" dirty="0">
                <a:solidFill>
                  <a:prstClr val="black"/>
                </a:solidFill>
              </a:rPr>
              <a:t>for the parents and we do a lot of different trips, like we go snow tubing with the kids and restaurant nights...” </a:t>
            </a:r>
            <a:r>
              <a:rPr lang="en-US" sz="1400" dirty="0">
                <a:solidFill>
                  <a:prstClr val="black"/>
                </a:solidFill>
              </a:rPr>
              <a:t>– Parent of child with disability, Baltimore</a:t>
            </a:r>
            <a:endParaRPr lang="en-US" sz="1400" i="1" dirty="0">
              <a:solidFill>
                <a:prstClr val="black"/>
              </a:solidFill>
            </a:endParaRPr>
          </a:p>
        </p:txBody>
      </p:sp>
      <p:sp>
        <p:nvSpPr>
          <p:cNvPr id="9" name="Speech Bubble: Oval 8" descr="Text bubble reads: “I think it is a comfort level because a lot of our children are kind of quirky in little ways.  So, my son goes over to a friend’s house, they understand. They know what their son’s issues are and it is relatable to my son’s issues and so they know how to handle it.” – Parent of child with disability, Baltimore">
            <a:extLst>
              <a:ext uri="{FF2B5EF4-FFF2-40B4-BE49-F238E27FC236}">
                <a16:creationId xmlns:a16="http://schemas.microsoft.com/office/drawing/2014/main" id="{D169E040-AF45-46FB-8787-3B64C8187D19}"/>
              </a:ext>
            </a:extLst>
          </p:cNvPr>
          <p:cNvSpPr/>
          <p:nvPr/>
        </p:nvSpPr>
        <p:spPr>
          <a:xfrm>
            <a:off x="157018" y="4556080"/>
            <a:ext cx="5721927" cy="1798540"/>
          </a:xfrm>
          <a:prstGeom prst="wedgeEllipseCallout">
            <a:avLst>
              <a:gd name="adj1" fmla="val 35503"/>
              <a:gd name="adj2" fmla="val -643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i="1" dirty="0">
                <a:solidFill>
                  <a:schemeClr val="dk1"/>
                </a:solidFill>
              </a:rPr>
              <a:t>“I think it is a comfort level because a lot of our children are kind of quirky in little ways.  </a:t>
            </a:r>
            <a:r>
              <a:rPr lang="en-US" sz="1400" b="1" i="1" dirty="0">
                <a:solidFill>
                  <a:schemeClr val="dk1"/>
                </a:solidFill>
              </a:rPr>
              <a:t>So, my son goes over to a friend’s house, they understand. They know what their son’s issues are and it is relatable to my son’s issues </a:t>
            </a:r>
            <a:r>
              <a:rPr lang="en-US" sz="1400" i="1" dirty="0">
                <a:solidFill>
                  <a:schemeClr val="dk1"/>
                </a:solidFill>
              </a:rPr>
              <a:t>and so they know how to handle it.” </a:t>
            </a:r>
            <a:r>
              <a:rPr lang="en-US" sz="1400" dirty="0">
                <a:solidFill>
                  <a:schemeClr val="tx1"/>
                </a:solidFill>
              </a:rPr>
              <a:t>– Parent of child with disability, Baltimore</a:t>
            </a:r>
            <a:endParaRPr lang="en-US" sz="1400" dirty="0">
              <a:solidFill>
                <a:schemeClr val="dk1"/>
              </a:solidFill>
            </a:endParaRPr>
          </a:p>
        </p:txBody>
      </p:sp>
      <p:sp>
        <p:nvSpPr>
          <p:cNvPr id="7" name="Speech Bubble: Oval 6" descr="Text bubble reads “We send our kid to a private school that handles a lot of the learning differences that my son has and that has helped tremendously because most parents are in the same boat, and we laugh about it and we talk about it and we all feel each other’s pain.” – Parent of child with disability, Baltimore">
            <a:extLst>
              <a:ext uri="{FF2B5EF4-FFF2-40B4-BE49-F238E27FC236}">
                <a16:creationId xmlns:a16="http://schemas.microsoft.com/office/drawing/2014/main" id="{7A9408B5-8782-4B56-85EB-FCE2B902AB42}"/>
              </a:ext>
            </a:extLst>
          </p:cNvPr>
          <p:cNvSpPr/>
          <p:nvPr/>
        </p:nvSpPr>
        <p:spPr>
          <a:xfrm>
            <a:off x="5957455" y="2216727"/>
            <a:ext cx="5541818" cy="1995055"/>
          </a:xfrm>
          <a:prstGeom prst="wedgeEllipseCallout">
            <a:avLst>
              <a:gd name="adj1" fmla="val 42105"/>
              <a:gd name="adj2" fmla="val -5012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i="1" dirty="0">
                <a:solidFill>
                  <a:schemeClr val="dk1"/>
                </a:solidFill>
              </a:rPr>
              <a:t>“We send our kid to a private school that handles a lot of the learning differences that my son has and that has </a:t>
            </a:r>
            <a:r>
              <a:rPr lang="en-US" sz="1400" b="1" i="1" dirty="0">
                <a:solidFill>
                  <a:schemeClr val="dk1"/>
                </a:solidFill>
              </a:rPr>
              <a:t>helped tremendously because most parents are in the same boat</a:t>
            </a:r>
            <a:r>
              <a:rPr lang="en-US" sz="1400" i="1" dirty="0">
                <a:solidFill>
                  <a:schemeClr val="dk1"/>
                </a:solidFill>
              </a:rPr>
              <a:t>, and we laugh about it and we talk about it and we all feel each other’s pain.” </a:t>
            </a:r>
            <a:r>
              <a:rPr lang="en-US" sz="1400" dirty="0">
                <a:solidFill>
                  <a:schemeClr val="tx1"/>
                </a:solidFill>
              </a:rPr>
              <a:t>– Parent of child with disability, Baltimore</a:t>
            </a:r>
            <a:endParaRPr lang="en-US" sz="1400" dirty="0">
              <a:solidFill>
                <a:schemeClr val="dk1"/>
              </a:solidFill>
            </a:endParaRPr>
          </a:p>
        </p:txBody>
      </p:sp>
      <p:sp>
        <p:nvSpPr>
          <p:cNvPr id="6" name="Speech Bubble: Oval 5" descr="Text bubble reads: “I think for me it is the understanding that we have between each other because what we fear is the same thing or similar and so we support each other.  We are supportive of each other and give each other advice or give each other a hand and enjoy each other’s company like birthdays or whatever.” – Parent of child with disability, Baltimore&#13;&#10;">
            <a:extLst>
              <a:ext uri="{FF2B5EF4-FFF2-40B4-BE49-F238E27FC236}">
                <a16:creationId xmlns:a16="http://schemas.microsoft.com/office/drawing/2014/main" id="{AE231A30-1FFB-48B2-9F1E-35B25535C327}"/>
              </a:ext>
            </a:extLst>
          </p:cNvPr>
          <p:cNvSpPr/>
          <p:nvPr/>
        </p:nvSpPr>
        <p:spPr>
          <a:xfrm>
            <a:off x="258618" y="2066880"/>
            <a:ext cx="5449455" cy="214490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i="1" dirty="0">
                <a:solidFill>
                  <a:schemeClr val="tx1"/>
                </a:solidFill>
              </a:rPr>
              <a:t>“I think for me it is the </a:t>
            </a:r>
            <a:r>
              <a:rPr lang="en-US" sz="1400" b="1" i="1" dirty="0">
                <a:solidFill>
                  <a:schemeClr val="tx1"/>
                </a:solidFill>
              </a:rPr>
              <a:t>understanding that we have between each other </a:t>
            </a:r>
            <a:r>
              <a:rPr lang="en-US" sz="1400" i="1" dirty="0">
                <a:solidFill>
                  <a:schemeClr val="tx1"/>
                </a:solidFill>
              </a:rPr>
              <a:t>because what we fear is the same thing or similar and so we support each other.  We are supportive of each other and give each other advice or give each other a hand and enjoy each other’s company like birthdays or whatever.” </a:t>
            </a:r>
            <a:r>
              <a:rPr lang="en-US" sz="1400" dirty="0">
                <a:solidFill>
                  <a:schemeClr val="tx1"/>
                </a:solidFill>
              </a:rPr>
              <a:t>– Parent of child with disability, Baltimore</a:t>
            </a:r>
            <a:endParaRPr lang="en-US" sz="1400" i="1" dirty="0">
              <a:solidFill>
                <a:schemeClr val="tx1"/>
              </a:solidFill>
            </a:endParaRP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400" dirty="0"/>
              <a:t>Parents talk about how their child’s school can feel like a community and provides a space to bond with other parents in a similar situation. They find connections with other parents who are raising a child with a disability in support groups, schools, and through having a shared experience. </a:t>
            </a:r>
          </a:p>
        </p:txBody>
      </p:sp>
    </p:spTree>
    <p:extLst>
      <p:ext uri="{BB962C8B-B14F-4D97-AF65-F5344CB8AC3E}">
        <p14:creationId xmlns:p14="http://schemas.microsoft.com/office/powerpoint/2010/main" val="3725959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descr="Text bubble reads: “So, basically, we are not in any kind of groups or anything. I mean other than my church community…like I do have a church family and things like that, but I am just talking about if I walk outside, the neighbors aren’t neighborly. With the autism, he is not in a group or anything with that either.” – Parent of child with disability, Baltimore">
            <a:extLst>
              <a:ext uri="{FF2B5EF4-FFF2-40B4-BE49-F238E27FC236}">
                <a16:creationId xmlns:a16="http://schemas.microsoft.com/office/drawing/2014/main" id="{88E5F95B-7E9C-4A8D-A39D-4848E1525432}"/>
              </a:ext>
            </a:extLst>
          </p:cNvPr>
          <p:cNvSpPr/>
          <p:nvPr/>
        </p:nvSpPr>
        <p:spPr>
          <a:xfrm>
            <a:off x="2382388" y="4250033"/>
            <a:ext cx="6552606" cy="226179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i="1" dirty="0">
                <a:solidFill>
                  <a:schemeClr val="tx1"/>
                </a:solidFill>
              </a:rPr>
              <a:t>“So, </a:t>
            </a:r>
            <a:r>
              <a:rPr lang="en-US" sz="1600" b="1" i="1" dirty="0">
                <a:solidFill>
                  <a:schemeClr val="tx1"/>
                </a:solidFill>
              </a:rPr>
              <a:t>basically, we are not in any kind of groups or anything. </a:t>
            </a:r>
            <a:r>
              <a:rPr lang="en-US" sz="1600" i="1" dirty="0">
                <a:solidFill>
                  <a:schemeClr val="tx1"/>
                </a:solidFill>
              </a:rPr>
              <a:t>I mean other than my church community…like I do have a church family and things like that, but I am just talking about if I walk outside, the neighbors aren’t neighborly. </a:t>
            </a:r>
            <a:r>
              <a:rPr lang="en-US" sz="1600" b="1" i="1" dirty="0">
                <a:solidFill>
                  <a:schemeClr val="tx1"/>
                </a:solidFill>
              </a:rPr>
              <a:t>With the autism, he is not in a group or anything with that either</a:t>
            </a:r>
            <a:r>
              <a:rPr lang="en-US" sz="1600" i="1" dirty="0">
                <a:solidFill>
                  <a:schemeClr val="tx1"/>
                </a:solidFill>
              </a:rPr>
              <a:t>.” </a:t>
            </a:r>
            <a:r>
              <a:rPr lang="en-US" sz="1600" dirty="0">
                <a:solidFill>
                  <a:schemeClr val="tx1"/>
                </a:solidFill>
              </a:rPr>
              <a:t>– Parent of child with disability, Baltimore</a:t>
            </a:r>
            <a:endParaRPr lang="en-US" sz="1600" i="1" dirty="0">
              <a:solidFill>
                <a:schemeClr val="tx1"/>
              </a:solidFill>
            </a:endParaRPr>
          </a:p>
        </p:txBody>
      </p:sp>
      <p:sp>
        <p:nvSpPr>
          <p:cNvPr id="7" name="Speech Bubble: Oval 6" descr="Text bubble reads: “No [I don’t see myself in a community].” – Parent of child with disability, Baltimore&#13;&#10;">
            <a:extLst>
              <a:ext uri="{FF2B5EF4-FFF2-40B4-BE49-F238E27FC236}">
                <a16:creationId xmlns:a16="http://schemas.microsoft.com/office/drawing/2014/main" id="{0EF998D7-BB11-42EE-9C61-30CAFFFE8308}"/>
              </a:ext>
            </a:extLst>
          </p:cNvPr>
          <p:cNvSpPr/>
          <p:nvPr/>
        </p:nvSpPr>
        <p:spPr>
          <a:xfrm>
            <a:off x="6816321" y="2149358"/>
            <a:ext cx="3163108" cy="1986380"/>
          </a:xfrm>
          <a:prstGeom prst="wedgeEllipseCallout">
            <a:avLst>
              <a:gd name="adj1" fmla="val 41939"/>
              <a:gd name="adj2" fmla="val -479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i="1" dirty="0">
                <a:solidFill>
                  <a:schemeClr val="tx1"/>
                </a:solidFill>
              </a:rPr>
              <a:t>“</a:t>
            </a:r>
            <a:r>
              <a:rPr lang="en-US" sz="1600" b="1" i="1" dirty="0">
                <a:solidFill>
                  <a:schemeClr val="tx1"/>
                </a:solidFill>
              </a:rPr>
              <a:t>No</a:t>
            </a:r>
            <a:r>
              <a:rPr lang="en-US" sz="1600" i="1" dirty="0">
                <a:solidFill>
                  <a:schemeClr val="tx1"/>
                </a:solidFill>
              </a:rPr>
              <a:t> [I don’t see myself in a community].” </a:t>
            </a:r>
            <a:r>
              <a:rPr lang="en-US" sz="1600" dirty="0">
                <a:solidFill>
                  <a:schemeClr val="tx1"/>
                </a:solidFill>
              </a:rPr>
              <a:t>– Parent of child with disability, Baltimore</a:t>
            </a:r>
            <a:endParaRPr lang="en-US" sz="1600" i="1" dirty="0">
              <a:solidFill>
                <a:schemeClr val="tx1"/>
              </a:solidFill>
            </a:endParaRPr>
          </a:p>
        </p:txBody>
      </p:sp>
      <p:sp>
        <p:nvSpPr>
          <p:cNvPr id="4" name="Speech Bubble: Oval 3" descr="Text bubble reads: “My wife is definitely part of a community, a support community.” – Parent of child with disability, Baltimore">
            <a:extLst>
              <a:ext uri="{FF2B5EF4-FFF2-40B4-BE49-F238E27FC236}">
                <a16:creationId xmlns:a16="http://schemas.microsoft.com/office/drawing/2014/main" id="{AE6D2E64-4D7E-4085-ADB1-78D72843ED87}"/>
              </a:ext>
            </a:extLst>
          </p:cNvPr>
          <p:cNvSpPr/>
          <p:nvPr/>
        </p:nvSpPr>
        <p:spPr>
          <a:xfrm>
            <a:off x="1833748" y="2149359"/>
            <a:ext cx="4162103" cy="1986379"/>
          </a:xfrm>
          <a:prstGeom prst="wedgeEllipseCallout">
            <a:avLst>
              <a:gd name="adj1" fmla="val -47824"/>
              <a:gd name="adj2" fmla="val -381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i="1" dirty="0">
                <a:solidFill>
                  <a:schemeClr val="tx1"/>
                </a:solidFill>
              </a:rPr>
              <a:t>“</a:t>
            </a:r>
            <a:r>
              <a:rPr lang="en-US" sz="1600" b="1" i="1" dirty="0">
                <a:solidFill>
                  <a:schemeClr val="tx1"/>
                </a:solidFill>
              </a:rPr>
              <a:t>My wife is definitely part of a community, a support community</a:t>
            </a:r>
            <a:r>
              <a:rPr lang="en-US" sz="1600" i="1" dirty="0">
                <a:solidFill>
                  <a:schemeClr val="tx1"/>
                </a:solidFill>
              </a:rPr>
              <a:t>.” </a:t>
            </a:r>
            <a:r>
              <a:rPr lang="en-US" sz="1600" dirty="0">
                <a:solidFill>
                  <a:schemeClr val="tx1"/>
                </a:solidFill>
              </a:rPr>
              <a:t>– Parent of child with disability, Baltimore</a:t>
            </a:r>
            <a:endParaRPr lang="en-US" sz="1600" i="1" dirty="0">
              <a:solidFill>
                <a:schemeClr val="tx1"/>
              </a:solidFill>
            </a:endParaRPr>
          </a:p>
        </p:txBody>
      </p:sp>
      <p:sp>
        <p:nvSpPr>
          <p:cNvPr id="2" name="Title 1">
            <a:extLst>
              <a:ext uri="{FF2B5EF4-FFF2-40B4-BE49-F238E27FC236}">
                <a16:creationId xmlns:a16="http://schemas.microsoft.com/office/drawing/2014/main" id="{B4A33400-7E32-443C-9F7C-415698CA7B35}"/>
              </a:ext>
            </a:extLst>
          </p:cNvPr>
          <p:cNvSpPr>
            <a:spLocks noGrp="1"/>
          </p:cNvSpPr>
          <p:nvPr>
            <p:ph type="title"/>
          </p:nvPr>
        </p:nvSpPr>
        <p:spPr>
          <a:xfrm>
            <a:off x="335280" y="436140"/>
            <a:ext cx="11521440" cy="1325563"/>
          </a:xfrm>
        </p:spPr>
        <p:txBody>
          <a:bodyPr>
            <a:noAutofit/>
          </a:bodyPr>
          <a:lstStyle/>
          <a:p>
            <a:r>
              <a:rPr lang="en-US" sz="3600" dirty="0"/>
              <a:t>Some parents point to support groups they or their spouse are a part of related to their child’s disability, but they do not identify as a member of the disability community explicitly. </a:t>
            </a:r>
          </a:p>
        </p:txBody>
      </p:sp>
    </p:spTree>
    <p:extLst>
      <p:ext uri="{BB962C8B-B14F-4D97-AF65-F5344CB8AC3E}">
        <p14:creationId xmlns:p14="http://schemas.microsoft.com/office/powerpoint/2010/main" val="3807673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Roll of &quot;I Voted&quot; stickers.">
            <a:extLst>
              <a:ext uri="{FF2B5EF4-FFF2-40B4-BE49-F238E27FC236}">
                <a16:creationId xmlns:a16="http://schemas.microsoft.com/office/drawing/2014/main" id="{F4244406-1CAB-431C-A523-9C799F7664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76" r="24090"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Political Engagement</a:t>
            </a:r>
          </a:p>
        </p:txBody>
      </p:sp>
    </p:spTree>
    <p:extLst>
      <p:ext uri="{BB962C8B-B14F-4D97-AF65-F5344CB8AC3E}">
        <p14:creationId xmlns:p14="http://schemas.microsoft.com/office/powerpoint/2010/main" val="368051058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491C41-E717-4CAF-BD42-E31C2F506D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8174857"/>
              </p:ext>
            </p:extLst>
          </p:nvPr>
        </p:nvGraphicFramePr>
        <p:xfrm>
          <a:off x="1109253" y="2158032"/>
          <a:ext cx="4630902" cy="3645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a:extLst>
              <a:ext uri="{FF2B5EF4-FFF2-40B4-BE49-F238E27FC236}">
                <a16:creationId xmlns:a16="http://schemas.microsoft.com/office/drawing/2014/main" id="{A90B2DC9-5EF9-4ECA-86DD-883BD2F8DE2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5490914"/>
              </p:ext>
            </p:extLst>
          </p:nvPr>
        </p:nvGraphicFramePr>
        <p:xfrm>
          <a:off x="6584230" y="2213809"/>
          <a:ext cx="5005325" cy="3657600"/>
        </p:xfrm>
        <a:graphic>
          <a:graphicData uri="http://schemas.openxmlformats.org/drawingml/2006/table">
            <a:tbl>
              <a:tblPr firstRow="1" bandRow="1">
                <a:tableStyleId>{5C22544A-7EE6-4342-B048-85BDC9FD1C3A}</a:tableStyleId>
              </a:tblPr>
              <a:tblGrid>
                <a:gridCol w="2080010">
                  <a:extLst>
                    <a:ext uri="{9D8B030D-6E8A-4147-A177-3AD203B41FA5}">
                      <a16:colId xmlns:a16="http://schemas.microsoft.com/office/drawing/2014/main" val="20000"/>
                    </a:ext>
                  </a:extLst>
                </a:gridCol>
                <a:gridCol w="1529177">
                  <a:extLst>
                    <a:ext uri="{9D8B030D-6E8A-4147-A177-3AD203B41FA5}">
                      <a16:colId xmlns:a16="http://schemas.microsoft.com/office/drawing/2014/main" val="20001"/>
                    </a:ext>
                  </a:extLst>
                </a:gridCol>
                <a:gridCol w="1396138">
                  <a:extLst>
                    <a:ext uri="{9D8B030D-6E8A-4147-A177-3AD203B41FA5}">
                      <a16:colId xmlns:a16="http://schemas.microsoft.com/office/drawing/2014/main" val="20002"/>
                    </a:ext>
                  </a:extLst>
                </a:gridCol>
              </a:tblGrid>
              <a:tr h="154717">
                <a:tc>
                  <a:txBody>
                    <a:bodyPr/>
                    <a:lstStyle/>
                    <a:p>
                      <a:pPr algn="ctr"/>
                      <a:r>
                        <a:rPr lang="en-US" sz="1300" dirty="0">
                          <a:solidFill>
                            <a:schemeClr val="tx1"/>
                          </a:solidFill>
                        </a:rPr>
                        <a:t>Total Community</a:t>
                      </a:r>
                    </a:p>
                  </a:txBody>
                  <a:tcPr anchor="ctr">
                    <a:solidFill>
                      <a:schemeClr val="bg1"/>
                    </a:solidFill>
                  </a:tcPr>
                </a:tc>
                <a:tc>
                  <a:txBody>
                    <a:bodyPr/>
                    <a:lstStyle/>
                    <a:p>
                      <a:pPr algn="ctr"/>
                      <a:r>
                        <a:rPr lang="en-US" sz="1300" dirty="0"/>
                        <a:t>Yes</a:t>
                      </a:r>
                    </a:p>
                  </a:txBody>
                  <a:tcPr anchor="ctr">
                    <a:solidFill>
                      <a:srgbClr val="0070C0"/>
                    </a:solidFill>
                  </a:tcPr>
                </a:tc>
                <a:tc>
                  <a:txBody>
                    <a:bodyPr/>
                    <a:lstStyle/>
                    <a:p>
                      <a:pPr algn="ctr"/>
                      <a:r>
                        <a:rPr lang="en-US" sz="1300" dirty="0"/>
                        <a:t>No</a:t>
                      </a:r>
                    </a:p>
                  </a:txBody>
                  <a:tcPr anchor="ctr">
                    <a:solidFill>
                      <a:srgbClr val="C00000"/>
                    </a:solidFill>
                  </a:tcPr>
                </a:tc>
                <a:extLst>
                  <a:ext uri="{0D108BD9-81ED-4DB2-BD59-A6C34878D82A}">
                    <a16:rowId xmlns:a16="http://schemas.microsoft.com/office/drawing/2014/main" val="10000"/>
                  </a:ext>
                </a:extLst>
              </a:tr>
              <a:tr h="74464">
                <a:tc>
                  <a:txBody>
                    <a:bodyPr/>
                    <a:lstStyle/>
                    <a:p>
                      <a:pPr algn="l"/>
                      <a:r>
                        <a:rPr lang="en-US" sz="1300" b="1" dirty="0"/>
                        <a:t>People with Disabilities</a:t>
                      </a:r>
                    </a:p>
                  </a:txBody>
                  <a:tcPr marT="0" marB="0" anchor="ctr">
                    <a:solidFill>
                      <a:schemeClr val="bg1">
                        <a:lumMod val="50000"/>
                        <a:alpha val="50000"/>
                      </a:schemeClr>
                    </a:solidFill>
                  </a:tcPr>
                </a:tc>
                <a:tc>
                  <a:txBody>
                    <a:bodyPr/>
                    <a:lstStyle/>
                    <a:p>
                      <a:pPr algn="ctr"/>
                      <a:r>
                        <a:rPr lang="en-US" sz="1300" b="1" dirty="0"/>
                        <a:t>43</a:t>
                      </a:r>
                    </a:p>
                  </a:txBody>
                  <a:tcPr marT="0" marB="0" anchor="ctr">
                    <a:solidFill>
                      <a:schemeClr val="bg1">
                        <a:lumMod val="50000"/>
                        <a:alpha val="50000"/>
                      </a:schemeClr>
                    </a:solidFill>
                  </a:tcPr>
                </a:tc>
                <a:tc>
                  <a:txBody>
                    <a:bodyPr/>
                    <a:lstStyle/>
                    <a:p>
                      <a:pPr algn="ctr"/>
                      <a:r>
                        <a:rPr lang="en-US" sz="1300" b="1" dirty="0"/>
                        <a:t>27</a:t>
                      </a:r>
                    </a:p>
                  </a:txBody>
                  <a:tcPr marT="0" marB="0" anchor="ctr">
                    <a:solidFill>
                      <a:schemeClr val="bg1">
                        <a:lumMod val="50000"/>
                        <a:alpha val="50000"/>
                      </a:schemeClr>
                    </a:solidFill>
                  </a:tcPr>
                </a:tc>
                <a:extLst>
                  <a:ext uri="{0D108BD9-81ED-4DB2-BD59-A6C34878D82A}">
                    <a16:rowId xmlns:a16="http://schemas.microsoft.com/office/drawing/2014/main" val="558237110"/>
                  </a:ext>
                </a:extLst>
              </a:tr>
              <a:tr h="74464">
                <a:tc>
                  <a:txBody>
                    <a:bodyPr/>
                    <a:lstStyle/>
                    <a:p>
                      <a:pPr algn="l"/>
                      <a:r>
                        <a:rPr lang="en-US" sz="1300" b="1" dirty="0"/>
                        <a:t>People with Connection</a:t>
                      </a:r>
                    </a:p>
                  </a:txBody>
                  <a:tcPr marT="0" marB="0" anchor="ctr">
                    <a:solidFill>
                      <a:schemeClr val="bg1">
                        <a:lumMod val="50000"/>
                        <a:alpha val="50000"/>
                      </a:schemeClr>
                    </a:solidFill>
                  </a:tcPr>
                </a:tc>
                <a:tc>
                  <a:txBody>
                    <a:bodyPr/>
                    <a:lstStyle/>
                    <a:p>
                      <a:pPr algn="ctr"/>
                      <a:r>
                        <a:rPr lang="en-US" sz="1300" b="1" dirty="0"/>
                        <a:t>42</a:t>
                      </a:r>
                    </a:p>
                  </a:txBody>
                  <a:tcPr marT="0" marB="0" anchor="ctr">
                    <a:solidFill>
                      <a:schemeClr val="bg1">
                        <a:lumMod val="50000"/>
                        <a:alpha val="50000"/>
                      </a:schemeClr>
                    </a:solidFill>
                  </a:tcPr>
                </a:tc>
                <a:tc>
                  <a:txBody>
                    <a:bodyPr/>
                    <a:lstStyle/>
                    <a:p>
                      <a:pPr algn="ctr"/>
                      <a:r>
                        <a:rPr lang="en-US" sz="1300" b="1" dirty="0"/>
                        <a:t>28</a:t>
                      </a:r>
                    </a:p>
                  </a:txBody>
                  <a:tcPr marT="0" marB="0" anchor="ctr">
                    <a:solidFill>
                      <a:schemeClr val="bg1">
                        <a:lumMod val="50000"/>
                        <a:alpha val="50000"/>
                      </a:schemeClr>
                    </a:solidFill>
                  </a:tcPr>
                </a:tc>
                <a:extLst>
                  <a:ext uri="{0D108BD9-81ED-4DB2-BD59-A6C34878D82A}">
                    <a16:rowId xmlns:a16="http://schemas.microsoft.com/office/drawing/2014/main" val="457397355"/>
                  </a:ext>
                </a:extLst>
              </a:tr>
              <a:tr h="74464">
                <a:tc>
                  <a:txBody>
                    <a:bodyPr/>
                    <a:lstStyle/>
                    <a:p>
                      <a:pPr algn="l"/>
                      <a:r>
                        <a:rPr lang="en-US" sz="1300" b="1" dirty="0"/>
                        <a:t>Parent of child w/ disability</a:t>
                      </a:r>
                    </a:p>
                  </a:txBody>
                  <a:tcPr marT="0" marB="0" anchor="ctr">
                    <a:solidFill>
                      <a:schemeClr val="bg1">
                        <a:lumMod val="50000"/>
                        <a:alpha val="50000"/>
                      </a:schemeClr>
                    </a:solidFill>
                  </a:tcPr>
                </a:tc>
                <a:tc>
                  <a:txBody>
                    <a:bodyPr/>
                    <a:lstStyle/>
                    <a:p>
                      <a:pPr algn="ctr"/>
                      <a:r>
                        <a:rPr lang="en-US" sz="1300" b="1" dirty="0"/>
                        <a:t>56</a:t>
                      </a:r>
                    </a:p>
                  </a:txBody>
                  <a:tcPr marT="0" marB="0" anchor="ctr">
                    <a:solidFill>
                      <a:srgbClr val="BFDBEF"/>
                    </a:solidFill>
                  </a:tcPr>
                </a:tc>
                <a:tc>
                  <a:txBody>
                    <a:bodyPr/>
                    <a:lstStyle/>
                    <a:p>
                      <a:pPr algn="ctr"/>
                      <a:r>
                        <a:rPr lang="en-US" sz="1300" b="1" dirty="0"/>
                        <a:t>18</a:t>
                      </a:r>
                    </a:p>
                  </a:txBody>
                  <a:tcPr marT="0" marB="0" anchor="ctr">
                    <a:solidFill>
                      <a:schemeClr val="bg1">
                        <a:lumMod val="50000"/>
                        <a:alpha val="50000"/>
                      </a:schemeClr>
                    </a:solidFill>
                  </a:tcPr>
                </a:tc>
                <a:extLst>
                  <a:ext uri="{0D108BD9-81ED-4DB2-BD59-A6C34878D82A}">
                    <a16:rowId xmlns:a16="http://schemas.microsoft.com/office/drawing/2014/main" val="392627716"/>
                  </a:ext>
                </a:extLst>
              </a:tr>
              <a:tr h="74464">
                <a:tc>
                  <a:txBody>
                    <a:bodyPr/>
                    <a:lstStyle/>
                    <a:p>
                      <a:pPr algn="l"/>
                      <a:r>
                        <a:rPr lang="en-US" sz="1300" b="1" dirty="0"/>
                        <a:t>Men</a:t>
                      </a:r>
                    </a:p>
                  </a:txBody>
                  <a:tcPr marT="0" marB="0" anchor="ctr">
                    <a:solidFill>
                      <a:schemeClr val="bg1">
                        <a:lumMod val="50000"/>
                        <a:alpha val="50000"/>
                      </a:schemeClr>
                    </a:solidFill>
                  </a:tcPr>
                </a:tc>
                <a:tc>
                  <a:txBody>
                    <a:bodyPr/>
                    <a:lstStyle/>
                    <a:p>
                      <a:pPr algn="ctr"/>
                      <a:r>
                        <a:rPr lang="en-US" sz="1300" b="1" dirty="0"/>
                        <a:t>40</a:t>
                      </a:r>
                    </a:p>
                  </a:txBody>
                  <a:tcPr marT="0" marB="0" anchor="ctr">
                    <a:solidFill>
                      <a:schemeClr val="bg1">
                        <a:lumMod val="50000"/>
                        <a:alpha val="50000"/>
                      </a:schemeClr>
                    </a:solidFill>
                  </a:tcPr>
                </a:tc>
                <a:tc>
                  <a:txBody>
                    <a:bodyPr/>
                    <a:lstStyle/>
                    <a:p>
                      <a:pPr algn="ctr"/>
                      <a:r>
                        <a:rPr lang="en-US" sz="1300" b="1" dirty="0"/>
                        <a:t>28</a:t>
                      </a:r>
                    </a:p>
                  </a:txBody>
                  <a:tcPr marT="0" marB="0" anchor="ctr">
                    <a:solidFill>
                      <a:schemeClr val="bg1">
                        <a:lumMod val="50000"/>
                        <a:alpha val="50000"/>
                      </a:schemeClr>
                    </a:solidFill>
                  </a:tcPr>
                </a:tc>
                <a:extLst>
                  <a:ext uri="{0D108BD9-81ED-4DB2-BD59-A6C34878D82A}">
                    <a16:rowId xmlns:a16="http://schemas.microsoft.com/office/drawing/2014/main" val="10001"/>
                  </a:ext>
                </a:extLst>
              </a:tr>
              <a:tr h="74464">
                <a:tc>
                  <a:txBody>
                    <a:bodyPr/>
                    <a:lstStyle/>
                    <a:p>
                      <a:pPr algn="l"/>
                      <a:r>
                        <a:rPr lang="en-US" sz="1300" b="1" dirty="0"/>
                        <a:t>Women</a:t>
                      </a:r>
                    </a:p>
                  </a:txBody>
                  <a:tcPr marT="0" marB="0" anchor="ctr">
                    <a:solidFill>
                      <a:schemeClr val="bg1">
                        <a:lumMod val="50000"/>
                        <a:alpha val="50000"/>
                      </a:schemeClr>
                    </a:solidFill>
                  </a:tcPr>
                </a:tc>
                <a:tc>
                  <a:txBody>
                    <a:bodyPr/>
                    <a:lstStyle/>
                    <a:p>
                      <a:pPr algn="ctr"/>
                      <a:r>
                        <a:rPr lang="en-US" sz="1300" b="1" dirty="0"/>
                        <a:t>45</a:t>
                      </a:r>
                    </a:p>
                  </a:txBody>
                  <a:tcPr marT="0" marB="0" anchor="ctr">
                    <a:solidFill>
                      <a:schemeClr val="bg1">
                        <a:lumMod val="50000"/>
                        <a:alpha val="50000"/>
                      </a:schemeClr>
                    </a:solidFill>
                  </a:tcPr>
                </a:tc>
                <a:tc>
                  <a:txBody>
                    <a:bodyPr/>
                    <a:lstStyle/>
                    <a:p>
                      <a:pPr algn="ctr"/>
                      <a:r>
                        <a:rPr lang="en-US" sz="1300" b="1" dirty="0"/>
                        <a:t>26</a:t>
                      </a:r>
                    </a:p>
                  </a:txBody>
                  <a:tcPr marT="0" marB="0" anchor="ctr">
                    <a:solidFill>
                      <a:schemeClr val="bg1">
                        <a:lumMod val="50000"/>
                        <a:alpha val="50000"/>
                      </a:schemeClr>
                    </a:solidFill>
                  </a:tcPr>
                </a:tc>
                <a:extLst>
                  <a:ext uri="{0D108BD9-81ED-4DB2-BD59-A6C34878D82A}">
                    <a16:rowId xmlns:a16="http://schemas.microsoft.com/office/drawing/2014/main" val="10002"/>
                  </a:ext>
                </a:extLst>
              </a:tr>
              <a:tr h="74464">
                <a:tc>
                  <a:txBody>
                    <a:bodyPr/>
                    <a:lstStyle/>
                    <a:p>
                      <a:pPr algn="l"/>
                      <a:r>
                        <a:rPr lang="en-US" sz="1300" b="1" dirty="0"/>
                        <a:t>Under 50</a:t>
                      </a:r>
                    </a:p>
                  </a:txBody>
                  <a:tcPr marT="0" marB="0" anchor="ctr">
                    <a:solidFill>
                      <a:schemeClr val="bg1">
                        <a:lumMod val="50000"/>
                        <a:alpha val="25000"/>
                      </a:schemeClr>
                    </a:solidFill>
                  </a:tcPr>
                </a:tc>
                <a:tc>
                  <a:txBody>
                    <a:bodyPr/>
                    <a:lstStyle/>
                    <a:p>
                      <a:pPr algn="ctr"/>
                      <a:r>
                        <a:rPr lang="en-US" sz="1300" b="1" dirty="0"/>
                        <a:t>48</a:t>
                      </a:r>
                    </a:p>
                  </a:txBody>
                  <a:tcPr marT="0" marB="0" anchor="ctr">
                    <a:solidFill>
                      <a:srgbClr val="0070C0">
                        <a:alpha val="25000"/>
                      </a:srgbClr>
                    </a:solidFill>
                  </a:tcPr>
                </a:tc>
                <a:tc>
                  <a:txBody>
                    <a:bodyPr/>
                    <a:lstStyle/>
                    <a:p>
                      <a:pPr algn="ctr"/>
                      <a:r>
                        <a:rPr lang="en-US" sz="1300" b="1" dirty="0"/>
                        <a:t>25</a:t>
                      </a:r>
                    </a:p>
                  </a:txBody>
                  <a:tcPr marT="0" marB="0" anchor="ctr">
                    <a:solidFill>
                      <a:schemeClr val="bg1">
                        <a:lumMod val="50000"/>
                        <a:alpha val="25000"/>
                      </a:schemeClr>
                    </a:solidFill>
                  </a:tcPr>
                </a:tc>
                <a:extLst>
                  <a:ext uri="{0D108BD9-81ED-4DB2-BD59-A6C34878D82A}">
                    <a16:rowId xmlns:a16="http://schemas.microsoft.com/office/drawing/2014/main" val="10003"/>
                  </a:ext>
                </a:extLst>
              </a:tr>
              <a:tr h="74464">
                <a:tc>
                  <a:txBody>
                    <a:bodyPr/>
                    <a:lstStyle/>
                    <a:p>
                      <a:pPr algn="l"/>
                      <a:r>
                        <a:rPr lang="en-US" sz="1300" b="1" dirty="0"/>
                        <a:t>50 +</a:t>
                      </a:r>
                    </a:p>
                  </a:txBody>
                  <a:tcPr marT="0" marB="0" anchor="ctr">
                    <a:solidFill>
                      <a:schemeClr val="bg1">
                        <a:lumMod val="50000"/>
                        <a:alpha val="25000"/>
                      </a:schemeClr>
                    </a:solidFill>
                  </a:tcPr>
                </a:tc>
                <a:tc>
                  <a:txBody>
                    <a:bodyPr/>
                    <a:lstStyle/>
                    <a:p>
                      <a:pPr algn="ctr"/>
                      <a:r>
                        <a:rPr lang="en-US" sz="1300" b="1" dirty="0"/>
                        <a:t>35</a:t>
                      </a:r>
                    </a:p>
                  </a:txBody>
                  <a:tcPr marT="0" marB="0" anchor="ctr">
                    <a:solidFill>
                      <a:schemeClr val="bg1">
                        <a:lumMod val="50000"/>
                        <a:alpha val="25000"/>
                      </a:schemeClr>
                    </a:solidFill>
                  </a:tcPr>
                </a:tc>
                <a:tc>
                  <a:txBody>
                    <a:bodyPr/>
                    <a:lstStyle/>
                    <a:p>
                      <a:pPr algn="ctr"/>
                      <a:r>
                        <a:rPr lang="en-US" sz="1300" b="1" dirty="0"/>
                        <a:t>30</a:t>
                      </a:r>
                    </a:p>
                  </a:txBody>
                  <a:tcPr marT="0" marB="0" anchor="ctr">
                    <a:solidFill>
                      <a:schemeClr val="bg1">
                        <a:lumMod val="50000"/>
                        <a:alpha val="25000"/>
                      </a:schemeClr>
                    </a:solidFill>
                  </a:tcPr>
                </a:tc>
                <a:extLst>
                  <a:ext uri="{0D108BD9-81ED-4DB2-BD59-A6C34878D82A}">
                    <a16:rowId xmlns:a16="http://schemas.microsoft.com/office/drawing/2014/main" val="2121571021"/>
                  </a:ext>
                </a:extLst>
              </a:tr>
              <a:tr h="74464">
                <a:tc>
                  <a:txBody>
                    <a:bodyPr/>
                    <a:lstStyle/>
                    <a:p>
                      <a:pPr algn="l"/>
                      <a:r>
                        <a:rPr lang="en-US" sz="1300" b="1" dirty="0"/>
                        <a:t>Democrat ID</a:t>
                      </a:r>
                    </a:p>
                  </a:txBody>
                  <a:tcPr marT="0" marB="0" anchor="ctr">
                    <a:solidFill>
                      <a:schemeClr val="bg1">
                        <a:lumMod val="50000"/>
                        <a:alpha val="50000"/>
                      </a:schemeClr>
                    </a:solidFill>
                  </a:tcPr>
                </a:tc>
                <a:tc>
                  <a:txBody>
                    <a:bodyPr/>
                    <a:lstStyle/>
                    <a:p>
                      <a:pPr algn="ctr"/>
                      <a:r>
                        <a:rPr lang="en-US" sz="1300" b="1" dirty="0"/>
                        <a:t>44</a:t>
                      </a:r>
                    </a:p>
                  </a:txBody>
                  <a:tcPr marT="0" marB="0" anchor="ctr">
                    <a:solidFill>
                      <a:schemeClr val="bg1">
                        <a:lumMod val="50000"/>
                        <a:alpha val="50000"/>
                      </a:schemeClr>
                    </a:solidFill>
                  </a:tcPr>
                </a:tc>
                <a:tc>
                  <a:txBody>
                    <a:bodyPr/>
                    <a:lstStyle/>
                    <a:p>
                      <a:pPr algn="ctr"/>
                      <a:r>
                        <a:rPr lang="en-US" sz="1300" b="1" dirty="0"/>
                        <a:t>28</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74464">
                <a:tc>
                  <a:txBody>
                    <a:bodyPr/>
                    <a:lstStyle/>
                    <a:p>
                      <a:pPr algn="l"/>
                      <a:r>
                        <a:rPr lang="en-US" sz="1300" b="1" dirty="0"/>
                        <a:t>Independent ID</a:t>
                      </a:r>
                    </a:p>
                  </a:txBody>
                  <a:tcPr marT="0" marB="0" anchor="ctr">
                    <a:solidFill>
                      <a:schemeClr val="bg1">
                        <a:lumMod val="50000"/>
                        <a:alpha val="50000"/>
                      </a:schemeClr>
                    </a:solidFill>
                  </a:tcPr>
                </a:tc>
                <a:tc>
                  <a:txBody>
                    <a:bodyPr/>
                    <a:lstStyle/>
                    <a:p>
                      <a:pPr algn="ctr"/>
                      <a:r>
                        <a:rPr lang="en-US" sz="1300" b="1" dirty="0"/>
                        <a:t>36</a:t>
                      </a:r>
                    </a:p>
                  </a:txBody>
                  <a:tcPr marT="0" marB="0" anchor="ctr">
                    <a:solidFill>
                      <a:schemeClr val="bg1">
                        <a:lumMod val="50000"/>
                        <a:alpha val="50000"/>
                      </a:schemeClr>
                    </a:solidFill>
                  </a:tcPr>
                </a:tc>
                <a:tc>
                  <a:txBody>
                    <a:bodyPr/>
                    <a:lstStyle/>
                    <a:p>
                      <a:pPr algn="ctr"/>
                      <a:r>
                        <a:rPr lang="en-US" sz="1300" b="1" dirty="0"/>
                        <a:t>26</a:t>
                      </a:r>
                    </a:p>
                  </a:txBody>
                  <a:tcPr marT="0" marB="0" anchor="ctr">
                    <a:solidFill>
                      <a:schemeClr val="bg1">
                        <a:lumMod val="50000"/>
                        <a:alpha val="50000"/>
                      </a:schemeClr>
                    </a:solidFill>
                  </a:tcPr>
                </a:tc>
                <a:extLst>
                  <a:ext uri="{0D108BD9-81ED-4DB2-BD59-A6C34878D82A}">
                    <a16:rowId xmlns:a16="http://schemas.microsoft.com/office/drawing/2014/main" val="10008"/>
                  </a:ext>
                </a:extLst>
              </a:tr>
              <a:tr h="74464">
                <a:tc>
                  <a:txBody>
                    <a:bodyPr/>
                    <a:lstStyle/>
                    <a:p>
                      <a:pPr algn="l"/>
                      <a:r>
                        <a:rPr lang="en-US" sz="1300" b="1" dirty="0"/>
                        <a:t>Republican ID</a:t>
                      </a:r>
                    </a:p>
                  </a:txBody>
                  <a:tcPr marT="0" marB="0" anchor="ctr">
                    <a:solidFill>
                      <a:schemeClr val="bg1">
                        <a:lumMod val="50000"/>
                        <a:alpha val="50000"/>
                      </a:schemeClr>
                    </a:solidFill>
                  </a:tcPr>
                </a:tc>
                <a:tc>
                  <a:txBody>
                    <a:bodyPr/>
                    <a:lstStyle/>
                    <a:p>
                      <a:pPr algn="ctr"/>
                      <a:r>
                        <a:rPr lang="en-US" sz="1300" b="1" dirty="0"/>
                        <a:t>44</a:t>
                      </a:r>
                    </a:p>
                  </a:txBody>
                  <a:tcPr marT="0" marB="0" anchor="ctr">
                    <a:solidFill>
                      <a:schemeClr val="bg1">
                        <a:lumMod val="50000"/>
                        <a:alpha val="50000"/>
                      </a:schemeClr>
                    </a:solidFill>
                  </a:tcPr>
                </a:tc>
                <a:tc>
                  <a:txBody>
                    <a:bodyPr/>
                    <a:lstStyle/>
                    <a:p>
                      <a:pPr algn="ctr"/>
                      <a:r>
                        <a:rPr lang="en-US" sz="1300" b="1" dirty="0"/>
                        <a:t>27</a:t>
                      </a:r>
                    </a:p>
                  </a:txBody>
                  <a:tcPr marT="0" marB="0" anchor="ctr">
                    <a:solidFill>
                      <a:schemeClr val="bg1">
                        <a:lumMod val="50000"/>
                        <a:alpha val="50000"/>
                      </a:schemeClr>
                    </a:solidFill>
                  </a:tcPr>
                </a:tc>
                <a:extLst>
                  <a:ext uri="{0D108BD9-81ED-4DB2-BD59-A6C34878D82A}">
                    <a16:rowId xmlns:a16="http://schemas.microsoft.com/office/drawing/2014/main" val="10009"/>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White</a:t>
                      </a:r>
                    </a:p>
                  </a:txBody>
                  <a:tcPr marT="0" marB="0" anchor="ctr">
                    <a:solidFill>
                      <a:schemeClr val="bg1">
                        <a:lumMod val="50000"/>
                        <a:alpha val="25000"/>
                      </a:schemeClr>
                    </a:solidFill>
                  </a:tcPr>
                </a:tc>
                <a:tc>
                  <a:txBody>
                    <a:bodyPr/>
                    <a:lstStyle/>
                    <a:p>
                      <a:pPr algn="ctr"/>
                      <a:r>
                        <a:rPr lang="en-US" sz="1300" b="1" dirty="0"/>
                        <a:t>42</a:t>
                      </a:r>
                    </a:p>
                  </a:txBody>
                  <a:tcPr marT="0" marB="0" anchor="ctr">
                    <a:solidFill>
                      <a:schemeClr val="bg1">
                        <a:lumMod val="50000"/>
                        <a:alpha val="25000"/>
                      </a:schemeClr>
                    </a:solidFill>
                  </a:tcPr>
                </a:tc>
                <a:tc>
                  <a:txBody>
                    <a:bodyPr/>
                    <a:lstStyle/>
                    <a:p>
                      <a:pPr algn="ctr"/>
                      <a:r>
                        <a:rPr lang="en-US" sz="1300" b="1" dirty="0"/>
                        <a:t>27</a:t>
                      </a:r>
                    </a:p>
                  </a:txBody>
                  <a:tcPr marT="0" marB="0" anchor="ctr">
                    <a:solidFill>
                      <a:schemeClr val="bg1">
                        <a:lumMod val="50000"/>
                        <a:alpha val="25000"/>
                      </a:schemeClr>
                    </a:solidFill>
                  </a:tcPr>
                </a:tc>
                <a:extLst>
                  <a:ext uri="{0D108BD9-81ED-4DB2-BD59-A6C34878D82A}">
                    <a16:rowId xmlns:a16="http://schemas.microsoft.com/office/drawing/2014/main" val="4179732881"/>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African American</a:t>
                      </a:r>
                    </a:p>
                  </a:txBody>
                  <a:tcPr marT="0" marB="0" anchor="ctr">
                    <a:solidFill>
                      <a:schemeClr val="bg1">
                        <a:lumMod val="50000"/>
                        <a:alpha val="25000"/>
                      </a:schemeClr>
                    </a:solidFill>
                  </a:tcPr>
                </a:tc>
                <a:tc>
                  <a:txBody>
                    <a:bodyPr/>
                    <a:lstStyle/>
                    <a:p>
                      <a:pPr algn="ctr"/>
                      <a:r>
                        <a:rPr lang="en-US" sz="1300" b="1" dirty="0"/>
                        <a:t>49</a:t>
                      </a:r>
                    </a:p>
                  </a:txBody>
                  <a:tcPr marT="0" marB="0" anchor="ctr">
                    <a:solidFill>
                      <a:srgbClr val="0070C0">
                        <a:alpha val="25000"/>
                      </a:srgbClr>
                    </a:solidFill>
                  </a:tcPr>
                </a:tc>
                <a:tc>
                  <a:txBody>
                    <a:bodyPr/>
                    <a:lstStyle/>
                    <a:p>
                      <a:pPr algn="ctr"/>
                      <a:r>
                        <a:rPr lang="en-US" sz="1300" b="1" dirty="0"/>
                        <a:t>24</a:t>
                      </a:r>
                    </a:p>
                  </a:txBody>
                  <a:tcPr marT="0" marB="0" anchor="ctr">
                    <a:solidFill>
                      <a:schemeClr val="bg1">
                        <a:lumMod val="50000"/>
                        <a:alpha val="25000"/>
                      </a:schemeClr>
                    </a:solidFill>
                  </a:tcPr>
                </a:tc>
                <a:extLst>
                  <a:ext uri="{0D108BD9-81ED-4DB2-BD59-A6C34878D82A}">
                    <a16:rowId xmlns:a16="http://schemas.microsoft.com/office/drawing/2014/main" val="4216334098"/>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Latinx</a:t>
                      </a:r>
                    </a:p>
                  </a:txBody>
                  <a:tcPr marT="0" marB="0" anchor="ctr">
                    <a:solidFill>
                      <a:schemeClr val="bg1">
                        <a:lumMod val="50000"/>
                        <a:alpha val="25000"/>
                      </a:schemeClr>
                    </a:solidFill>
                  </a:tcPr>
                </a:tc>
                <a:tc>
                  <a:txBody>
                    <a:bodyPr/>
                    <a:lstStyle/>
                    <a:p>
                      <a:pPr algn="ctr"/>
                      <a:r>
                        <a:rPr lang="en-US" sz="1300" b="1" dirty="0"/>
                        <a:t>40</a:t>
                      </a:r>
                    </a:p>
                  </a:txBody>
                  <a:tcPr marT="0" marB="0" anchor="ctr">
                    <a:solidFill>
                      <a:schemeClr val="bg1">
                        <a:lumMod val="50000"/>
                        <a:alpha val="25000"/>
                      </a:schemeClr>
                    </a:solidFill>
                  </a:tcPr>
                </a:tc>
                <a:tc>
                  <a:txBody>
                    <a:bodyPr/>
                    <a:lstStyle/>
                    <a:p>
                      <a:pPr algn="ctr"/>
                      <a:r>
                        <a:rPr lang="en-US" sz="1300" b="1" dirty="0"/>
                        <a:t>30</a:t>
                      </a:r>
                    </a:p>
                  </a:txBody>
                  <a:tcPr marT="0" marB="0" anchor="ctr">
                    <a:solidFill>
                      <a:schemeClr val="bg1">
                        <a:lumMod val="50000"/>
                        <a:alpha val="25000"/>
                      </a:schemeClr>
                    </a:solidFill>
                  </a:tcPr>
                </a:tc>
                <a:extLst>
                  <a:ext uri="{0D108BD9-81ED-4DB2-BD59-A6C34878D82A}">
                    <a16:rowId xmlns:a16="http://schemas.microsoft.com/office/drawing/2014/main" val="2106399764"/>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Noncollege</a:t>
                      </a:r>
                    </a:p>
                  </a:txBody>
                  <a:tcPr marT="0" marB="0" anchor="ctr">
                    <a:solidFill>
                      <a:srgbClr val="BFBFBF"/>
                    </a:solidFill>
                  </a:tcPr>
                </a:tc>
                <a:tc>
                  <a:txBody>
                    <a:bodyPr/>
                    <a:lstStyle/>
                    <a:p>
                      <a:pPr algn="ctr"/>
                      <a:r>
                        <a:rPr lang="en-US" sz="1300" b="1" dirty="0"/>
                        <a:t>44</a:t>
                      </a:r>
                    </a:p>
                  </a:txBody>
                  <a:tcPr marT="0" marB="0" anchor="ctr">
                    <a:solidFill>
                      <a:srgbClr val="BFBFBF"/>
                    </a:solidFill>
                  </a:tcPr>
                </a:tc>
                <a:tc>
                  <a:txBody>
                    <a:bodyPr/>
                    <a:lstStyle/>
                    <a:p>
                      <a:pPr algn="ctr"/>
                      <a:r>
                        <a:rPr lang="en-US" sz="1300" b="1" dirty="0"/>
                        <a:t>25</a:t>
                      </a:r>
                    </a:p>
                  </a:txBody>
                  <a:tcPr marT="0" marB="0" anchor="ctr">
                    <a:solidFill>
                      <a:srgbClr val="BFBFBF"/>
                    </a:solidFill>
                  </a:tcPr>
                </a:tc>
                <a:extLst>
                  <a:ext uri="{0D108BD9-81ED-4DB2-BD59-A6C34878D82A}">
                    <a16:rowId xmlns:a16="http://schemas.microsoft.com/office/drawing/2014/main" val="3217463189"/>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marT="0" marB="0" anchor="ctr">
                    <a:solidFill>
                      <a:srgbClr val="BFBFBF"/>
                    </a:solidFill>
                  </a:tcPr>
                </a:tc>
                <a:tc>
                  <a:txBody>
                    <a:bodyPr/>
                    <a:lstStyle/>
                    <a:p>
                      <a:pPr algn="ctr"/>
                      <a:r>
                        <a:rPr lang="en-US" sz="1300" b="1" dirty="0"/>
                        <a:t>40</a:t>
                      </a:r>
                    </a:p>
                  </a:txBody>
                  <a:tcPr marT="0" marB="0" anchor="ctr">
                    <a:solidFill>
                      <a:srgbClr val="BFBFBF"/>
                    </a:solidFill>
                  </a:tcPr>
                </a:tc>
                <a:tc>
                  <a:txBody>
                    <a:bodyPr/>
                    <a:lstStyle/>
                    <a:p>
                      <a:pPr algn="ctr"/>
                      <a:r>
                        <a:rPr lang="en-US" sz="1300" b="1" dirty="0"/>
                        <a:t>31</a:t>
                      </a:r>
                    </a:p>
                  </a:txBody>
                  <a:tcPr marT="0" marB="0" anchor="ctr">
                    <a:solidFill>
                      <a:srgbClr val="BFBFBF"/>
                    </a:solidFill>
                  </a:tcPr>
                </a:tc>
                <a:extLst>
                  <a:ext uri="{0D108BD9-81ED-4DB2-BD59-A6C34878D82A}">
                    <a16:rowId xmlns:a16="http://schemas.microsoft.com/office/drawing/2014/main" val="757221224"/>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Likely Voter</a:t>
                      </a:r>
                    </a:p>
                  </a:txBody>
                  <a:tcPr marT="0" marB="0" anchor="ctr">
                    <a:solidFill>
                      <a:srgbClr val="DFDFDF"/>
                    </a:solidFill>
                  </a:tcPr>
                </a:tc>
                <a:tc>
                  <a:txBody>
                    <a:bodyPr/>
                    <a:lstStyle/>
                    <a:p>
                      <a:pPr algn="ctr"/>
                      <a:r>
                        <a:rPr lang="en-US" sz="1300" b="1" dirty="0"/>
                        <a:t>44</a:t>
                      </a:r>
                    </a:p>
                  </a:txBody>
                  <a:tcPr marT="0" marB="0" anchor="ctr">
                    <a:solidFill>
                      <a:srgbClr val="DFDFDF"/>
                    </a:solidFill>
                  </a:tcPr>
                </a:tc>
                <a:tc>
                  <a:txBody>
                    <a:bodyPr/>
                    <a:lstStyle/>
                    <a:p>
                      <a:pPr algn="ctr"/>
                      <a:r>
                        <a:rPr lang="en-US" sz="1300" b="1" dirty="0"/>
                        <a:t>27</a:t>
                      </a:r>
                    </a:p>
                  </a:txBody>
                  <a:tcPr marT="0" marB="0" anchor="ctr">
                    <a:solidFill>
                      <a:srgbClr val="DFDFDF"/>
                    </a:solidFill>
                  </a:tcPr>
                </a:tc>
                <a:extLst>
                  <a:ext uri="{0D108BD9-81ED-4DB2-BD59-A6C34878D82A}">
                    <a16:rowId xmlns:a16="http://schemas.microsoft.com/office/drawing/2014/main" val="893845446"/>
                  </a:ext>
                </a:extLst>
              </a:tr>
              <a:tr h="74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Not Likely Voter</a:t>
                      </a:r>
                    </a:p>
                  </a:txBody>
                  <a:tcPr marT="0" marB="0" anchor="ctr">
                    <a:solidFill>
                      <a:srgbClr val="DFDFDF"/>
                    </a:solidFill>
                  </a:tcPr>
                </a:tc>
                <a:tc>
                  <a:txBody>
                    <a:bodyPr/>
                    <a:lstStyle/>
                    <a:p>
                      <a:pPr algn="ctr"/>
                      <a:r>
                        <a:rPr lang="en-US" sz="1300" b="1" dirty="0"/>
                        <a:t>36</a:t>
                      </a:r>
                    </a:p>
                  </a:txBody>
                  <a:tcPr marT="0" marB="0" anchor="ctr">
                    <a:solidFill>
                      <a:srgbClr val="DFDFDF"/>
                    </a:solidFill>
                  </a:tcPr>
                </a:tc>
                <a:tc>
                  <a:txBody>
                    <a:bodyPr/>
                    <a:lstStyle/>
                    <a:p>
                      <a:pPr algn="ctr"/>
                      <a:r>
                        <a:rPr lang="en-US" sz="1300" b="1" dirty="0"/>
                        <a:t>32</a:t>
                      </a:r>
                    </a:p>
                  </a:txBody>
                  <a:tcPr marT="0" marB="0" anchor="ctr">
                    <a:solidFill>
                      <a:srgbClr val="DFDFDF"/>
                    </a:solidFill>
                  </a:tcPr>
                </a:tc>
                <a:extLst>
                  <a:ext uri="{0D108BD9-81ED-4DB2-BD59-A6C34878D82A}">
                    <a16:rowId xmlns:a16="http://schemas.microsoft.com/office/drawing/2014/main" val="3787173922"/>
                  </a:ext>
                </a:extLst>
              </a:tr>
            </a:tbl>
          </a:graphicData>
        </a:graphic>
      </p:graphicFrame>
      <p:sp>
        <p:nvSpPr>
          <p:cNvPr id="2" name="TextBox 1">
            <a:extLst>
              <a:ext uri="{FF2B5EF4-FFF2-40B4-BE49-F238E27FC236}">
                <a16:creationId xmlns:a16="http://schemas.microsoft.com/office/drawing/2014/main" id="{EED4896E-37C6-4915-96E7-008A738759A5}"/>
              </a:ext>
            </a:extLst>
          </p:cNvPr>
          <p:cNvSpPr txBox="1"/>
          <p:nvPr/>
        </p:nvSpPr>
        <p:spPr>
          <a:xfrm>
            <a:off x="2237173" y="5908883"/>
            <a:ext cx="7783644" cy="830997"/>
          </a:xfrm>
          <a:prstGeom prst="rect">
            <a:avLst/>
          </a:prstGeom>
          <a:noFill/>
          <a:ln>
            <a:solidFill>
              <a:schemeClr val="accent1"/>
            </a:solidFill>
          </a:ln>
        </p:spPr>
        <p:txBody>
          <a:bodyPr wrap="square" rtlCol="0">
            <a:spAutoFit/>
          </a:bodyPr>
          <a:lstStyle/>
          <a:p>
            <a:r>
              <a:rPr lang="en-US" sz="1600" b="1" dirty="0"/>
              <a:t>Women with disabilities </a:t>
            </a:r>
            <a:r>
              <a:rPr lang="en-US" sz="1600" dirty="0"/>
              <a:t>(47%) are more likely than men with disabilities (38%) to say “yes.” </a:t>
            </a:r>
            <a:r>
              <a:rPr lang="en-US" sz="1600" b="1" dirty="0"/>
              <a:t>Younger people with disabilities </a:t>
            </a:r>
            <a:r>
              <a:rPr lang="en-US" sz="1600" dirty="0"/>
              <a:t>(51%) and </a:t>
            </a:r>
            <a:r>
              <a:rPr lang="en-US" sz="1600" b="1" dirty="0"/>
              <a:t>African Americans with disabilities </a:t>
            </a:r>
            <a:r>
              <a:rPr lang="en-US" sz="1600" dirty="0"/>
              <a:t>(50%) are also more likely to say “yes” than their counterparts (35% and 44%, respectively). </a:t>
            </a:r>
          </a:p>
        </p:txBody>
      </p:sp>
      <p:sp>
        <p:nvSpPr>
          <p:cNvPr id="10" name="Content Placeholder 4">
            <a:extLst>
              <a:ext uri="{FF2B5EF4-FFF2-40B4-BE49-F238E27FC236}">
                <a16:creationId xmlns:a16="http://schemas.microsoft.com/office/drawing/2014/main" id="{68B6C5B5-5767-435E-9E0C-033133484635}"/>
              </a:ext>
            </a:extLst>
          </p:cNvPr>
          <p:cNvSpPr txBox="1">
            <a:spLocks/>
          </p:cNvSpPr>
          <p:nvPr/>
        </p:nvSpPr>
        <p:spPr>
          <a:xfrm>
            <a:off x="452761" y="1749042"/>
            <a:ext cx="11136794" cy="359863"/>
          </a:xfrm>
          <a:prstGeom prst="rect">
            <a:avLst/>
          </a:prstGeom>
          <a:solidFill>
            <a:schemeClr val="bg1">
              <a:lumMod val="85000"/>
            </a:schemeClr>
          </a:solidFill>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t>Would you say there is a movement among people with disabilities in the United States today?</a:t>
            </a:r>
            <a:endParaRPr lang="en-US" sz="700" b="1" dirty="0"/>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a:xfrm>
            <a:off x="452760" y="318575"/>
            <a:ext cx="11403959" cy="1325563"/>
          </a:xfrm>
        </p:spPr>
        <p:txBody>
          <a:bodyPr>
            <a:noAutofit/>
          </a:bodyPr>
          <a:lstStyle/>
          <a:p>
            <a:r>
              <a:rPr lang="en-US" sz="2000" dirty="0"/>
              <a:t>A plurality of the disability community believes there is a movement among people with disabilities in the United States today, though more than one quarter do not believe there is one and almost one third are unsure. Nearly half of younger and African American people see a movement today, as do a majority of parents of children with a disability. Among people with disabilities, women, younger, and African Americans are more likely than others to see a movement existing. </a:t>
            </a:r>
          </a:p>
        </p:txBody>
      </p:sp>
    </p:spTree>
    <p:extLst>
      <p:ext uri="{BB962C8B-B14F-4D97-AF65-F5344CB8AC3E}">
        <p14:creationId xmlns:p14="http://schemas.microsoft.com/office/powerpoint/2010/main" val="2519652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017BC6-5122-4104-B351-C115748CBDF7}"/>
              </a:ext>
            </a:extLst>
          </p:cNvPr>
          <p:cNvSpPr txBox="1"/>
          <p:nvPr/>
        </p:nvSpPr>
        <p:spPr>
          <a:xfrm>
            <a:off x="0" y="6539425"/>
            <a:ext cx="4746620" cy="307777"/>
          </a:xfrm>
          <a:prstGeom prst="rect">
            <a:avLst/>
          </a:prstGeom>
          <a:noFill/>
        </p:spPr>
        <p:txBody>
          <a:bodyPr wrap="none" rtlCol="0">
            <a:spAutoFit/>
          </a:bodyPr>
          <a:lstStyle/>
          <a:p>
            <a:pPr algn="ctr"/>
            <a:r>
              <a:rPr lang="en-US" sz="1400" dirty="0"/>
              <a:t>Have you ever felt like you were part of a movement? How so?</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nvGraphicFramePr>
        <p:xfrm>
          <a:off x="335281" y="2239389"/>
          <a:ext cx="11520747" cy="3881563"/>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656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a:t>
                      </a:r>
                      <a:r>
                        <a:rPr lang="en-US" sz="1400" b="1" i="1" kern="1200" dirty="0">
                          <a:solidFill>
                            <a:schemeClr val="tx1"/>
                          </a:solidFill>
                          <a:effectLst/>
                          <a:latin typeface="+mn-lt"/>
                          <a:ea typeface="+mn-ea"/>
                          <a:cs typeface="+mn-cs"/>
                        </a:rPr>
                        <a:t>The protests on the main stage of politics, you know when people were in chairs blocking entrances and getting carried off</a:t>
                      </a:r>
                      <a:r>
                        <a:rPr lang="en-US" sz="1400" b="0" i="1" kern="1200" dirty="0">
                          <a:solidFill>
                            <a:schemeClr val="tx1"/>
                          </a:solidFill>
                          <a:effectLst/>
                          <a:latin typeface="+mn-lt"/>
                          <a:ea typeface="+mn-ea"/>
                          <a:cs typeface="+mn-cs"/>
                        </a:rPr>
                        <a:t>, I felt like that was a little bit new. I felt like that was getting more attention than before.” </a:t>
                      </a:r>
                      <a:r>
                        <a:rPr lang="en-US" sz="1400" b="0" kern="1200" dirty="0">
                          <a:solidFill>
                            <a:schemeClr val="tx1"/>
                          </a:solidFill>
                          <a:effectLst/>
                          <a:latin typeface="+mn-lt"/>
                          <a:ea typeface="+mn-ea"/>
                          <a:cs typeface="+mn-cs"/>
                        </a:rPr>
                        <a:t>– White person with disability, Baltimore</a:t>
                      </a:r>
                    </a:p>
                  </a:txBody>
                  <a:tcPr anchor="ctr">
                    <a:solidFill>
                      <a:srgbClr val="CFD5EA"/>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mn-ea"/>
                          <a:cs typeface="+mn-cs"/>
                        </a:rPr>
                        <a:t>“</a:t>
                      </a:r>
                      <a:r>
                        <a:rPr lang="en-US" sz="1400" b="0" i="1" kern="1200" dirty="0">
                          <a:solidFill>
                            <a:schemeClr val="dk1"/>
                          </a:solidFill>
                          <a:effectLst/>
                          <a:latin typeface="+mn-lt"/>
                          <a:ea typeface="+mn-ea"/>
                          <a:cs typeface="+mn-cs"/>
                        </a:rPr>
                        <a:t>I work for Baltimore City Public Schools and I have led a school of kids that were autistic and had some behavioral issues, and the one thing that I found is that </a:t>
                      </a:r>
                      <a:r>
                        <a:rPr lang="en-US" sz="1400" b="1" i="1" kern="1200" dirty="0">
                          <a:solidFill>
                            <a:schemeClr val="dk1"/>
                          </a:solidFill>
                          <a:effectLst/>
                          <a:latin typeface="+mn-lt"/>
                          <a:ea typeface="+mn-ea"/>
                          <a:cs typeface="+mn-cs"/>
                        </a:rPr>
                        <a:t>people make an assumption that they can’t do instead of saying they can</a:t>
                      </a:r>
                      <a:r>
                        <a:rPr lang="en-US" sz="1400" b="0" i="1" kern="1200" dirty="0">
                          <a:solidFill>
                            <a:schemeClr val="dk1"/>
                          </a:solidFill>
                          <a:effectLst/>
                          <a:latin typeface="+mn-lt"/>
                          <a:ea typeface="+mn-ea"/>
                          <a:cs typeface="+mn-cs"/>
                        </a:rPr>
                        <a:t>.  You just give them the opportunity to do and </a:t>
                      </a:r>
                      <a:r>
                        <a:rPr lang="en-US" sz="1400" b="1" i="1" kern="1200" dirty="0">
                          <a:solidFill>
                            <a:schemeClr val="dk1"/>
                          </a:solidFill>
                          <a:effectLst/>
                          <a:latin typeface="+mn-lt"/>
                          <a:ea typeface="+mn-ea"/>
                          <a:cs typeface="+mn-cs"/>
                        </a:rPr>
                        <a:t>you will be surprised and amazed at what kids can do</a:t>
                      </a:r>
                      <a:r>
                        <a:rPr lang="en-US" sz="1400" b="0" i="1" kern="1200" dirty="0">
                          <a:solidFill>
                            <a:schemeClr val="dk1"/>
                          </a:solidFill>
                          <a:effectLst/>
                          <a:latin typeface="+mn-lt"/>
                          <a:ea typeface="+mn-ea"/>
                          <a:cs typeface="+mn-cs"/>
                        </a:rPr>
                        <a:t>.  And so, the only thing that I did different was </a:t>
                      </a:r>
                      <a:r>
                        <a:rPr lang="en-US" sz="1400" b="1" i="1" kern="1200" dirty="0">
                          <a:solidFill>
                            <a:schemeClr val="dk1"/>
                          </a:solidFill>
                          <a:effectLst/>
                          <a:latin typeface="+mn-lt"/>
                          <a:ea typeface="+mn-ea"/>
                          <a:cs typeface="+mn-cs"/>
                        </a:rPr>
                        <a:t>I made sure that they had access to everything else that everyone else should have access to.  And you just give them opportunities, and they will perform</a:t>
                      </a:r>
                      <a:r>
                        <a:rPr lang="en-US" sz="1400" b="0" i="1" kern="1200" dirty="0">
                          <a:solidFill>
                            <a:schemeClr val="dk1"/>
                          </a:solidFill>
                          <a:effectLst/>
                          <a:latin typeface="+mn-lt"/>
                          <a:ea typeface="+mn-ea"/>
                          <a:cs typeface="+mn-cs"/>
                        </a:rPr>
                        <a:t>.  And so, I just gave hope.” </a:t>
                      </a:r>
                      <a:r>
                        <a:rPr lang="en-US" sz="1400" b="0" i="0" kern="1200" dirty="0">
                          <a:solidFill>
                            <a:schemeClr val="tx1"/>
                          </a:solidFill>
                          <a:effectLst/>
                          <a:latin typeface="+mn-lt"/>
                          <a:ea typeface="+mn-ea"/>
                          <a:cs typeface="+mn-cs"/>
                        </a:rPr>
                        <a:t>– Parent of child with disability, Baltimore</a:t>
                      </a:r>
                      <a:endParaRPr lang="en-US" sz="1400" b="0" kern="1200" dirty="0">
                        <a:solidFill>
                          <a:schemeClr val="dk1"/>
                        </a:solidFill>
                        <a:effectLst/>
                        <a:latin typeface="+mn-lt"/>
                        <a:ea typeface="+mn-ea"/>
                        <a:cs typeface="+mn-cs"/>
                      </a:endParaRPr>
                    </a:p>
                  </a:txBody>
                  <a:tcPr anchor="ctr">
                    <a:solidFill>
                      <a:srgbClr val="E9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a:t>
                      </a:r>
                      <a:r>
                        <a:rPr lang="en-US" sz="1400" b="0" i="1" kern="1200" dirty="0">
                          <a:solidFill>
                            <a:schemeClr val="tx1"/>
                          </a:solidFill>
                          <a:effectLst/>
                          <a:latin typeface="+mn-lt"/>
                          <a:ea typeface="+mn-ea"/>
                          <a:cs typeface="+mn-cs"/>
                        </a:rPr>
                        <a:t>Yeah, there is an organization, Disability Maryland, and it is a group of people and they are </a:t>
                      </a:r>
                      <a:r>
                        <a:rPr lang="en-US" sz="1400" b="1" i="1" kern="1200" dirty="0">
                          <a:solidFill>
                            <a:schemeClr val="tx1"/>
                          </a:solidFill>
                          <a:effectLst/>
                          <a:latin typeface="+mn-lt"/>
                          <a:ea typeface="+mn-ea"/>
                          <a:cs typeface="+mn-cs"/>
                        </a:rPr>
                        <a:t>really active like in politics and trying to get things changed, the laws changed</a:t>
                      </a:r>
                      <a:r>
                        <a:rPr lang="en-US" sz="1400" b="0" i="1" kern="120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 White person with disability, Baltimore </a:t>
                      </a:r>
                    </a:p>
                  </a:txBody>
                  <a:tcPr anchor="ctr">
                    <a:solidFill>
                      <a:srgbClr val="CFD5EA"/>
                    </a:solidFill>
                  </a:tcPr>
                </a:tc>
                <a:extLst>
                  <a:ext uri="{0D108BD9-81ED-4DB2-BD59-A6C34878D82A}">
                    <a16:rowId xmlns:a16="http://schemas.microsoft.com/office/drawing/2014/main" val="1530629322"/>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mn-ea"/>
                          <a:cs typeface="+mn-cs"/>
                        </a:rPr>
                        <a:t>“I was </a:t>
                      </a:r>
                      <a:r>
                        <a:rPr lang="en-US" sz="1400" b="1" i="1" kern="1200" dirty="0">
                          <a:solidFill>
                            <a:schemeClr val="dk1"/>
                          </a:solidFill>
                          <a:effectLst/>
                          <a:latin typeface="+mn-lt"/>
                          <a:ea typeface="+mn-ea"/>
                          <a:cs typeface="+mn-cs"/>
                        </a:rPr>
                        <a:t>big about children’s rights and different things like that and fighting local governments </a:t>
                      </a:r>
                      <a:r>
                        <a:rPr lang="en-US" sz="1400" i="1" kern="1200" dirty="0">
                          <a:solidFill>
                            <a:schemeClr val="dk1"/>
                          </a:solidFill>
                          <a:effectLst/>
                          <a:latin typeface="+mn-lt"/>
                          <a:ea typeface="+mn-ea"/>
                          <a:cs typeface="+mn-cs"/>
                        </a:rPr>
                        <a:t>and all that.” </a:t>
                      </a:r>
                      <a:r>
                        <a:rPr lang="en-US" sz="1400" b="0" i="0" kern="1200" dirty="0">
                          <a:solidFill>
                            <a:schemeClr val="tx1"/>
                          </a:solidFill>
                          <a:effectLst/>
                          <a:latin typeface="+mn-lt"/>
                          <a:ea typeface="+mn-ea"/>
                          <a:cs typeface="+mn-cs"/>
                        </a:rPr>
                        <a:t>– Parent of child with disability, Baltimore</a:t>
                      </a:r>
                      <a:endParaRPr lang="en-US" sz="1400" kern="1200" dirty="0">
                        <a:solidFill>
                          <a:schemeClr val="dk1"/>
                        </a:solidFill>
                        <a:effectLst/>
                        <a:latin typeface="+mn-lt"/>
                        <a:ea typeface="+mn-ea"/>
                        <a:cs typeface="+mn-cs"/>
                      </a:endParaRPr>
                    </a:p>
                  </a:txBody>
                  <a:tcPr anchor="ctr">
                    <a:solidFill>
                      <a:srgbClr val="CFD5EA"/>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mn-ea"/>
                          <a:cs typeface="+mn-cs"/>
                        </a:rPr>
                        <a:t>“The movement is Transformation Nation and I am growing with the company and </a:t>
                      </a:r>
                      <a:r>
                        <a:rPr lang="en-US" sz="1400" b="1" i="1" kern="1200" dirty="0">
                          <a:solidFill>
                            <a:schemeClr val="dk1"/>
                          </a:solidFill>
                          <a:effectLst/>
                          <a:latin typeface="+mn-lt"/>
                          <a:ea typeface="+mn-ea"/>
                          <a:cs typeface="+mn-cs"/>
                        </a:rPr>
                        <a:t>I’m growing with the movement. They hold like resource fairs and different little stuff to put the word out in the community </a:t>
                      </a:r>
                      <a:r>
                        <a:rPr lang="en-US" sz="1400" i="1" kern="1200" dirty="0">
                          <a:solidFill>
                            <a:schemeClr val="dk1"/>
                          </a:solidFill>
                          <a:effectLst/>
                          <a:latin typeface="+mn-lt"/>
                          <a:ea typeface="+mn-ea"/>
                          <a:cs typeface="+mn-cs"/>
                        </a:rPr>
                        <a:t>because a lot of people…well some people with disabilities from mental or whatever the disability is.  </a:t>
                      </a:r>
                      <a:r>
                        <a:rPr lang="en-US" sz="1400" b="1" i="1" kern="1200" dirty="0">
                          <a:solidFill>
                            <a:schemeClr val="dk1"/>
                          </a:solidFill>
                          <a:effectLst/>
                          <a:latin typeface="+mn-lt"/>
                          <a:ea typeface="+mn-ea"/>
                          <a:cs typeface="+mn-cs"/>
                        </a:rPr>
                        <a:t>Some people are afraid to talk about it and you know some people feel ashamed.  Because I used to be that way</a:t>
                      </a:r>
                      <a:r>
                        <a:rPr lang="en-US" sz="1400" i="1"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 Person of color with disability, Baltimore  </a:t>
                      </a:r>
                    </a:p>
                  </a:txBody>
                  <a:tcPr anchor="ctr"/>
                </a:tc>
                <a:extLst>
                  <a:ext uri="{0D108BD9-81ED-4DB2-BD59-A6C34878D82A}">
                    <a16:rowId xmlns:a16="http://schemas.microsoft.com/office/drawing/2014/main" val="476927034"/>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mn-ea"/>
                          <a:cs typeface="+mn-cs"/>
                        </a:rPr>
                        <a:t>“There is definitely </a:t>
                      </a:r>
                      <a:r>
                        <a:rPr lang="en-US" sz="1400" b="1" i="1" kern="1200" dirty="0">
                          <a:solidFill>
                            <a:schemeClr val="dk1"/>
                          </a:solidFill>
                          <a:effectLst/>
                          <a:latin typeface="+mn-lt"/>
                          <a:ea typeface="+mn-ea"/>
                          <a:cs typeface="+mn-cs"/>
                        </a:rPr>
                        <a:t>this sort of discontent within disabled communities </a:t>
                      </a:r>
                      <a:r>
                        <a:rPr lang="en-US" sz="1400" i="1" kern="1200" dirty="0">
                          <a:solidFill>
                            <a:schemeClr val="dk1"/>
                          </a:solidFill>
                          <a:effectLst/>
                          <a:latin typeface="+mn-lt"/>
                          <a:ea typeface="+mn-ea"/>
                          <a:cs typeface="+mn-cs"/>
                        </a:rPr>
                        <a:t>that I’ve seen.” </a:t>
                      </a:r>
                      <a:r>
                        <a:rPr lang="en-US" sz="1400" kern="1200" dirty="0">
                          <a:solidFill>
                            <a:schemeClr val="dk1"/>
                          </a:solidFill>
                          <a:effectLst/>
                          <a:latin typeface="+mn-lt"/>
                          <a:ea typeface="+mn-ea"/>
                          <a:cs typeface="+mn-cs"/>
                        </a:rPr>
                        <a:t>– White person with disability, Baltimore</a:t>
                      </a:r>
                    </a:p>
                  </a:txBody>
                  <a:tcPr anchor="ctr">
                    <a:solidFill>
                      <a:srgbClr val="CFD5EA"/>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5281" y="495353"/>
            <a:ext cx="11521440" cy="1325563"/>
          </a:xfrm>
        </p:spPr>
        <p:txBody>
          <a:bodyPr>
            <a:noAutofit/>
          </a:bodyPr>
          <a:lstStyle/>
          <a:p>
            <a:r>
              <a:rPr lang="en-US" sz="2400" dirty="0"/>
              <a:t>Many participants feel like they are part of a movement or that there is a movement among people with disabilities based on their personal experiences advocating for themselves, the larger community, or their child. People with disabilities are most familiar with political activism and disability rights, with some sharing that they have been a part of something like that. </a:t>
            </a:r>
          </a:p>
        </p:txBody>
      </p:sp>
    </p:spTree>
    <p:extLst>
      <p:ext uri="{BB962C8B-B14F-4D97-AF65-F5344CB8AC3E}">
        <p14:creationId xmlns:p14="http://schemas.microsoft.com/office/powerpoint/2010/main" val="2306413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491C41-E717-4CAF-BD42-E31C2F506D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088072"/>
              </p:ext>
            </p:extLst>
          </p:nvPr>
        </p:nvGraphicFramePr>
        <p:xfrm>
          <a:off x="789657" y="2271051"/>
          <a:ext cx="4630902" cy="3313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ADF7031F-15E5-42D4-BFFD-10B5D9AE75D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6681852"/>
              </p:ext>
            </p:extLst>
          </p:nvPr>
        </p:nvGraphicFramePr>
        <p:xfrm>
          <a:off x="6455747" y="2218761"/>
          <a:ext cx="5005325" cy="3657600"/>
        </p:xfrm>
        <a:graphic>
          <a:graphicData uri="http://schemas.openxmlformats.org/drawingml/2006/table">
            <a:tbl>
              <a:tblPr firstRow="1" bandRow="1">
                <a:tableStyleId>{5C22544A-7EE6-4342-B048-85BDC9FD1C3A}</a:tableStyleId>
              </a:tblPr>
              <a:tblGrid>
                <a:gridCol w="2080010">
                  <a:extLst>
                    <a:ext uri="{9D8B030D-6E8A-4147-A177-3AD203B41FA5}">
                      <a16:colId xmlns:a16="http://schemas.microsoft.com/office/drawing/2014/main" val="20000"/>
                    </a:ext>
                  </a:extLst>
                </a:gridCol>
                <a:gridCol w="1529177">
                  <a:extLst>
                    <a:ext uri="{9D8B030D-6E8A-4147-A177-3AD203B41FA5}">
                      <a16:colId xmlns:a16="http://schemas.microsoft.com/office/drawing/2014/main" val="20001"/>
                    </a:ext>
                  </a:extLst>
                </a:gridCol>
                <a:gridCol w="1396138">
                  <a:extLst>
                    <a:ext uri="{9D8B030D-6E8A-4147-A177-3AD203B41FA5}">
                      <a16:colId xmlns:a16="http://schemas.microsoft.com/office/drawing/2014/main" val="20002"/>
                    </a:ext>
                  </a:extLst>
                </a:gridCol>
              </a:tblGrid>
              <a:tr h="214924">
                <a:tc>
                  <a:txBody>
                    <a:bodyPr/>
                    <a:lstStyle/>
                    <a:p>
                      <a:pPr algn="ctr"/>
                      <a:r>
                        <a:rPr lang="en-US" sz="1300" dirty="0">
                          <a:solidFill>
                            <a:schemeClr val="tx1"/>
                          </a:solidFill>
                        </a:rPr>
                        <a:t>Total Community </a:t>
                      </a:r>
                    </a:p>
                  </a:txBody>
                  <a:tcPr anchor="ctr">
                    <a:solidFill>
                      <a:schemeClr val="bg1"/>
                    </a:solidFill>
                  </a:tcPr>
                </a:tc>
                <a:tc>
                  <a:txBody>
                    <a:bodyPr/>
                    <a:lstStyle/>
                    <a:p>
                      <a:pPr algn="ctr"/>
                      <a:r>
                        <a:rPr lang="en-US" sz="1300" dirty="0"/>
                        <a:t>Very Important</a:t>
                      </a:r>
                    </a:p>
                  </a:txBody>
                  <a:tcPr anchor="ctr">
                    <a:solidFill>
                      <a:srgbClr val="0070C0"/>
                    </a:solidFill>
                  </a:tcPr>
                </a:tc>
                <a:tc>
                  <a:txBody>
                    <a:bodyPr/>
                    <a:lstStyle/>
                    <a:p>
                      <a:pPr algn="ctr"/>
                      <a:r>
                        <a:rPr lang="en-US" sz="1300" dirty="0"/>
                        <a:t>Total Important</a:t>
                      </a:r>
                    </a:p>
                  </a:txBody>
                  <a:tcPr anchor="ctr">
                    <a:solidFill>
                      <a:srgbClr val="7FB7DF"/>
                    </a:solidFill>
                  </a:tcPr>
                </a:tc>
                <a:extLst>
                  <a:ext uri="{0D108BD9-81ED-4DB2-BD59-A6C34878D82A}">
                    <a16:rowId xmlns:a16="http://schemas.microsoft.com/office/drawing/2014/main" val="10000"/>
                  </a:ext>
                </a:extLst>
              </a:tr>
              <a:tr h="103441">
                <a:tc>
                  <a:txBody>
                    <a:bodyPr/>
                    <a:lstStyle/>
                    <a:p>
                      <a:pPr algn="l"/>
                      <a:r>
                        <a:rPr lang="en-US" sz="1300" b="1" dirty="0"/>
                        <a:t>People with Disabilities</a:t>
                      </a:r>
                    </a:p>
                  </a:txBody>
                  <a:tcPr marT="0" marB="0" anchor="ctr">
                    <a:solidFill>
                      <a:schemeClr val="bg1">
                        <a:lumMod val="50000"/>
                        <a:alpha val="50000"/>
                      </a:schemeClr>
                    </a:solidFill>
                  </a:tcPr>
                </a:tc>
                <a:tc>
                  <a:txBody>
                    <a:bodyPr/>
                    <a:lstStyle/>
                    <a:p>
                      <a:pPr algn="ctr"/>
                      <a:r>
                        <a:rPr lang="en-US" sz="1300" b="1" dirty="0"/>
                        <a:t>80</a:t>
                      </a:r>
                    </a:p>
                  </a:txBody>
                  <a:tcPr marT="0" marB="0" anchor="ctr">
                    <a:solidFill>
                      <a:schemeClr val="bg1">
                        <a:lumMod val="50000"/>
                        <a:alpha val="50000"/>
                      </a:schemeClr>
                    </a:solidFill>
                  </a:tcPr>
                </a:tc>
                <a:tc>
                  <a:txBody>
                    <a:bodyPr/>
                    <a:lstStyle/>
                    <a:p>
                      <a:pPr algn="ctr"/>
                      <a:r>
                        <a:rPr lang="en-US" sz="1300" b="1" dirty="0"/>
                        <a:t>93</a:t>
                      </a:r>
                    </a:p>
                  </a:txBody>
                  <a:tcPr marT="0" marB="0" anchor="ctr">
                    <a:solidFill>
                      <a:schemeClr val="bg1">
                        <a:lumMod val="50000"/>
                        <a:alpha val="50000"/>
                      </a:schemeClr>
                    </a:solidFill>
                  </a:tcPr>
                </a:tc>
                <a:extLst>
                  <a:ext uri="{0D108BD9-81ED-4DB2-BD59-A6C34878D82A}">
                    <a16:rowId xmlns:a16="http://schemas.microsoft.com/office/drawing/2014/main" val="558237110"/>
                  </a:ext>
                </a:extLst>
              </a:tr>
              <a:tr h="103441">
                <a:tc>
                  <a:txBody>
                    <a:bodyPr/>
                    <a:lstStyle/>
                    <a:p>
                      <a:pPr algn="l"/>
                      <a:r>
                        <a:rPr lang="en-US" sz="1300" b="1" dirty="0"/>
                        <a:t>People with Connection</a:t>
                      </a:r>
                    </a:p>
                  </a:txBody>
                  <a:tcPr marT="0" marB="0" anchor="ctr">
                    <a:solidFill>
                      <a:schemeClr val="bg1">
                        <a:lumMod val="50000"/>
                        <a:alpha val="50000"/>
                      </a:schemeClr>
                    </a:solidFill>
                  </a:tcPr>
                </a:tc>
                <a:tc>
                  <a:txBody>
                    <a:bodyPr/>
                    <a:lstStyle/>
                    <a:p>
                      <a:pPr algn="ctr"/>
                      <a:r>
                        <a:rPr lang="en-US" sz="1300" b="1" dirty="0"/>
                        <a:t>81</a:t>
                      </a:r>
                    </a:p>
                  </a:txBody>
                  <a:tcPr marT="0" marB="0" anchor="ctr">
                    <a:solidFill>
                      <a:schemeClr val="bg1">
                        <a:lumMod val="50000"/>
                        <a:alpha val="50000"/>
                      </a:schemeClr>
                    </a:solidFill>
                  </a:tcPr>
                </a:tc>
                <a:tc>
                  <a:txBody>
                    <a:bodyPr/>
                    <a:lstStyle/>
                    <a:p>
                      <a:pPr algn="ctr"/>
                      <a:r>
                        <a:rPr lang="en-US" sz="1300" b="1" dirty="0"/>
                        <a:t>95</a:t>
                      </a:r>
                    </a:p>
                  </a:txBody>
                  <a:tcPr marT="0" marB="0" anchor="ctr">
                    <a:solidFill>
                      <a:schemeClr val="bg1">
                        <a:lumMod val="50000"/>
                        <a:alpha val="50000"/>
                      </a:schemeClr>
                    </a:solidFill>
                  </a:tcPr>
                </a:tc>
                <a:extLst>
                  <a:ext uri="{0D108BD9-81ED-4DB2-BD59-A6C34878D82A}">
                    <a16:rowId xmlns:a16="http://schemas.microsoft.com/office/drawing/2014/main" val="457397355"/>
                  </a:ext>
                </a:extLst>
              </a:tr>
              <a:tr h="103441">
                <a:tc>
                  <a:txBody>
                    <a:bodyPr/>
                    <a:lstStyle/>
                    <a:p>
                      <a:pPr algn="l"/>
                      <a:r>
                        <a:rPr lang="en-US" sz="1300" b="1" dirty="0"/>
                        <a:t>Parent of child w/ disability</a:t>
                      </a:r>
                    </a:p>
                  </a:txBody>
                  <a:tcPr marT="0" marB="0" anchor="ctr">
                    <a:solidFill>
                      <a:schemeClr val="bg1">
                        <a:lumMod val="50000"/>
                        <a:alpha val="50000"/>
                      </a:schemeClr>
                    </a:solidFill>
                  </a:tcPr>
                </a:tc>
                <a:tc>
                  <a:txBody>
                    <a:bodyPr/>
                    <a:lstStyle/>
                    <a:p>
                      <a:pPr algn="ctr"/>
                      <a:r>
                        <a:rPr lang="en-US" sz="1300" b="1" dirty="0"/>
                        <a:t>82</a:t>
                      </a:r>
                    </a:p>
                  </a:txBody>
                  <a:tcPr marT="0" marB="0" anchor="ctr">
                    <a:solidFill>
                      <a:schemeClr val="bg1">
                        <a:lumMod val="50000"/>
                        <a:alpha val="50000"/>
                      </a:schemeClr>
                    </a:solidFill>
                  </a:tcPr>
                </a:tc>
                <a:tc>
                  <a:txBody>
                    <a:bodyPr/>
                    <a:lstStyle/>
                    <a:p>
                      <a:pPr algn="ctr"/>
                      <a:r>
                        <a:rPr lang="en-US" sz="1300" b="1" dirty="0"/>
                        <a:t>97</a:t>
                      </a:r>
                    </a:p>
                  </a:txBody>
                  <a:tcPr marT="0" marB="0" anchor="ctr">
                    <a:solidFill>
                      <a:schemeClr val="bg1">
                        <a:lumMod val="50000"/>
                        <a:alpha val="50000"/>
                      </a:schemeClr>
                    </a:solidFill>
                  </a:tcPr>
                </a:tc>
                <a:extLst>
                  <a:ext uri="{0D108BD9-81ED-4DB2-BD59-A6C34878D82A}">
                    <a16:rowId xmlns:a16="http://schemas.microsoft.com/office/drawing/2014/main" val="281440830"/>
                  </a:ext>
                </a:extLst>
              </a:tr>
              <a:tr h="103441">
                <a:tc>
                  <a:txBody>
                    <a:bodyPr/>
                    <a:lstStyle/>
                    <a:p>
                      <a:pPr algn="l"/>
                      <a:r>
                        <a:rPr lang="en-US" sz="1300" b="1" dirty="0"/>
                        <a:t>Men</a:t>
                      </a:r>
                    </a:p>
                  </a:txBody>
                  <a:tcPr marT="0" marB="0" anchor="ctr">
                    <a:solidFill>
                      <a:schemeClr val="bg1">
                        <a:lumMod val="50000"/>
                        <a:alpha val="50000"/>
                      </a:schemeClr>
                    </a:solidFill>
                  </a:tcPr>
                </a:tc>
                <a:tc>
                  <a:txBody>
                    <a:bodyPr/>
                    <a:lstStyle/>
                    <a:p>
                      <a:pPr algn="ctr"/>
                      <a:r>
                        <a:rPr lang="en-US" sz="1300" b="1" dirty="0"/>
                        <a:t>74</a:t>
                      </a:r>
                    </a:p>
                  </a:txBody>
                  <a:tcPr marT="0" marB="0" anchor="ctr">
                    <a:solidFill>
                      <a:schemeClr val="bg1">
                        <a:lumMod val="50000"/>
                        <a:alpha val="50000"/>
                      </a:schemeClr>
                    </a:solidFill>
                  </a:tcPr>
                </a:tc>
                <a:tc>
                  <a:txBody>
                    <a:bodyPr/>
                    <a:lstStyle/>
                    <a:p>
                      <a:pPr algn="ctr"/>
                      <a:r>
                        <a:rPr lang="en-US" sz="1300" b="1" dirty="0"/>
                        <a:t>92</a:t>
                      </a:r>
                    </a:p>
                  </a:txBody>
                  <a:tcPr marT="0" marB="0" anchor="ctr">
                    <a:solidFill>
                      <a:schemeClr val="bg1">
                        <a:lumMod val="50000"/>
                        <a:alpha val="50000"/>
                      </a:schemeClr>
                    </a:solidFill>
                  </a:tcPr>
                </a:tc>
                <a:extLst>
                  <a:ext uri="{0D108BD9-81ED-4DB2-BD59-A6C34878D82A}">
                    <a16:rowId xmlns:a16="http://schemas.microsoft.com/office/drawing/2014/main" val="10001"/>
                  </a:ext>
                </a:extLst>
              </a:tr>
              <a:tr h="103441">
                <a:tc>
                  <a:txBody>
                    <a:bodyPr/>
                    <a:lstStyle/>
                    <a:p>
                      <a:pPr algn="l"/>
                      <a:r>
                        <a:rPr lang="en-US" sz="1300" b="1" dirty="0"/>
                        <a:t>Women</a:t>
                      </a:r>
                    </a:p>
                  </a:txBody>
                  <a:tcPr marT="0" marB="0" anchor="ctr">
                    <a:solidFill>
                      <a:schemeClr val="bg1">
                        <a:lumMod val="50000"/>
                        <a:alpha val="50000"/>
                      </a:schemeClr>
                    </a:solidFill>
                  </a:tcPr>
                </a:tc>
                <a:tc>
                  <a:txBody>
                    <a:bodyPr/>
                    <a:lstStyle/>
                    <a:p>
                      <a:pPr algn="ctr"/>
                      <a:r>
                        <a:rPr lang="en-US" sz="1300" b="1" dirty="0"/>
                        <a:t>87</a:t>
                      </a:r>
                    </a:p>
                  </a:txBody>
                  <a:tcPr marT="0" marB="0" anchor="ctr">
                    <a:solidFill>
                      <a:srgbClr val="7FB7DF">
                        <a:alpha val="50000"/>
                      </a:srgbClr>
                    </a:solidFill>
                  </a:tcPr>
                </a:tc>
                <a:tc>
                  <a:txBody>
                    <a:bodyPr/>
                    <a:lstStyle/>
                    <a:p>
                      <a:pPr algn="ctr"/>
                      <a:r>
                        <a:rPr lang="en-US" sz="1300" b="1" dirty="0"/>
                        <a:t>96</a:t>
                      </a:r>
                    </a:p>
                  </a:txBody>
                  <a:tcPr marT="0" marB="0" anchor="ctr">
                    <a:solidFill>
                      <a:schemeClr val="bg1">
                        <a:lumMod val="50000"/>
                        <a:alpha val="50000"/>
                      </a:schemeClr>
                    </a:solidFill>
                  </a:tcPr>
                </a:tc>
                <a:extLst>
                  <a:ext uri="{0D108BD9-81ED-4DB2-BD59-A6C34878D82A}">
                    <a16:rowId xmlns:a16="http://schemas.microsoft.com/office/drawing/2014/main" val="10002"/>
                  </a:ext>
                </a:extLst>
              </a:tr>
              <a:tr h="103441">
                <a:tc>
                  <a:txBody>
                    <a:bodyPr/>
                    <a:lstStyle/>
                    <a:p>
                      <a:pPr algn="l"/>
                      <a:r>
                        <a:rPr lang="en-US" sz="1300" b="1" dirty="0"/>
                        <a:t>Under 50</a:t>
                      </a:r>
                    </a:p>
                  </a:txBody>
                  <a:tcPr marT="0" marB="0" anchor="ctr">
                    <a:solidFill>
                      <a:schemeClr val="bg1">
                        <a:lumMod val="50000"/>
                        <a:alpha val="25000"/>
                      </a:schemeClr>
                    </a:solidFill>
                  </a:tcPr>
                </a:tc>
                <a:tc>
                  <a:txBody>
                    <a:bodyPr/>
                    <a:lstStyle/>
                    <a:p>
                      <a:pPr algn="ctr"/>
                      <a:r>
                        <a:rPr lang="en-US" sz="1300" b="1" dirty="0"/>
                        <a:t>78</a:t>
                      </a:r>
                    </a:p>
                  </a:txBody>
                  <a:tcPr marT="0" marB="0" anchor="ctr">
                    <a:solidFill>
                      <a:schemeClr val="bg1">
                        <a:lumMod val="50000"/>
                        <a:alpha val="25000"/>
                      </a:schemeClr>
                    </a:solidFill>
                  </a:tcPr>
                </a:tc>
                <a:tc>
                  <a:txBody>
                    <a:bodyPr/>
                    <a:lstStyle/>
                    <a:p>
                      <a:pPr algn="ctr"/>
                      <a:r>
                        <a:rPr lang="en-US" sz="1300" b="1" dirty="0"/>
                        <a:t>93</a:t>
                      </a:r>
                    </a:p>
                  </a:txBody>
                  <a:tcPr marT="0" marB="0" anchor="ctr">
                    <a:solidFill>
                      <a:schemeClr val="bg1">
                        <a:lumMod val="50000"/>
                        <a:alpha val="25000"/>
                      </a:schemeClr>
                    </a:solidFill>
                  </a:tcPr>
                </a:tc>
                <a:extLst>
                  <a:ext uri="{0D108BD9-81ED-4DB2-BD59-A6C34878D82A}">
                    <a16:rowId xmlns:a16="http://schemas.microsoft.com/office/drawing/2014/main" val="10003"/>
                  </a:ext>
                </a:extLst>
              </a:tr>
              <a:tr h="103441">
                <a:tc>
                  <a:txBody>
                    <a:bodyPr/>
                    <a:lstStyle/>
                    <a:p>
                      <a:pPr algn="l"/>
                      <a:r>
                        <a:rPr lang="en-US" sz="1300" b="1" dirty="0"/>
                        <a:t>50 +</a:t>
                      </a:r>
                    </a:p>
                  </a:txBody>
                  <a:tcPr marT="0" marB="0" anchor="ctr">
                    <a:solidFill>
                      <a:schemeClr val="bg1">
                        <a:lumMod val="50000"/>
                        <a:alpha val="25000"/>
                      </a:schemeClr>
                    </a:solidFill>
                  </a:tcPr>
                </a:tc>
                <a:tc>
                  <a:txBody>
                    <a:bodyPr/>
                    <a:lstStyle/>
                    <a:p>
                      <a:pPr algn="ctr"/>
                      <a:r>
                        <a:rPr lang="en-US" sz="1300" b="1" dirty="0"/>
                        <a:t>84</a:t>
                      </a:r>
                    </a:p>
                  </a:txBody>
                  <a:tcPr marT="0" marB="0" anchor="ctr">
                    <a:solidFill>
                      <a:srgbClr val="BFDBEF"/>
                    </a:solidFill>
                  </a:tcPr>
                </a:tc>
                <a:tc>
                  <a:txBody>
                    <a:bodyPr/>
                    <a:lstStyle/>
                    <a:p>
                      <a:pPr algn="ctr"/>
                      <a:r>
                        <a:rPr lang="en-US" sz="1300" b="1" dirty="0"/>
                        <a:t>95</a:t>
                      </a:r>
                    </a:p>
                  </a:txBody>
                  <a:tcPr marT="0" marB="0" anchor="ctr">
                    <a:solidFill>
                      <a:schemeClr val="bg1">
                        <a:lumMod val="50000"/>
                        <a:alpha val="25000"/>
                      </a:schemeClr>
                    </a:solidFill>
                  </a:tcPr>
                </a:tc>
                <a:extLst>
                  <a:ext uri="{0D108BD9-81ED-4DB2-BD59-A6C34878D82A}">
                    <a16:rowId xmlns:a16="http://schemas.microsoft.com/office/drawing/2014/main" val="2121571021"/>
                  </a:ext>
                </a:extLst>
              </a:tr>
              <a:tr h="103441">
                <a:tc>
                  <a:txBody>
                    <a:bodyPr/>
                    <a:lstStyle/>
                    <a:p>
                      <a:pPr algn="l"/>
                      <a:r>
                        <a:rPr lang="en-US" sz="1300" b="1" dirty="0"/>
                        <a:t>Democrat ID</a:t>
                      </a:r>
                    </a:p>
                  </a:txBody>
                  <a:tcPr marT="0" marB="0" anchor="ctr">
                    <a:solidFill>
                      <a:schemeClr val="bg1">
                        <a:lumMod val="50000"/>
                        <a:alpha val="50000"/>
                      </a:schemeClr>
                    </a:solidFill>
                  </a:tcPr>
                </a:tc>
                <a:tc>
                  <a:txBody>
                    <a:bodyPr/>
                    <a:lstStyle/>
                    <a:p>
                      <a:pPr algn="ctr"/>
                      <a:r>
                        <a:rPr lang="en-US" sz="1300" b="1" dirty="0"/>
                        <a:t>86</a:t>
                      </a:r>
                    </a:p>
                  </a:txBody>
                  <a:tcPr marT="0" marB="0" anchor="ctr">
                    <a:solidFill>
                      <a:srgbClr val="7FB7DF">
                        <a:alpha val="50000"/>
                      </a:srgbClr>
                    </a:solidFill>
                  </a:tcPr>
                </a:tc>
                <a:tc>
                  <a:txBody>
                    <a:bodyPr/>
                    <a:lstStyle/>
                    <a:p>
                      <a:pPr algn="ctr"/>
                      <a:r>
                        <a:rPr lang="en-US" sz="1300" b="1" dirty="0"/>
                        <a:t>98</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03441">
                <a:tc>
                  <a:txBody>
                    <a:bodyPr/>
                    <a:lstStyle/>
                    <a:p>
                      <a:pPr algn="l"/>
                      <a:r>
                        <a:rPr lang="en-US" sz="1300" b="1" dirty="0"/>
                        <a:t>Independent ID</a:t>
                      </a:r>
                    </a:p>
                  </a:txBody>
                  <a:tcPr marT="0" marB="0" anchor="ctr">
                    <a:solidFill>
                      <a:schemeClr val="bg1">
                        <a:lumMod val="50000"/>
                        <a:alpha val="50000"/>
                      </a:schemeClr>
                    </a:solidFill>
                  </a:tcPr>
                </a:tc>
                <a:tc>
                  <a:txBody>
                    <a:bodyPr/>
                    <a:lstStyle/>
                    <a:p>
                      <a:pPr algn="ctr"/>
                      <a:r>
                        <a:rPr lang="en-US" sz="1300" b="1" dirty="0"/>
                        <a:t>81</a:t>
                      </a:r>
                    </a:p>
                  </a:txBody>
                  <a:tcPr marT="0" marB="0" anchor="ctr">
                    <a:solidFill>
                      <a:schemeClr val="bg1">
                        <a:lumMod val="50000"/>
                        <a:alpha val="50000"/>
                      </a:schemeClr>
                    </a:solidFill>
                  </a:tcPr>
                </a:tc>
                <a:tc>
                  <a:txBody>
                    <a:bodyPr/>
                    <a:lstStyle/>
                    <a:p>
                      <a:pPr algn="ctr"/>
                      <a:r>
                        <a:rPr lang="en-US" sz="1300" b="1" dirty="0"/>
                        <a:t>91</a:t>
                      </a:r>
                    </a:p>
                  </a:txBody>
                  <a:tcPr marT="0" marB="0" anchor="ctr">
                    <a:solidFill>
                      <a:schemeClr val="bg1">
                        <a:lumMod val="50000"/>
                        <a:alpha val="50000"/>
                      </a:schemeClr>
                    </a:solidFill>
                  </a:tcPr>
                </a:tc>
                <a:extLst>
                  <a:ext uri="{0D108BD9-81ED-4DB2-BD59-A6C34878D82A}">
                    <a16:rowId xmlns:a16="http://schemas.microsoft.com/office/drawing/2014/main" val="10008"/>
                  </a:ext>
                </a:extLst>
              </a:tr>
              <a:tr h="103441">
                <a:tc>
                  <a:txBody>
                    <a:bodyPr/>
                    <a:lstStyle/>
                    <a:p>
                      <a:pPr algn="l"/>
                      <a:r>
                        <a:rPr lang="en-US" sz="1300" b="1" dirty="0"/>
                        <a:t>Republican ID</a:t>
                      </a:r>
                    </a:p>
                  </a:txBody>
                  <a:tcPr marT="0" marB="0" anchor="ctr">
                    <a:solidFill>
                      <a:schemeClr val="bg1">
                        <a:lumMod val="50000"/>
                        <a:alpha val="50000"/>
                      </a:schemeClr>
                    </a:solidFill>
                  </a:tcPr>
                </a:tc>
                <a:tc>
                  <a:txBody>
                    <a:bodyPr/>
                    <a:lstStyle/>
                    <a:p>
                      <a:pPr algn="ctr"/>
                      <a:r>
                        <a:rPr lang="en-US" sz="1300" b="1" dirty="0"/>
                        <a:t>75</a:t>
                      </a:r>
                    </a:p>
                  </a:txBody>
                  <a:tcPr marT="0" marB="0" anchor="ctr">
                    <a:solidFill>
                      <a:schemeClr val="bg1">
                        <a:lumMod val="50000"/>
                        <a:alpha val="50000"/>
                      </a:schemeClr>
                    </a:solidFill>
                  </a:tcPr>
                </a:tc>
                <a:tc>
                  <a:txBody>
                    <a:bodyPr/>
                    <a:lstStyle/>
                    <a:p>
                      <a:pPr algn="ctr"/>
                      <a:r>
                        <a:rPr lang="en-US" sz="1300" b="1" dirty="0"/>
                        <a:t>93</a:t>
                      </a:r>
                    </a:p>
                  </a:txBody>
                  <a:tcPr marT="0" marB="0" anchor="ctr">
                    <a:solidFill>
                      <a:schemeClr val="bg1">
                        <a:lumMod val="50000"/>
                        <a:alpha val="50000"/>
                      </a:schemeClr>
                    </a:solidFill>
                  </a:tcPr>
                </a:tc>
                <a:extLst>
                  <a:ext uri="{0D108BD9-81ED-4DB2-BD59-A6C34878D82A}">
                    <a16:rowId xmlns:a16="http://schemas.microsoft.com/office/drawing/2014/main" val="10009"/>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White</a:t>
                      </a:r>
                    </a:p>
                  </a:txBody>
                  <a:tcPr marT="0" marB="0" anchor="ctr">
                    <a:solidFill>
                      <a:schemeClr val="bg1">
                        <a:lumMod val="50000"/>
                        <a:alpha val="25000"/>
                      </a:schemeClr>
                    </a:solidFill>
                  </a:tcPr>
                </a:tc>
                <a:tc>
                  <a:txBody>
                    <a:bodyPr/>
                    <a:lstStyle/>
                    <a:p>
                      <a:pPr algn="ctr"/>
                      <a:r>
                        <a:rPr lang="en-US" sz="1300" b="1" dirty="0"/>
                        <a:t>81</a:t>
                      </a:r>
                    </a:p>
                  </a:txBody>
                  <a:tcPr marT="0" marB="0" anchor="ctr">
                    <a:solidFill>
                      <a:schemeClr val="bg1">
                        <a:lumMod val="50000"/>
                        <a:alpha val="25000"/>
                      </a:schemeClr>
                    </a:solidFill>
                  </a:tcPr>
                </a:tc>
                <a:tc>
                  <a:txBody>
                    <a:bodyPr/>
                    <a:lstStyle/>
                    <a:p>
                      <a:pPr algn="ctr"/>
                      <a:r>
                        <a:rPr lang="en-US" sz="1300" b="1" dirty="0"/>
                        <a:t>94</a:t>
                      </a:r>
                    </a:p>
                  </a:txBody>
                  <a:tcPr marT="0" marB="0" anchor="ctr">
                    <a:solidFill>
                      <a:schemeClr val="bg1">
                        <a:lumMod val="50000"/>
                        <a:alpha val="25000"/>
                      </a:schemeClr>
                    </a:solidFill>
                  </a:tcPr>
                </a:tc>
                <a:extLst>
                  <a:ext uri="{0D108BD9-81ED-4DB2-BD59-A6C34878D82A}">
                    <a16:rowId xmlns:a16="http://schemas.microsoft.com/office/drawing/2014/main" val="4179732881"/>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African American</a:t>
                      </a:r>
                    </a:p>
                  </a:txBody>
                  <a:tcPr marT="0" marB="0" anchor="ctr">
                    <a:solidFill>
                      <a:schemeClr val="bg1">
                        <a:lumMod val="50000"/>
                        <a:alpha val="25000"/>
                      </a:schemeClr>
                    </a:solidFill>
                  </a:tcPr>
                </a:tc>
                <a:tc>
                  <a:txBody>
                    <a:bodyPr/>
                    <a:lstStyle/>
                    <a:p>
                      <a:pPr algn="ctr"/>
                      <a:r>
                        <a:rPr lang="en-US" sz="1300" b="1" dirty="0"/>
                        <a:t>82</a:t>
                      </a:r>
                    </a:p>
                  </a:txBody>
                  <a:tcPr marT="0" marB="0" anchor="ctr">
                    <a:solidFill>
                      <a:schemeClr val="bg1">
                        <a:lumMod val="50000"/>
                        <a:alpha val="25000"/>
                      </a:schemeClr>
                    </a:solidFill>
                  </a:tcPr>
                </a:tc>
                <a:tc>
                  <a:txBody>
                    <a:bodyPr/>
                    <a:lstStyle/>
                    <a:p>
                      <a:pPr algn="ctr"/>
                      <a:r>
                        <a:rPr lang="en-US" sz="1300" b="1" dirty="0"/>
                        <a:t>96</a:t>
                      </a:r>
                    </a:p>
                  </a:txBody>
                  <a:tcPr marT="0" marB="0" anchor="ctr">
                    <a:solidFill>
                      <a:schemeClr val="bg1">
                        <a:lumMod val="50000"/>
                        <a:alpha val="25000"/>
                      </a:schemeClr>
                    </a:solidFill>
                  </a:tcPr>
                </a:tc>
                <a:extLst>
                  <a:ext uri="{0D108BD9-81ED-4DB2-BD59-A6C34878D82A}">
                    <a16:rowId xmlns:a16="http://schemas.microsoft.com/office/drawing/2014/main" val="4216334098"/>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Latinx</a:t>
                      </a:r>
                    </a:p>
                  </a:txBody>
                  <a:tcPr marT="0" marB="0" anchor="ctr">
                    <a:solidFill>
                      <a:schemeClr val="bg1">
                        <a:lumMod val="50000"/>
                        <a:alpha val="25000"/>
                      </a:schemeClr>
                    </a:solidFill>
                  </a:tcPr>
                </a:tc>
                <a:tc>
                  <a:txBody>
                    <a:bodyPr/>
                    <a:lstStyle/>
                    <a:p>
                      <a:pPr algn="ctr"/>
                      <a:r>
                        <a:rPr lang="en-US" sz="1300" b="1" dirty="0"/>
                        <a:t>82</a:t>
                      </a:r>
                    </a:p>
                  </a:txBody>
                  <a:tcPr marT="0" marB="0" anchor="ctr">
                    <a:solidFill>
                      <a:schemeClr val="bg1">
                        <a:lumMod val="50000"/>
                        <a:alpha val="25000"/>
                      </a:schemeClr>
                    </a:solidFill>
                  </a:tcPr>
                </a:tc>
                <a:tc>
                  <a:txBody>
                    <a:bodyPr/>
                    <a:lstStyle/>
                    <a:p>
                      <a:pPr algn="ctr"/>
                      <a:r>
                        <a:rPr lang="en-US" sz="1300" b="1" dirty="0"/>
                        <a:t>98</a:t>
                      </a:r>
                    </a:p>
                  </a:txBody>
                  <a:tcPr marT="0" marB="0" anchor="ctr">
                    <a:solidFill>
                      <a:schemeClr val="bg1">
                        <a:lumMod val="50000"/>
                        <a:alpha val="25000"/>
                      </a:schemeClr>
                    </a:solidFill>
                  </a:tcPr>
                </a:tc>
                <a:extLst>
                  <a:ext uri="{0D108BD9-81ED-4DB2-BD59-A6C34878D82A}">
                    <a16:rowId xmlns:a16="http://schemas.microsoft.com/office/drawing/2014/main" val="2106399764"/>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Noncollege</a:t>
                      </a:r>
                    </a:p>
                  </a:txBody>
                  <a:tcPr marT="0" marB="0" anchor="ctr">
                    <a:solidFill>
                      <a:srgbClr val="BFBFBF"/>
                    </a:solidFill>
                  </a:tcPr>
                </a:tc>
                <a:tc>
                  <a:txBody>
                    <a:bodyPr/>
                    <a:lstStyle/>
                    <a:p>
                      <a:pPr algn="ctr"/>
                      <a:r>
                        <a:rPr lang="en-US" sz="1300" b="1" dirty="0"/>
                        <a:t>81</a:t>
                      </a:r>
                    </a:p>
                  </a:txBody>
                  <a:tcPr marT="0" marB="0" anchor="ctr">
                    <a:solidFill>
                      <a:srgbClr val="BFBFBF"/>
                    </a:solidFill>
                  </a:tcPr>
                </a:tc>
                <a:tc>
                  <a:txBody>
                    <a:bodyPr/>
                    <a:lstStyle/>
                    <a:p>
                      <a:pPr algn="ctr"/>
                      <a:r>
                        <a:rPr lang="en-US" sz="1300" b="1" dirty="0"/>
                        <a:t>94</a:t>
                      </a:r>
                    </a:p>
                  </a:txBody>
                  <a:tcPr marT="0" marB="0" anchor="ctr">
                    <a:solidFill>
                      <a:srgbClr val="BFBFBF"/>
                    </a:solidFill>
                  </a:tcPr>
                </a:tc>
                <a:extLst>
                  <a:ext uri="{0D108BD9-81ED-4DB2-BD59-A6C34878D82A}">
                    <a16:rowId xmlns:a16="http://schemas.microsoft.com/office/drawing/2014/main" val="3217463189"/>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marT="0" marB="0" anchor="ctr">
                    <a:solidFill>
                      <a:srgbClr val="BFBFBF"/>
                    </a:solidFill>
                  </a:tcPr>
                </a:tc>
                <a:tc>
                  <a:txBody>
                    <a:bodyPr/>
                    <a:lstStyle/>
                    <a:p>
                      <a:pPr algn="ctr"/>
                      <a:r>
                        <a:rPr lang="en-US" sz="1300" b="1" dirty="0"/>
                        <a:t>80</a:t>
                      </a:r>
                    </a:p>
                  </a:txBody>
                  <a:tcPr marT="0" marB="0" anchor="ctr">
                    <a:solidFill>
                      <a:srgbClr val="BFBFBF"/>
                    </a:solidFill>
                  </a:tcPr>
                </a:tc>
                <a:tc>
                  <a:txBody>
                    <a:bodyPr/>
                    <a:lstStyle/>
                    <a:p>
                      <a:pPr algn="ctr"/>
                      <a:r>
                        <a:rPr lang="en-US" sz="1300" b="1" dirty="0"/>
                        <a:t>94</a:t>
                      </a:r>
                    </a:p>
                  </a:txBody>
                  <a:tcPr marT="0" marB="0" anchor="ctr">
                    <a:solidFill>
                      <a:srgbClr val="BFBFBF"/>
                    </a:solidFill>
                  </a:tcPr>
                </a:tc>
                <a:extLst>
                  <a:ext uri="{0D108BD9-81ED-4DB2-BD59-A6C34878D82A}">
                    <a16:rowId xmlns:a16="http://schemas.microsoft.com/office/drawing/2014/main" val="757221224"/>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Likely Voter</a:t>
                      </a:r>
                    </a:p>
                  </a:txBody>
                  <a:tcPr marT="0" marB="0" anchor="ctr">
                    <a:solidFill>
                      <a:srgbClr val="DFDFDF"/>
                    </a:solidFill>
                  </a:tcPr>
                </a:tc>
                <a:tc>
                  <a:txBody>
                    <a:bodyPr/>
                    <a:lstStyle/>
                    <a:p>
                      <a:pPr algn="ctr"/>
                      <a:r>
                        <a:rPr lang="en-US" sz="1300" b="1" dirty="0"/>
                        <a:t>82</a:t>
                      </a:r>
                    </a:p>
                  </a:txBody>
                  <a:tcPr marT="0" marB="0" anchor="ctr">
                    <a:solidFill>
                      <a:srgbClr val="DFDFDF"/>
                    </a:solidFill>
                  </a:tcPr>
                </a:tc>
                <a:tc>
                  <a:txBody>
                    <a:bodyPr/>
                    <a:lstStyle/>
                    <a:p>
                      <a:pPr algn="ctr"/>
                      <a:r>
                        <a:rPr lang="en-US" sz="1300" b="1" dirty="0"/>
                        <a:t>96</a:t>
                      </a:r>
                    </a:p>
                  </a:txBody>
                  <a:tcPr marT="0" marB="0" anchor="ctr">
                    <a:solidFill>
                      <a:srgbClr val="DFDFDF"/>
                    </a:solidFill>
                  </a:tcPr>
                </a:tc>
                <a:extLst>
                  <a:ext uri="{0D108BD9-81ED-4DB2-BD59-A6C34878D82A}">
                    <a16:rowId xmlns:a16="http://schemas.microsoft.com/office/drawing/2014/main" val="3258428567"/>
                  </a:ext>
                </a:extLst>
              </a:tr>
              <a:tr h="10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Not Likely Voter</a:t>
                      </a:r>
                    </a:p>
                  </a:txBody>
                  <a:tcPr marT="0" marB="0" anchor="ctr">
                    <a:solidFill>
                      <a:srgbClr val="DFDFDF"/>
                    </a:solidFill>
                  </a:tcPr>
                </a:tc>
                <a:tc>
                  <a:txBody>
                    <a:bodyPr/>
                    <a:lstStyle/>
                    <a:p>
                      <a:pPr algn="ctr"/>
                      <a:r>
                        <a:rPr lang="en-US" sz="1300" b="1" dirty="0"/>
                        <a:t>70</a:t>
                      </a:r>
                    </a:p>
                  </a:txBody>
                  <a:tcPr marT="0" marB="0" anchor="ctr">
                    <a:solidFill>
                      <a:srgbClr val="DFDFDF"/>
                    </a:solidFill>
                  </a:tcPr>
                </a:tc>
                <a:tc>
                  <a:txBody>
                    <a:bodyPr/>
                    <a:lstStyle/>
                    <a:p>
                      <a:pPr algn="ctr"/>
                      <a:r>
                        <a:rPr lang="en-US" sz="1300" b="1" dirty="0"/>
                        <a:t>82</a:t>
                      </a:r>
                    </a:p>
                  </a:txBody>
                  <a:tcPr marT="0" marB="0" anchor="ctr">
                    <a:solidFill>
                      <a:srgbClr val="DFDFDF"/>
                    </a:solidFill>
                  </a:tcPr>
                </a:tc>
                <a:extLst>
                  <a:ext uri="{0D108BD9-81ED-4DB2-BD59-A6C34878D82A}">
                    <a16:rowId xmlns:a16="http://schemas.microsoft.com/office/drawing/2014/main" val="1566330621"/>
                  </a:ext>
                </a:extLst>
              </a:tr>
            </a:tbl>
          </a:graphicData>
        </a:graphic>
      </p:graphicFrame>
      <p:sp>
        <p:nvSpPr>
          <p:cNvPr id="15" name="Arrow: Right 14">
            <a:extLst>
              <a:ext uri="{FF2B5EF4-FFF2-40B4-BE49-F238E27FC236}">
                <a16:creationId xmlns:a16="http://schemas.microsoft.com/office/drawing/2014/main" id="{FDAA51B4-18A6-4F2C-96C3-512961BAE6DC}"/>
              </a:ext>
              <a:ext uri="{C183D7F6-B498-43B3-948B-1728B52AA6E4}">
                <adec:decorative xmlns:adec="http://schemas.microsoft.com/office/drawing/2017/decorative" val="1"/>
              </a:ext>
            </a:extLst>
          </p:cNvPr>
          <p:cNvSpPr/>
          <p:nvPr/>
        </p:nvSpPr>
        <p:spPr>
          <a:xfrm rot="19602124">
            <a:off x="2651079" y="4208497"/>
            <a:ext cx="576812"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B24454A-4ED1-44C5-BD8E-85DB82D46EF9}"/>
              </a:ext>
              <a:ext uri="{C183D7F6-B498-43B3-948B-1728B52AA6E4}">
                <adec:decorative xmlns:adec="http://schemas.microsoft.com/office/drawing/2017/decorative" val="1"/>
              </a:ext>
            </a:extLst>
          </p:cNvPr>
          <p:cNvSpPr txBox="1"/>
          <p:nvPr/>
        </p:nvSpPr>
        <p:spPr>
          <a:xfrm>
            <a:off x="0" y="6567507"/>
            <a:ext cx="2112822" cy="276999"/>
          </a:xfrm>
          <a:prstGeom prst="rect">
            <a:avLst/>
          </a:prstGeom>
          <a:noFill/>
        </p:spPr>
        <p:txBody>
          <a:bodyPr wrap="none" rtlCol="0">
            <a:spAutoFit/>
          </a:bodyPr>
          <a:lstStyle/>
          <a:p>
            <a:r>
              <a:rPr lang="en-US" sz="1200" dirty="0"/>
              <a:t>Darker colors indicate intensity</a:t>
            </a:r>
          </a:p>
        </p:txBody>
      </p:sp>
      <p:sp>
        <p:nvSpPr>
          <p:cNvPr id="22" name="TextBox 21">
            <a:extLst>
              <a:ext uri="{FF2B5EF4-FFF2-40B4-BE49-F238E27FC236}">
                <a16:creationId xmlns:a16="http://schemas.microsoft.com/office/drawing/2014/main" id="{BB61906C-1C04-47EC-A2C8-68DA11AF1946}"/>
              </a:ext>
            </a:extLst>
          </p:cNvPr>
          <p:cNvSpPr txBox="1"/>
          <p:nvPr/>
        </p:nvSpPr>
        <p:spPr>
          <a:xfrm>
            <a:off x="789657" y="5950816"/>
            <a:ext cx="9649743" cy="584775"/>
          </a:xfrm>
          <a:prstGeom prst="rect">
            <a:avLst/>
          </a:prstGeom>
          <a:noFill/>
          <a:ln>
            <a:solidFill>
              <a:schemeClr val="accent1"/>
            </a:solidFill>
          </a:ln>
        </p:spPr>
        <p:txBody>
          <a:bodyPr wrap="square" rtlCol="0">
            <a:spAutoFit/>
          </a:bodyPr>
          <a:lstStyle/>
          <a:p>
            <a:r>
              <a:rPr lang="en-US" sz="1600" b="1" dirty="0"/>
              <a:t>Women with disabilities </a:t>
            </a:r>
            <a:r>
              <a:rPr lang="en-US" sz="1600" dirty="0"/>
              <a:t>(86%) are more likely than men with disabilities (74%) to think it is very important. </a:t>
            </a:r>
            <a:r>
              <a:rPr lang="en-US" sz="1600" b="1" dirty="0"/>
              <a:t>Older people with disabilities </a:t>
            </a:r>
            <a:r>
              <a:rPr lang="en-US" sz="1600" dirty="0"/>
              <a:t>(85%) are also more likely to think it is very important compared to younger people (75%). </a:t>
            </a:r>
          </a:p>
        </p:txBody>
      </p:sp>
      <p:sp>
        <p:nvSpPr>
          <p:cNvPr id="16" name="TextBox 15">
            <a:extLst>
              <a:ext uri="{FF2B5EF4-FFF2-40B4-BE49-F238E27FC236}">
                <a16:creationId xmlns:a16="http://schemas.microsoft.com/office/drawing/2014/main" id="{15C8EBC5-6D81-44B6-B301-F4F06067F9DA}"/>
              </a:ext>
            </a:extLst>
          </p:cNvPr>
          <p:cNvSpPr txBox="1"/>
          <p:nvPr/>
        </p:nvSpPr>
        <p:spPr>
          <a:xfrm>
            <a:off x="3123370" y="2413337"/>
            <a:ext cx="2842424" cy="1384995"/>
          </a:xfrm>
          <a:prstGeom prst="rect">
            <a:avLst/>
          </a:prstGeom>
          <a:noFill/>
          <a:ln>
            <a:solidFill>
              <a:srgbClr val="0070C0"/>
            </a:solidFill>
          </a:ln>
        </p:spPr>
        <p:txBody>
          <a:bodyPr wrap="square" rtlCol="0">
            <a:spAutoFit/>
          </a:bodyPr>
          <a:lstStyle/>
          <a:p>
            <a:pPr algn="ctr"/>
            <a:r>
              <a:rPr lang="en-US" sz="1200" b="1" dirty="0"/>
              <a:t>Most likely to say very important</a:t>
            </a:r>
          </a:p>
          <a:p>
            <a:r>
              <a:rPr lang="en-US" sz="1200" dirty="0"/>
              <a:t>Women 50+ (91%)</a:t>
            </a:r>
          </a:p>
          <a:p>
            <a:r>
              <a:rPr lang="en-US" sz="1200" dirty="0"/>
              <a:t>Democratic women (91%)</a:t>
            </a:r>
          </a:p>
          <a:p>
            <a:r>
              <a:rPr lang="en-US" sz="1200" dirty="0"/>
              <a:t>Independent women (90%)</a:t>
            </a:r>
          </a:p>
          <a:p>
            <a:r>
              <a:rPr lang="en-US" sz="1200" dirty="0"/>
              <a:t>Latinx 50+ (89%)</a:t>
            </a:r>
          </a:p>
          <a:p>
            <a:r>
              <a:rPr lang="en-US" sz="1200" dirty="0"/>
              <a:t>Women likely voters (89%)</a:t>
            </a:r>
          </a:p>
          <a:p>
            <a:r>
              <a:rPr lang="en-US" sz="1200" dirty="0"/>
              <a:t>Women with family member/friend (88%)</a:t>
            </a:r>
          </a:p>
        </p:txBody>
      </p:sp>
      <p:sp>
        <p:nvSpPr>
          <p:cNvPr id="10" name="Content Placeholder 4">
            <a:extLst>
              <a:ext uri="{FF2B5EF4-FFF2-40B4-BE49-F238E27FC236}">
                <a16:creationId xmlns:a16="http://schemas.microsoft.com/office/drawing/2014/main" id="{68B6C5B5-5767-435E-9E0C-033133484635}"/>
              </a:ext>
            </a:extLst>
          </p:cNvPr>
          <p:cNvSpPr txBox="1">
            <a:spLocks/>
          </p:cNvSpPr>
          <p:nvPr/>
        </p:nvSpPr>
        <p:spPr>
          <a:xfrm>
            <a:off x="550415" y="1749042"/>
            <a:ext cx="10910657" cy="414112"/>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How important is it to you personally that candidates treat people with disabilities with dignity and respect?</a:t>
            </a:r>
            <a:endParaRPr lang="en-US" sz="200" b="1" dirty="0"/>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a:xfrm>
            <a:off x="550415" y="114900"/>
            <a:ext cx="11113882" cy="1526247"/>
          </a:xfrm>
        </p:spPr>
        <p:txBody>
          <a:bodyPr>
            <a:normAutofit/>
          </a:bodyPr>
          <a:lstStyle/>
          <a:p>
            <a:r>
              <a:rPr lang="en-US" sz="2400" dirty="0"/>
              <a:t>Candidates treating people with disabilities with dignity and respect is a core value for the disability community. While it is very important to a strong majority across all demographic and attitudinal subgroups, women, those over 50, and Democrats are more likely than their counterparts to say it is very important.  </a:t>
            </a:r>
          </a:p>
        </p:txBody>
      </p:sp>
    </p:spTree>
    <p:extLst>
      <p:ext uri="{BB962C8B-B14F-4D97-AF65-F5344CB8AC3E}">
        <p14:creationId xmlns:p14="http://schemas.microsoft.com/office/powerpoint/2010/main" val="4738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3FF7-90AB-4C74-8646-D577EA28B900}"/>
              </a:ext>
            </a:extLst>
          </p:cNvPr>
          <p:cNvSpPr>
            <a:spLocks noGrp="1"/>
          </p:cNvSpPr>
          <p:nvPr>
            <p:ph type="title"/>
          </p:nvPr>
        </p:nvSpPr>
        <p:spPr>
          <a:xfrm>
            <a:off x="335280" y="206281"/>
            <a:ext cx="11521440" cy="759230"/>
          </a:xfrm>
        </p:spPr>
        <p:txBody>
          <a:bodyPr anchor="t">
            <a:noAutofit/>
          </a:bodyPr>
          <a:lstStyle/>
          <a:p>
            <a:pPr algn="ctr"/>
            <a:r>
              <a:rPr lang="en-US" sz="2400" dirty="0"/>
              <a:t>Demographics of the Disability Community - people who self-identify as having a disability and people who have a family member or close friend with a disability</a:t>
            </a:r>
          </a:p>
        </p:txBody>
      </p:sp>
      <p:pic>
        <p:nvPicPr>
          <p:cNvPr id="98" name="Picture 97" descr="Various graphs and icons convey demographic data. By gender: 48% female, 52% male. By age:  18% are under 30 years old, 19% are 30 to 39, 17% are 40 to 49, 26% are 50 to 64, 20% 65 years and over. By educational background: 23% high school or less, 43% post high school/some college, 21% college graduates, 13% post grad. With a secondary education: 34% college grad or post grad. Demographics by party identification: 44% Democrat, 35% Republican, 16% Independent. Demographics by 2016 vote history: 35% Clinton, 32% Trump. Demogrpahics by Race: 63% White/Caucasian, 12% Black/African American, 15% Hispanic/Latinx, 5% Asian/Pacific Islander, 2% other. Demographics by if they have children under the age of 18: 31% yes, 69% no. Demographics by region: 5% of respondents from New England region, 13% from Mid-Atlantic region, 14% from East North Central region, 8% from West North Central region, 20% from South Atlantic region, 6% from East South Central region, 12% from West South Central region, 7% from Mountain region, 16% from Pacific region. Demographics by disability relationship: 43% self-reported disability, 50% family member with a disability, 23% with a close friend with a disability.">
            <a:extLst>
              <a:ext uri="{FF2B5EF4-FFF2-40B4-BE49-F238E27FC236}">
                <a16:creationId xmlns:a16="http://schemas.microsoft.com/office/drawing/2014/main" id="{0D5EB65C-CC5B-CC4C-B5E4-8A0B4A6F4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1077806"/>
            <a:ext cx="11521439" cy="4994751"/>
          </a:xfrm>
          <a:prstGeom prst="rect">
            <a:avLst/>
          </a:prstGeom>
        </p:spPr>
      </p:pic>
    </p:spTree>
    <p:extLst>
      <p:ext uri="{BB962C8B-B14F-4D97-AF65-F5344CB8AC3E}">
        <p14:creationId xmlns:p14="http://schemas.microsoft.com/office/powerpoint/2010/main" val="2094121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246598-727A-4C29-AA1C-0FCE7F4B5A67}"/>
              </a:ext>
            </a:extLst>
          </p:cNvPr>
          <p:cNvSpPr txBox="1"/>
          <p:nvPr/>
        </p:nvSpPr>
        <p:spPr>
          <a:xfrm>
            <a:off x="0" y="6539425"/>
            <a:ext cx="9147055" cy="307777"/>
          </a:xfrm>
          <a:prstGeom prst="rect">
            <a:avLst/>
          </a:prstGeom>
          <a:noFill/>
        </p:spPr>
        <p:txBody>
          <a:bodyPr wrap="none" rtlCol="0">
            <a:spAutoFit/>
          </a:bodyPr>
          <a:lstStyle/>
          <a:p>
            <a:pPr algn="ctr"/>
            <a:r>
              <a:rPr lang="en-US" sz="1400" dirty="0"/>
              <a:t>What advice would you give to other people to talk to you about disability in a way that makes you feel most comfortable? </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2579932722"/>
              </p:ext>
            </p:extLst>
          </p:nvPr>
        </p:nvGraphicFramePr>
        <p:xfrm>
          <a:off x="335280" y="2074743"/>
          <a:ext cx="11520747" cy="4034076"/>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656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t>
                      </a:r>
                      <a:r>
                        <a:rPr lang="en-US" sz="1600" b="1" i="1" kern="1200" dirty="0">
                          <a:solidFill>
                            <a:schemeClr val="tx1"/>
                          </a:solidFill>
                          <a:effectLst/>
                          <a:latin typeface="+mn-lt"/>
                          <a:ea typeface="+mn-ea"/>
                          <a:cs typeface="+mn-cs"/>
                        </a:rPr>
                        <a:t>Ask to understand</a:t>
                      </a:r>
                      <a:r>
                        <a:rPr lang="en-US" sz="1600" b="0" kern="1200" dirty="0">
                          <a:solidFill>
                            <a:schemeClr val="tx1"/>
                          </a:solidFill>
                          <a:effectLst/>
                          <a:latin typeface="+mn-lt"/>
                          <a:ea typeface="+mn-ea"/>
                          <a:cs typeface="+mn-cs"/>
                        </a:rPr>
                        <a:t>.” – Person of color with disability, Baltimore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mn-ea"/>
                        <a:cs typeface="+mn-cs"/>
                      </a:endParaRPr>
                    </a:p>
                  </a:txBody>
                  <a:tcPr anchor="ctr">
                    <a:solidFill>
                      <a:srgbClr val="E9EBF5"/>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tx1"/>
                          </a:solidFill>
                          <a:effectLst/>
                          <a:latin typeface="+mn-lt"/>
                          <a:ea typeface="+mn-ea"/>
                          <a:cs typeface="+mn-cs"/>
                        </a:rPr>
                        <a:t>“Making sure that you still </a:t>
                      </a:r>
                      <a:r>
                        <a:rPr lang="en-US" sz="1600" b="1" i="1" kern="1200" dirty="0">
                          <a:solidFill>
                            <a:schemeClr val="tx1"/>
                          </a:solidFill>
                          <a:effectLst/>
                          <a:latin typeface="+mn-lt"/>
                          <a:ea typeface="+mn-ea"/>
                          <a:cs typeface="+mn-cs"/>
                        </a:rPr>
                        <a:t>treat them as if you would still treat anyone else but have those exceptions</a:t>
                      </a:r>
                      <a:r>
                        <a:rPr lang="en-US" sz="1600" b="0" i="1" kern="1200" dirty="0">
                          <a:solidFill>
                            <a:schemeClr val="tx1"/>
                          </a:solidFill>
                          <a:effectLst/>
                          <a:latin typeface="+mn-lt"/>
                          <a:ea typeface="+mn-ea"/>
                          <a:cs typeface="+mn-cs"/>
                        </a:rPr>
                        <a:t>.  You know like if my other children have chores in the house, you are having chores too.  Or if they are having punishment, you are going to have a punishment, you know within reason.” </a:t>
                      </a:r>
                      <a:r>
                        <a:rPr lang="en-US" sz="1600" b="0" i="0" kern="1200" dirty="0">
                          <a:solidFill>
                            <a:schemeClr val="tx1"/>
                          </a:solidFill>
                          <a:effectLst/>
                          <a:latin typeface="+mn-lt"/>
                          <a:ea typeface="+mn-ea"/>
                          <a:cs typeface="+mn-cs"/>
                        </a:rPr>
                        <a:t>– Parent of child with disability, Baltimore</a:t>
                      </a:r>
                    </a:p>
                  </a:txBody>
                  <a:tcPr anchor="ctr">
                    <a:solidFill>
                      <a:srgbClr val="E9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 don’t want your sympathy.  </a:t>
                      </a:r>
                      <a:r>
                        <a:rPr lang="en-US" sz="1600" b="1" i="1" kern="1200" dirty="0">
                          <a:solidFill>
                            <a:schemeClr val="tx1"/>
                          </a:solidFill>
                          <a:effectLst/>
                          <a:latin typeface="+mn-lt"/>
                          <a:ea typeface="+mn-ea"/>
                          <a:cs typeface="+mn-cs"/>
                        </a:rPr>
                        <a:t>Give me empathy</a:t>
                      </a:r>
                      <a:r>
                        <a:rPr lang="en-US" sz="1600" b="0" kern="1200" dirty="0">
                          <a:solidFill>
                            <a:schemeClr val="tx1"/>
                          </a:solidFill>
                          <a:effectLst/>
                          <a:latin typeface="+mn-lt"/>
                          <a:ea typeface="+mn-ea"/>
                          <a:cs typeface="+mn-cs"/>
                        </a:rPr>
                        <a:t>.” – Person of color with disability, Baltimore   </a:t>
                      </a:r>
                    </a:p>
                  </a:txBody>
                  <a:tcPr anchor="ctr">
                    <a:solidFill>
                      <a:srgbClr val="E9EBF5"/>
                    </a:solidFill>
                  </a:tcPr>
                </a:tc>
                <a:extLst>
                  <a:ext uri="{0D108BD9-81ED-4DB2-BD59-A6C34878D82A}">
                    <a16:rowId xmlns:a16="http://schemas.microsoft.com/office/drawing/2014/main" val="1530629322"/>
                  </a:ext>
                </a:extLst>
              </a:tr>
              <a:tr h="39099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“But </a:t>
                      </a:r>
                      <a:r>
                        <a:rPr lang="en-US" sz="1600" b="1" i="1" kern="1200" dirty="0">
                          <a:solidFill>
                            <a:schemeClr val="dk1"/>
                          </a:solidFill>
                          <a:effectLst/>
                          <a:latin typeface="+mn-lt"/>
                          <a:ea typeface="+mn-ea"/>
                          <a:cs typeface="+mn-cs"/>
                        </a:rPr>
                        <a:t>don’t be that person who sees me refuse help and then does it anyway</a:t>
                      </a:r>
                      <a:r>
                        <a:rPr lang="en-US" sz="1600" i="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White person with disability, Baltimore    </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“Don’t feel guilty about whatever it is that you are feeling </a:t>
                      </a:r>
                      <a:r>
                        <a:rPr lang="en-US" sz="1600" b="1" i="1" kern="1200" dirty="0">
                          <a:solidFill>
                            <a:schemeClr val="dk1"/>
                          </a:solidFill>
                          <a:effectLst/>
                          <a:latin typeface="+mn-lt"/>
                          <a:ea typeface="+mn-ea"/>
                          <a:cs typeface="+mn-cs"/>
                        </a:rPr>
                        <a:t>because you are still human too, and even though we may have children who have similar abilities or disabilities doesn’t mean that my feelings aren’t valid </a:t>
                      </a:r>
                      <a:r>
                        <a:rPr lang="en-US" sz="1600" i="1" kern="1200" dirty="0">
                          <a:solidFill>
                            <a:schemeClr val="dk1"/>
                          </a:solidFill>
                          <a:effectLst/>
                          <a:latin typeface="+mn-lt"/>
                          <a:ea typeface="+mn-ea"/>
                          <a:cs typeface="+mn-cs"/>
                        </a:rPr>
                        <a:t>or hers or better or whatever.” </a:t>
                      </a:r>
                      <a:r>
                        <a:rPr lang="en-US" sz="1600" b="0" i="0" kern="1200" dirty="0">
                          <a:solidFill>
                            <a:schemeClr val="tx1"/>
                          </a:solidFill>
                          <a:effectLst/>
                          <a:latin typeface="+mn-lt"/>
                          <a:ea typeface="+mn-ea"/>
                          <a:cs typeface="+mn-cs"/>
                        </a:rPr>
                        <a:t>– Parent of child with disability, Baltimore</a:t>
                      </a: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675918">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“It’s like I have been in pain since my early 30’s, and the back operations or just keeping me out of a wheelchair.  </a:t>
                      </a:r>
                      <a:r>
                        <a:rPr lang="en-US" sz="1600" b="1" i="1" kern="1200" dirty="0">
                          <a:solidFill>
                            <a:schemeClr val="dk1"/>
                          </a:solidFill>
                          <a:effectLst/>
                          <a:latin typeface="+mn-lt"/>
                          <a:ea typeface="+mn-ea"/>
                          <a:cs typeface="+mn-cs"/>
                        </a:rPr>
                        <a:t>And it’s like I am in pain every day and it’s like they won’t give me anything for the pain to really help it</a:t>
                      </a:r>
                      <a:r>
                        <a:rPr lang="en-US" sz="1600" i="1" kern="1200" dirty="0">
                          <a:solidFill>
                            <a:schemeClr val="dk1"/>
                          </a:solidFill>
                          <a:effectLst/>
                          <a:latin typeface="+mn-lt"/>
                          <a:ea typeface="+mn-ea"/>
                          <a:cs typeface="+mn-cs"/>
                        </a:rPr>
                        <a:t>.” </a:t>
                      </a:r>
                      <a:r>
                        <a:rPr lang="en-US" sz="1600" i="0" kern="1200" dirty="0">
                          <a:solidFill>
                            <a:schemeClr val="dk1"/>
                          </a:solidFill>
                          <a:effectLst/>
                          <a:latin typeface="+mn-lt"/>
                          <a:ea typeface="+mn-ea"/>
                          <a:cs typeface="+mn-cs"/>
                        </a:rPr>
                        <a:t>– White person with disability, Baltimore</a:t>
                      </a:r>
                      <a:r>
                        <a:rPr lang="en-US" sz="1600" i="1" kern="1200" dirty="0">
                          <a:solidFill>
                            <a:schemeClr val="dk1"/>
                          </a:solidFill>
                          <a:effectLst/>
                          <a:latin typeface="+mn-lt"/>
                          <a:ea typeface="+mn-ea"/>
                          <a:cs typeface="+mn-cs"/>
                        </a:rPr>
                        <a:t>  </a:t>
                      </a:r>
                    </a:p>
                  </a:txBody>
                  <a:tcPr anchor="ctr">
                    <a:solidFill>
                      <a:srgbClr val="CFD5EA"/>
                    </a:solidFill>
                  </a:tcPr>
                </a:tc>
                <a:tc vMerge="1">
                  <a:txBody>
                    <a:bodyPr/>
                    <a:lstStyle/>
                    <a:p>
                      <a:endParaRPr lang="en-US"/>
                    </a:p>
                  </a:txBody>
                  <a:tcPr/>
                </a:tc>
                <a:extLst>
                  <a:ext uri="{0D108BD9-81ED-4DB2-BD59-A6C34878D82A}">
                    <a16:rowId xmlns:a16="http://schemas.microsoft.com/office/drawing/2014/main" val="2888720990"/>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And so, just </a:t>
                      </a:r>
                      <a:r>
                        <a:rPr lang="en-US" sz="1600" b="1" i="1" kern="1200" dirty="0">
                          <a:solidFill>
                            <a:schemeClr val="dk1"/>
                          </a:solidFill>
                          <a:effectLst/>
                          <a:latin typeface="+mn-lt"/>
                          <a:ea typeface="+mn-ea"/>
                          <a:cs typeface="+mn-cs"/>
                        </a:rPr>
                        <a:t>realize that just because I look like nothing is wrong, don’t mean I am not</a:t>
                      </a:r>
                      <a:r>
                        <a:rPr lang="en-US" sz="1600" kern="1200" dirty="0">
                          <a:solidFill>
                            <a:schemeClr val="dk1"/>
                          </a:solidFill>
                          <a:effectLst/>
                          <a:latin typeface="+mn-lt"/>
                          <a:ea typeface="+mn-ea"/>
                          <a:cs typeface="+mn-cs"/>
                        </a:rPr>
                        <a:t>.” – Person of color with disability, Baltimore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i="1" kern="1200" dirty="0">
                        <a:solidFill>
                          <a:schemeClr val="dk1"/>
                        </a:solidFill>
                        <a:effectLst/>
                        <a:latin typeface="+mn-lt"/>
                        <a:ea typeface="+mn-ea"/>
                        <a:cs typeface="+mn-cs"/>
                      </a:endParaRP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Autofit/>
          </a:bodyPr>
          <a:lstStyle/>
          <a:p>
            <a:r>
              <a:rPr lang="en-US" sz="2800" dirty="0"/>
              <a:t>People with a disability and parents of children with a disability want to be understood, empathized with, and treated like everyone else. They highlight that it is okay to ask questions to understand them better. </a:t>
            </a:r>
          </a:p>
        </p:txBody>
      </p:sp>
    </p:spTree>
    <p:extLst>
      <p:ext uri="{BB962C8B-B14F-4D97-AF65-F5344CB8AC3E}">
        <p14:creationId xmlns:p14="http://schemas.microsoft.com/office/powerpoint/2010/main" val="3434834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F614-FF54-4ACA-B959-FBEF8D9DBDB9}"/>
              </a:ext>
              <a:ext uri="{C183D7F6-B498-43B3-948B-1728B52AA6E4}">
                <adec:decorative xmlns:adec="http://schemas.microsoft.com/office/drawing/2017/decorative" val="1"/>
              </a:ext>
            </a:extLst>
          </p:cNvPr>
          <p:cNvSpPr txBox="1"/>
          <p:nvPr/>
        </p:nvSpPr>
        <p:spPr>
          <a:xfrm>
            <a:off x="0" y="6529982"/>
            <a:ext cx="2141164" cy="276999"/>
          </a:xfrm>
          <a:prstGeom prst="rect">
            <a:avLst/>
          </a:prstGeom>
          <a:noFill/>
        </p:spPr>
        <p:txBody>
          <a:bodyPr wrap="none" rtlCol="0">
            <a:spAutoFit/>
          </a:bodyPr>
          <a:lstStyle/>
          <a:p>
            <a:r>
              <a:rPr lang="en-US" sz="1200" dirty="0"/>
              <a:t>Darker colors indicate intensity.</a:t>
            </a:r>
          </a:p>
        </p:txBody>
      </p:sp>
      <p:sp>
        <p:nvSpPr>
          <p:cNvPr id="11" name="TextBox 10">
            <a:extLst>
              <a:ext uri="{FF2B5EF4-FFF2-40B4-BE49-F238E27FC236}">
                <a16:creationId xmlns:a16="http://schemas.microsoft.com/office/drawing/2014/main" id="{9FCF5E4C-8567-4E8F-93BA-0C9506F4F045}"/>
              </a:ext>
              <a:ext uri="{C183D7F6-B498-43B3-948B-1728B52AA6E4}">
                <adec:decorative xmlns:adec="http://schemas.microsoft.com/office/drawing/2017/decorative" val="1"/>
              </a:ext>
            </a:extLst>
          </p:cNvPr>
          <p:cNvSpPr txBox="1"/>
          <p:nvPr/>
        </p:nvSpPr>
        <p:spPr>
          <a:xfrm>
            <a:off x="5277571" y="6485737"/>
            <a:ext cx="1636858" cy="276999"/>
          </a:xfrm>
          <a:prstGeom prst="rect">
            <a:avLst/>
          </a:prstGeom>
          <a:noFill/>
        </p:spPr>
        <p:txBody>
          <a:bodyPr wrap="none" rtlCol="0">
            <a:spAutoFit/>
          </a:bodyPr>
          <a:lstStyle/>
          <a:p>
            <a:r>
              <a:rPr lang="en-US" sz="1200" dirty="0"/>
              <a:t>Split Sampled Question</a:t>
            </a:r>
          </a:p>
        </p:txBody>
      </p:sp>
      <p:pic>
        <p:nvPicPr>
          <p:cNvPr id="4" name="Picture 3" descr="People in the disability community say it is important to be engaged in their community and are motivated to take action on the issues they care about. However, intensity is on the side of being personally engaged and demographic subgroups respond with more intensity to being personally engaged than being motivated to take action. How important is it to you personally engaged with your community: blue bar showing 82% of respondents overall said somewhat to very important, while 41% specifically said very important. Red bar showing 18% of overall respondents said a little to not important, while 4% specifically said not important at all. Groups most likely to say very it is very important to be engaged with your community: 52% of women with disabilities without children,  52% of those in Northeast region, 51% of people of color, 50% of people with disabilities in the Northeast Region, 49% of women with disabilities under age 50, 48% of people with a close friend with a disability, 48% of women who are likely to vote, 48% of those with a college education who are under age 50. Some people feel very motivated to take action on the issues they care about while others don't feel motivated at all, and many are in between. How about you--how motivated are you to take action on the issues you care about?: blue bar showing 87% of overall respondents said they are very or somewhat motivated, with 34% specifically saying they are very motivated. Red bar showing 11% of overall respondents said they are a little or not at all motivated, with 1% specifically saying they are not at all motivated. Groups most likely to say they are very motivated to take action on the issues they care about: 47% of fathers, 46% of college graduates under age 50, 43% of men under age 50, 41% of people with disabilities under age 50.">
            <a:extLst>
              <a:ext uri="{FF2B5EF4-FFF2-40B4-BE49-F238E27FC236}">
                <a16:creationId xmlns:a16="http://schemas.microsoft.com/office/drawing/2014/main" id="{4A9CAC7F-708D-7548-8BE1-6CC46CD16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4138"/>
            <a:ext cx="12192000" cy="4419600"/>
          </a:xfrm>
          <a:prstGeom prst="rect">
            <a:avLst/>
          </a:prstGeom>
        </p:spPr>
      </p:pic>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p:txBody>
          <a:bodyPr>
            <a:noAutofit/>
          </a:bodyPr>
          <a:lstStyle/>
          <a:p>
            <a:r>
              <a:rPr lang="en-US" sz="2400" dirty="0"/>
              <a:t>People in the disability community say it is important to be engaged in their community and are motivated to take action on the issues they care about. However, intensity is on the side of being personally engaged and demographic subgroups respond with more intensity to being personally engaged than being motivated to take action</a:t>
            </a:r>
            <a:r>
              <a:rPr lang="en-US" sz="2400" i="1" dirty="0"/>
              <a:t>. </a:t>
            </a:r>
            <a:endParaRPr lang="en-US" sz="2400" dirty="0"/>
          </a:p>
        </p:txBody>
      </p:sp>
    </p:spTree>
    <p:extLst>
      <p:ext uri="{BB962C8B-B14F-4D97-AF65-F5344CB8AC3E}">
        <p14:creationId xmlns:p14="http://schemas.microsoft.com/office/powerpoint/2010/main" val="277886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2000" dirty="0"/>
              <a:t>Over the course of the survey, the disability community becomes slightly more likely to say it is important to be engaged in their communities driven by those with a family member or friend with a disability. The disability community overall increases 4-points in their intensity and those with a family member or friend with a disability increases 6-points. </a:t>
            </a:r>
          </a:p>
        </p:txBody>
      </p:sp>
      <p:sp>
        <p:nvSpPr>
          <p:cNvPr id="11" name="Content Placeholder 4">
            <a:extLst>
              <a:ext uri="{FF2B5EF4-FFF2-40B4-BE49-F238E27FC236}">
                <a16:creationId xmlns:a16="http://schemas.microsoft.com/office/drawing/2014/main" id="{07333632-5618-4BF7-8E00-DA41A1DF4AB1}"/>
              </a:ext>
            </a:extLst>
          </p:cNvPr>
          <p:cNvSpPr txBox="1">
            <a:spLocks/>
          </p:cNvSpPr>
          <p:nvPr/>
        </p:nvSpPr>
        <p:spPr>
          <a:xfrm>
            <a:off x="224748" y="1749042"/>
            <a:ext cx="11521440" cy="54864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600" b="1" dirty="0"/>
              <a:t>How important is it to you personally to be engaged in your community?</a:t>
            </a:r>
          </a:p>
        </p:txBody>
      </p:sp>
      <p:pic>
        <p:nvPicPr>
          <p:cNvPr id="13" name="Picture 12" descr="Over the course of the survey, the disability community becomes slightly more likely to say it is important to be engaged in their communities driven by those with a family member or friend with a disability. The disability community overall increases 4-points in their intensity and those with a family member or friend with a disability increases 6-points. How important is it for you personally to be engaged in your community? Out of the total community: blue bars showing 82% initially said it is somewhat or very important, with 41% specifically saying very important. At the end of the survey 82% said it is very or somewhat important, but now 45% specifically say very important. Red bars showing number that a little or not at all important shrinks from 18% to 16% overall, with 4% consistently saying it is not at all important. Among people with disabilities: Blue bars showing 77% initially said somewhat or very important, with 41% specifically saying very important. At the end of the survey 80% said very or somewhat important, and 42% specifically said very. Red bars showing the number that said a little or not at all important shrinks from 22% initially to 17% at the end of the survey, with 7% initially and 5% at the end saying specifically not at all important. Among people with a connect to the disability community: blue bars showing initially 84% said very or somewhat important, with 40% specifically saying very important, at the end of the survey 80% said very or somewhat important, but the number who specifically said very important rose to 46%. Red bars showing initially 16% of respondents in this category said a little or not at all important, and at the end of the survey that number was 15%, 2% consistently said it was not all important specifically.  ">
            <a:extLst>
              <a:ext uri="{FF2B5EF4-FFF2-40B4-BE49-F238E27FC236}">
                <a16:creationId xmlns:a16="http://schemas.microsoft.com/office/drawing/2014/main" id="{DF1DCD09-3CA1-2146-8F17-9D4B1E4C197E}"/>
              </a:ext>
            </a:extLst>
          </p:cNvPr>
          <p:cNvPicPr>
            <a:picLocks noChangeAspect="1"/>
          </p:cNvPicPr>
          <p:nvPr/>
        </p:nvPicPr>
        <p:blipFill rotWithShape="1">
          <a:blip r:embed="rId3">
            <a:extLst>
              <a:ext uri="{28A0092B-C50C-407E-A947-70E740481C1C}">
                <a14:useLocalDpi xmlns:a14="http://schemas.microsoft.com/office/drawing/2010/main" val="0"/>
              </a:ext>
            </a:extLst>
          </a:blip>
          <a:srcRect t="15142"/>
          <a:stretch/>
        </p:blipFill>
        <p:spPr>
          <a:xfrm>
            <a:off x="0" y="2387128"/>
            <a:ext cx="12192000" cy="4470872"/>
          </a:xfrm>
          <a:prstGeom prst="rect">
            <a:avLst/>
          </a:prstGeom>
        </p:spPr>
      </p:pic>
    </p:spTree>
    <p:extLst>
      <p:ext uri="{BB962C8B-B14F-4D97-AF65-F5344CB8AC3E}">
        <p14:creationId xmlns:p14="http://schemas.microsoft.com/office/powerpoint/2010/main" val="4278728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rong majority of the disability community believes it is important to be engaged in their communities both before and after hearing messaging. About 6% are persuadable, meaning they shift toward believing it is important to be engaged after hearing messaging, or they remained undecided throughout the survey. Question asked: “How important is it to you personally to be engaged in your community?” [Initial to Final Shift]. Out of the total community: green bar showing 77% said it is solidly important, red bar showing 11% said solidly not important, purple bar showing 6% are persuadable, 6% lean toward important, and 6% leans toward not important. Among those most likely to be persuadable, 14% not likely to vote,  13% are age 65+, 12% have H.S. or less education, 12% are white women age 50+, 11% are women age 50+, 11% are those without a college degree age 50+, 11% are white people age 50+, 9% are those overall who are age 50+. Among people with a disability, green bar showing 74% rate it solidly important, red bar showing 15% rate solidly not important, purple bar indicating 7% are persuadable, blue bar showing 7% lean towards it being important, and pink bar showing 3% lean towards it being not important. Among those most likely to be persuadable, 12% say there is not a movement among people with disabilities, 10% were non-voters in 2016. Among people with a connection to the disability community, green bar showing 77% rate the issue solidly important, red bar showing 10% rate it solidly not important, purple bar showing 6% are persuadable, blue bar showing 6% lean towards it being important, pink bar showing 7% lean towards it being not important. Among those most likely to be persuadable: 17% of independents, 50% of women age 50+, 11% of those who are age 50+ overall, 10% of those with a Household income below $50,000.  ">
            <a:extLst>
              <a:ext uri="{FF2B5EF4-FFF2-40B4-BE49-F238E27FC236}">
                <a16:creationId xmlns:a16="http://schemas.microsoft.com/office/drawing/2014/main" id="{744128D8-CADB-4043-924A-E0AEBD6F48FE}"/>
              </a:ext>
            </a:extLst>
          </p:cNvPr>
          <p:cNvPicPr>
            <a:picLocks noChangeAspect="1"/>
          </p:cNvPicPr>
          <p:nvPr/>
        </p:nvPicPr>
        <p:blipFill rotWithShape="1">
          <a:blip r:embed="rId3">
            <a:extLst>
              <a:ext uri="{28A0092B-C50C-407E-A947-70E740481C1C}">
                <a14:useLocalDpi xmlns:a14="http://schemas.microsoft.com/office/drawing/2010/main" val="0"/>
              </a:ext>
            </a:extLst>
          </a:blip>
          <a:srcRect t="15794"/>
          <a:stretch/>
        </p:blipFill>
        <p:spPr>
          <a:xfrm>
            <a:off x="0" y="2464195"/>
            <a:ext cx="12192000" cy="4393805"/>
          </a:xfrm>
          <a:prstGeom prst="rect">
            <a:avLst/>
          </a:prstGeom>
        </p:spPr>
      </p:pic>
      <p:sp>
        <p:nvSpPr>
          <p:cNvPr id="7" name="Content Placeholder 4">
            <a:extLst>
              <a:ext uri="{FF2B5EF4-FFF2-40B4-BE49-F238E27FC236}">
                <a16:creationId xmlns:a16="http://schemas.microsoft.com/office/drawing/2014/main" id="{74A24D33-2D85-435C-8CF5-B2C821A64191}"/>
              </a:ext>
            </a:extLst>
          </p:cNvPr>
          <p:cNvSpPr txBox="1">
            <a:spLocks/>
          </p:cNvSpPr>
          <p:nvPr/>
        </p:nvSpPr>
        <p:spPr>
          <a:xfrm>
            <a:off x="224748" y="1749042"/>
            <a:ext cx="11521440" cy="54864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600" b="1" dirty="0"/>
              <a:t>How important is it to you personally to be engaged in your community? [Initial to Final Shift]</a:t>
            </a:r>
          </a:p>
        </p:txBody>
      </p:sp>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2400" dirty="0"/>
              <a:t>A strong majority of the disability community believes it is important to be engaged in their communities both before and after hearing messaging. About 6% are persuadable, meaning they shift toward believing it is important to be engaged after hearing messaging, or they remained undecided throughout the survey. </a:t>
            </a:r>
          </a:p>
        </p:txBody>
      </p:sp>
    </p:spTree>
    <p:extLst>
      <p:ext uri="{BB962C8B-B14F-4D97-AF65-F5344CB8AC3E}">
        <p14:creationId xmlns:p14="http://schemas.microsoft.com/office/powerpoint/2010/main" val="1308323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hroughout the survey, the disability community becomes about 5-points more likely to say they feel very motivated to take action on the issues they care about, again driven by those with a family member or friend with a disability. Levels of motivation to engage are high from the start, resulting in little room for movement overall. Question asked “Some people feel very motivated to take action on the issues they care about while others don't feel motivated at all, and many are in between. How about you--how motivated are you to take action on the issues you care about -- are you VERY motivated, SOMEWHAT motivated, NOT too motivated, or NOT at all motivated?” Among the total community, at the start of the survey light blue bar indicating 87% are somewhat or very motivated, with dark blue bar showing 34% very motivated specifically. Light red bar showing 11% not too or not at all motivated, with dark red bar showing 1% not at all motivated specifically. At the end of the survey 88% are somewhat or very motivated, with dark blue bar showing 39% very motivated specifically. Light red bar showing 9% not too or not at all motivated, with dark red bar showing 1% not at all motivated specifically. Among people with disabilities are the start of the survey light blue bar indicating 86% are somewhat or very motivated, with dark blue bar showing 34% very motivated specifically. Light red bar showing 11% not too or not at all motivated, with dark red bar showing 1% not at all motivated specifically. At the end of the survey light blue bar 86% are somewhat or very motivated, with dark blue bar showing 37% very motivated specifically. Light red bar showing 10% not too motivated. Among those with a connection to the disability community at the start of the survey light blue bar indicating 87% are somewhat or very motivated, with dark blue bar showing 34% very motivated specifically. Light red bar showing 11% not too or not at all motivated, with dark red bar showing 1% not at all motivated specifically At the end of the survey light blue bar indicating 89% are somewhat or very motivated, with dark blue bar showing 41% very motivated specifically. Light red bar showing 9% not too or not at all motivated, with dark red bar showing 1% not at all motivated specifically.">
            <a:extLst>
              <a:ext uri="{FF2B5EF4-FFF2-40B4-BE49-F238E27FC236}">
                <a16:creationId xmlns:a16="http://schemas.microsoft.com/office/drawing/2014/main" id="{67FCFEB9-7956-3746-9928-651E82AAEA39}"/>
              </a:ext>
            </a:extLst>
          </p:cNvPr>
          <p:cNvPicPr>
            <a:picLocks noChangeAspect="1"/>
          </p:cNvPicPr>
          <p:nvPr/>
        </p:nvPicPr>
        <p:blipFill rotWithShape="1">
          <a:blip r:embed="rId3">
            <a:extLst>
              <a:ext uri="{28A0092B-C50C-407E-A947-70E740481C1C}">
                <a14:useLocalDpi xmlns:a14="http://schemas.microsoft.com/office/drawing/2010/main" val="0"/>
              </a:ext>
            </a:extLst>
          </a:blip>
          <a:srcRect t="14873"/>
          <a:stretch/>
        </p:blipFill>
        <p:spPr>
          <a:xfrm>
            <a:off x="0" y="2402586"/>
            <a:ext cx="12192000" cy="4454192"/>
          </a:xfrm>
          <a:prstGeom prst="rect">
            <a:avLst/>
          </a:prstGeom>
        </p:spPr>
      </p:pic>
      <p:sp>
        <p:nvSpPr>
          <p:cNvPr id="11" name="Content Placeholder 4">
            <a:extLst>
              <a:ext uri="{FF2B5EF4-FFF2-40B4-BE49-F238E27FC236}">
                <a16:creationId xmlns:a16="http://schemas.microsoft.com/office/drawing/2014/main" id="{07333632-5618-4BF7-8E00-DA41A1DF4AB1}"/>
              </a:ext>
            </a:extLst>
          </p:cNvPr>
          <p:cNvSpPr txBox="1">
            <a:spLocks/>
          </p:cNvSpPr>
          <p:nvPr/>
        </p:nvSpPr>
        <p:spPr>
          <a:xfrm>
            <a:off x="224748" y="1749042"/>
            <a:ext cx="11521440" cy="548640"/>
          </a:xfrm>
          <a:prstGeom prst="rect">
            <a:avLst/>
          </a:prstGeom>
          <a:solidFill>
            <a:schemeClr val="bg1">
              <a:lumMod val="85000"/>
            </a:schemeClr>
          </a:solidFill>
        </p:spPr>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t>Some people feel very motivated to take action on the issues they care about while others don't feel motivated at all, and many are in between. How about you--how motivated are you to take action on the issues you care about -- are you VERY motivated, SOMEWHAT motivated, NOT too motivated, or NOT at all motivated?</a:t>
            </a:r>
            <a:endParaRPr lang="en-US" sz="1600" b="1" dirty="0"/>
          </a:p>
        </p:txBody>
      </p:sp>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2400" dirty="0"/>
              <a:t>Throughout the survey, the disability community becomes about 5-points more likely to say they feel </a:t>
            </a:r>
            <a:r>
              <a:rPr lang="en-US" sz="2400" i="1" dirty="0"/>
              <a:t>very</a:t>
            </a:r>
            <a:r>
              <a:rPr lang="en-US" sz="2400" dirty="0"/>
              <a:t> motivated to take action on the issues they care about, again driven by those with a family member or friend with a disability. Levels of motivation to engage are high from the start, resulting in little room for movement overall. </a:t>
            </a:r>
          </a:p>
        </p:txBody>
      </p:sp>
    </p:spTree>
    <p:extLst>
      <p:ext uri="{BB962C8B-B14F-4D97-AF65-F5344CB8AC3E}">
        <p14:creationId xmlns:p14="http://schemas.microsoft.com/office/powerpoint/2010/main" val="166953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rong majority of the disability community also feels motivated to take action on the issues they care about both before and after hearing messaging as 6% are persuadable in their motivation. Levels of motivation to engage are high from the start, with at least 8 in 10 across the community being solidly motivated.  Question asked: “Some people feel very motivated to take action on the issues they care about while others don't feel motivated at all, and many are in between. How about you--how motivated are you to take action on the issues you care about -- are you VERY motivated, SOMEWHAT motivated, NOT too motivated, or NOT at all motivated?” Out of the total community: green bar showing 82% said it is solidly important, red bar showing 6% said solidly not important, purple bar showing 6% are persuadable, 6% lean toward important, and 5% leans toward not important. Among those most likely to be persuadable, 21% of those who are not likely to vote, 12%  of those who are without a college degree age 50+, 11% of those who are age 65+, 10% of men age 50+, 11% of Republicans age 50+. Among people with a disability, green bar showing 80% rate it solidly important, red bar showing 6% rate solidly not important, purple bar indicating 8% are persuadable, blue bar showing 7% lean towards it being important, and pink bar showing 6% lean towards it being not important. Among those most likely to be persuadable, 15% of men with disabilities age 50+, 12% of those age 50+, 11% of men with disabilities, and 11% of Republicans with disabilities. Among people with a connection to the disability community, green bar showing 83% rate the issue solidly important, red bar showing 6% rate it solidly not important, purple bar showing 6% are persuadable, blue bar showing 6% lean towards it being important, pink bar showing 5% lean towards it being not important. Those with a family member/friend are less likely to have demographic subgroups who are more likely to be persuadable. ">
            <a:extLst>
              <a:ext uri="{FF2B5EF4-FFF2-40B4-BE49-F238E27FC236}">
                <a16:creationId xmlns:a16="http://schemas.microsoft.com/office/drawing/2014/main" id="{A8DC93D3-F297-7D42-9365-DCCBBD0BAA61}"/>
              </a:ext>
            </a:extLst>
          </p:cNvPr>
          <p:cNvPicPr>
            <a:picLocks noChangeAspect="1"/>
          </p:cNvPicPr>
          <p:nvPr/>
        </p:nvPicPr>
        <p:blipFill rotWithShape="1">
          <a:blip r:embed="rId3">
            <a:extLst>
              <a:ext uri="{28A0092B-C50C-407E-A947-70E740481C1C}">
                <a14:useLocalDpi xmlns:a14="http://schemas.microsoft.com/office/drawing/2010/main" val="0"/>
              </a:ext>
            </a:extLst>
          </a:blip>
          <a:srcRect t="15650"/>
          <a:stretch/>
        </p:blipFill>
        <p:spPr>
          <a:xfrm>
            <a:off x="0" y="2475081"/>
            <a:ext cx="12192000" cy="4382919"/>
          </a:xfrm>
          <a:prstGeom prst="rect">
            <a:avLst/>
          </a:prstGeom>
        </p:spPr>
      </p:pic>
      <p:sp>
        <p:nvSpPr>
          <p:cNvPr id="10" name="Content Placeholder 4">
            <a:extLst>
              <a:ext uri="{FF2B5EF4-FFF2-40B4-BE49-F238E27FC236}">
                <a16:creationId xmlns:a16="http://schemas.microsoft.com/office/drawing/2014/main" id="{87ECA685-C88B-4809-AE3A-9FE0A8A6FC06}"/>
              </a:ext>
            </a:extLst>
          </p:cNvPr>
          <p:cNvSpPr txBox="1">
            <a:spLocks/>
          </p:cNvSpPr>
          <p:nvPr/>
        </p:nvSpPr>
        <p:spPr>
          <a:xfrm>
            <a:off x="224748" y="1749042"/>
            <a:ext cx="11521440" cy="548640"/>
          </a:xfrm>
          <a:prstGeom prst="rect">
            <a:avLst/>
          </a:prstGeom>
          <a:solidFill>
            <a:schemeClr val="bg1">
              <a:lumMod val="85000"/>
            </a:schemeClr>
          </a:solidFill>
        </p:spPr>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t>Some people feel very motivated to take action on the issues they care about while others don't feel motivated at all, and many are in between. How about you--how motivated are you to take action on the issues you care about -- are you VERY motivated, SOMEWHAT motivated, NOT too motivated, or NOT at all motivated?</a:t>
            </a:r>
            <a:endParaRPr lang="en-US" sz="1600" b="1" dirty="0"/>
          </a:p>
        </p:txBody>
      </p:sp>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2400" dirty="0"/>
              <a:t>A strong majority of the disability community also feels motivated to take action on the issues they care about both before and after hearing messaging as 6% are persuadable in their motivation. Levels of motivation to engage are high from the start, with at least 8 in 10 across the community being solidly motivated.  </a:t>
            </a:r>
          </a:p>
        </p:txBody>
      </p:sp>
    </p:spTree>
    <p:extLst>
      <p:ext uri="{BB962C8B-B14F-4D97-AF65-F5344CB8AC3E}">
        <p14:creationId xmlns:p14="http://schemas.microsoft.com/office/powerpoint/2010/main" val="2262072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BFCF99C-546A-4D17-821F-1919BBFCD83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4685"/>
              </p:ext>
            </p:extLst>
          </p:nvPr>
        </p:nvGraphicFramePr>
        <p:xfrm>
          <a:off x="5701364" y="1330036"/>
          <a:ext cx="6490636" cy="494549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a:extLst>
              <a:ext uri="{FF2B5EF4-FFF2-40B4-BE49-F238E27FC236}">
                <a16:creationId xmlns:a16="http://schemas.microsoft.com/office/drawing/2014/main" id="{251CD364-5AD7-41A7-8603-DD1C74E1D213}"/>
              </a:ext>
            </a:extLst>
          </p:cNvPr>
          <p:cNvSpPr>
            <a:spLocks noGrp="1"/>
          </p:cNvSpPr>
          <p:nvPr>
            <p:ph idx="1"/>
          </p:nvPr>
        </p:nvSpPr>
        <p:spPr>
          <a:xfrm>
            <a:off x="277309" y="1330036"/>
            <a:ext cx="5424055" cy="5496792"/>
          </a:xfrm>
        </p:spPr>
        <p:txBody>
          <a:bodyPr>
            <a:noAutofit/>
          </a:bodyPr>
          <a:lstStyle/>
          <a:p>
            <a:pPr marL="0" indent="0">
              <a:lnSpc>
                <a:spcPct val="100000"/>
              </a:lnSpc>
              <a:buNone/>
            </a:pPr>
            <a:r>
              <a:rPr lang="en-US" altLang="en-US" sz="1600" b="1" u="sng" dirty="0">
                <a:solidFill>
                  <a:srgbClr val="00B050"/>
                </a:solidFill>
              </a:rPr>
              <a:t>Solid Important – 77% of disability community</a:t>
            </a:r>
          </a:p>
          <a:p>
            <a:pPr>
              <a:lnSpc>
                <a:spcPct val="100000"/>
              </a:lnSpc>
            </a:pPr>
            <a:r>
              <a:rPr lang="en-US" altLang="en-US" sz="1600" dirty="0"/>
              <a:t>People in the survey who say it is important to them to be engaged on both the initial and the final ask. </a:t>
            </a:r>
          </a:p>
          <a:p>
            <a:pPr marL="0" indent="0">
              <a:lnSpc>
                <a:spcPct val="100000"/>
              </a:lnSpc>
              <a:buNone/>
            </a:pPr>
            <a:r>
              <a:rPr lang="en-US" altLang="en-US" sz="1600" b="1" u="sng" dirty="0">
                <a:solidFill>
                  <a:srgbClr val="C00000"/>
                </a:solidFill>
              </a:rPr>
              <a:t>Solid Not Important – 11% of disability community</a:t>
            </a:r>
          </a:p>
          <a:p>
            <a:pPr>
              <a:lnSpc>
                <a:spcPct val="100000"/>
              </a:lnSpc>
            </a:pPr>
            <a:r>
              <a:rPr lang="en-US" altLang="en-US" sz="1600" dirty="0"/>
              <a:t>People in the survey who say it is </a:t>
            </a:r>
            <a:r>
              <a:rPr lang="en-US" altLang="en-US" sz="1600" u="sng" dirty="0"/>
              <a:t>not</a:t>
            </a:r>
            <a:r>
              <a:rPr lang="en-US" altLang="en-US" sz="1600" dirty="0"/>
              <a:t> important to them to be engaged on both the initial and the final ask. </a:t>
            </a:r>
          </a:p>
          <a:p>
            <a:pPr marL="0" indent="0">
              <a:lnSpc>
                <a:spcPct val="100000"/>
              </a:lnSpc>
              <a:buNone/>
            </a:pPr>
            <a:r>
              <a:rPr lang="en-US" altLang="en-US" sz="1600" b="1" u="sng" dirty="0">
                <a:solidFill>
                  <a:srgbClr val="0070C0"/>
                </a:solidFill>
              </a:rPr>
              <a:t>Toward Important – 6% of disability community </a:t>
            </a:r>
          </a:p>
          <a:p>
            <a:pPr>
              <a:lnSpc>
                <a:spcPct val="100000"/>
              </a:lnSpc>
            </a:pPr>
            <a:r>
              <a:rPr lang="en-US" altLang="en-US" sz="1600" dirty="0"/>
              <a:t>People who say initially that it is </a:t>
            </a:r>
            <a:r>
              <a:rPr lang="en-US" altLang="en-US" sz="1600" u="sng" dirty="0"/>
              <a:t>not</a:t>
            </a:r>
            <a:r>
              <a:rPr lang="en-US" altLang="en-US" sz="1600" dirty="0"/>
              <a:t> important but who say it is important in the final ask.</a:t>
            </a:r>
          </a:p>
          <a:p>
            <a:pPr marL="0" indent="0">
              <a:lnSpc>
                <a:spcPct val="100000"/>
              </a:lnSpc>
              <a:buNone/>
            </a:pPr>
            <a:r>
              <a:rPr lang="en-US" altLang="en-US" sz="1600" b="1" u="sng" dirty="0">
                <a:solidFill>
                  <a:srgbClr val="E57A77"/>
                </a:solidFill>
              </a:rPr>
              <a:t>Toward Not Important – 6% of disability community</a:t>
            </a:r>
          </a:p>
          <a:p>
            <a:pPr>
              <a:lnSpc>
                <a:spcPct val="100000"/>
              </a:lnSpc>
            </a:pPr>
            <a:r>
              <a:rPr lang="en-US" altLang="en-US" sz="1600" dirty="0"/>
              <a:t>People who say initially that it is important but who say it is </a:t>
            </a:r>
            <a:r>
              <a:rPr lang="en-US" altLang="en-US" sz="1600" u="sng" dirty="0"/>
              <a:t>not</a:t>
            </a:r>
            <a:r>
              <a:rPr lang="en-US" altLang="en-US" sz="1600" dirty="0"/>
              <a:t> important in the final ask.</a:t>
            </a:r>
          </a:p>
          <a:p>
            <a:pPr marL="0" indent="0">
              <a:lnSpc>
                <a:spcPct val="100000"/>
              </a:lnSpc>
              <a:buNone/>
            </a:pPr>
            <a:r>
              <a:rPr lang="en-US" altLang="en-US" sz="1600" b="1" u="sng" dirty="0">
                <a:solidFill>
                  <a:srgbClr val="7030A0"/>
                </a:solidFill>
              </a:rPr>
              <a:t>Persuadables – 6% of disability community</a:t>
            </a:r>
          </a:p>
          <a:p>
            <a:pPr>
              <a:lnSpc>
                <a:spcPct val="100000"/>
              </a:lnSpc>
            </a:pPr>
            <a:r>
              <a:rPr lang="en-US" altLang="en-US" sz="1600" dirty="0"/>
              <a:t>People who move toward important plus people who say they don’t know in both the initial and final asks. </a:t>
            </a:r>
          </a:p>
        </p:txBody>
      </p:sp>
      <p:sp>
        <p:nvSpPr>
          <p:cNvPr id="3" name="Title 1">
            <a:extLst>
              <a:ext uri="{FF2B5EF4-FFF2-40B4-BE49-F238E27FC236}">
                <a16:creationId xmlns:a16="http://schemas.microsoft.com/office/drawing/2014/main" id="{3052A433-F597-47DC-A3C6-319BD2F3A98E}"/>
              </a:ext>
            </a:extLst>
          </p:cNvPr>
          <p:cNvSpPr>
            <a:spLocks noGrp="1"/>
          </p:cNvSpPr>
          <p:nvPr>
            <p:ph type="title"/>
          </p:nvPr>
        </p:nvSpPr>
        <p:spPr>
          <a:xfrm>
            <a:off x="277309" y="408543"/>
            <a:ext cx="11495591" cy="740391"/>
          </a:xfrm>
        </p:spPr>
        <p:txBody>
          <a:bodyPr anchor="t">
            <a:normAutofit fontScale="90000"/>
          </a:bodyPr>
          <a:lstStyle/>
          <a:p>
            <a:r>
              <a:rPr lang="en-US" sz="2400" dirty="0"/>
              <a:t>Over the course of the survey, respondents were asked how important it is to be engaged in their community. A solid majority said it was important on both the initial and final ask. </a:t>
            </a:r>
          </a:p>
        </p:txBody>
      </p:sp>
    </p:spTree>
    <p:extLst>
      <p:ext uri="{BB962C8B-B14F-4D97-AF65-F5344CB8AC3E}">
        <p14:creationId xmlns:p14="http://schemas.microsoft.com/office/powerpoint/2010/main" val="3730511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BFCF99C-546A-4D17-821F-1919BBFCD83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4653457"/>
              </p:ext>
            </p:extLst>
          </p:nvPr>
        </p:nvGraphicFramePr>
        <p:xfrm>
          <a:off x="5319209" y="968991"/>
          <a:ext cx="6872791" cy="5496791"/>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a:extLst>
              <a:ext uri="{FF2B5EF4-FFF2-40B4-BE49-F238E27FC236}">
                <a16:creationId xmlns:a16="http://schemas.microsoft.com/office/drawing/2014/main" id="{251CD364-5AD7-41A7-8603-DD1C74E1D213}"/>
              </a:ext>
            </a:extLst>
          </p:cNvPr>
          <p:cNvSpPr>
            <a:spLocks noGrp="1"/>
          </p:cNvSpPr>
          <p:nvPr>
            <p:ph idx="1"/>
          </p:nvPr>
        </p:nvSpPr>
        <p:spPr>
          <a:xfrm>
            <a:off x="277309" y="1330036"/>
            <a:ext cx="4938927" cy="5496791"/>
          </a:xfrm>
        </p:spPr>
        <p:txBody>
          <a:bodyPr>
            <a:noAutofit/>
          </a:bodyPr>
          <a:lstStyle/>
          <a:p>
            <a:pPr marL="0" indent="0">
              <a:lnSpc>
                <a:spcPct val="100000"/>
              </a:lnSpc>
              <a:buNone/>
            </a:pPr>
            <a:r>
              <a:rPr lang="en-US" altLang="en-US" sz="1600" b="1" u="sng" dirty="0">
                <a:solidFill>
                  <a:srgbClr val="00B050"/>
                </a:solidFill>
              </a:rPr>
              <a:t>Solid Motivated – 82% of disability community</a:t>
            </a:r>
          </a:p>
          <a:p>
            <a:pPr>
              <a:lnSpc>
                <a:spcPct val="100000"/>
              </a:lnSpc>
            </a:pPr>
            <a:r>
              <a:rPr lang="en-US" altLang="en-US" sz="1600" dirty="0"/>
              <a:t>People in the survey who say they are motivated to take action on both the initial and the final ask. </a:t>
            </a:r>
          </a:p>
          <a:p>
            <a:pPr marL="0" indent="0">
              <a:lnSpc>
                <a:spcPct val="100000"/>
              </a:lnSpc>
              <a:buNone/>
            </a:pPr>
            <a:r>
              <a:rPr lang="en-US" altLang="en-US" sz="1600" b="1" u="sng" dirty="0">
                <a:solidFill>
                  <a:srgbClr val="C00000"/>
                </a:solidFill>
              </a:rPr>
              <a:t>Solid Not Motivated – 6% of disability community</a:t>
            </a:r>
          </a:p>
          <a:p>
            <a:pPr>
              <a:lnSpc>
                <a:spcPct val="100000"/>
              </a:lnSpc>
            </a:pPr>
            <a:r>
              <a:rPr lang="en-US" altLang="en-US" sz="1600" dirty="0"/>
              <a:t>People in the survey who say they are </a:t>
            </a:r>
            <a:r>
              <a:rPr lang="en-US" altLang="en-US" sz="1600" u="sng" dirty="0"/>
              <a:t>not</a:t>
            </a:r>
            <a:r>
              <a:rPr lang="en-US" altLang="en-US" sz="1600" dirty="0"/>
              <a:t> motivated to take action on both the initial and the final ask. </a:t>
            </a:r>
          </a:p>
          <a:p>
            <a:pPr marL="0" indent="0">
              <a:lnSpc>
                <a:spcPct val="100000"/>
              </a:lnSpc>
              <a:buNone/>
            </a:pPr>
            <a:r>
              <a:rPr lang="en-US" altLang="en-US" sz="1600" b="1" u="sng" dirty="0">
                <a:solidFill>
                  <a:srgbClr val="0070C0"/>
                </a:solidFill>
              </a:rPr>
              <a:t>Toward Motivated – 6% of disability community </a:t>
            </a:r>
          </a:p>
          <a:p>
            <a:pPr>
              <a:lnSpc>
                <a:spcPct val="100000"/>
              </a:lnSpc>
            </a:pPr>
            <a:r>
              <a:rPr lang="en-US" altLang="en-US" sz="1600" dirty="0"/>
              <a:t>People who say initially that they are </a:t>
            </a:r>
            <a:r>
              <a:rPr lang="en-US" altLang="en-US" sz="1600" u="sng" dirty="0"/>
              <a:t>not</a:t>
            </a:r>
            <a:r>
              <a:rPr lang="en-US" altLang="en-US" sz="1600" dirty="0"/>
              <a:t> motivated but who say they are motivated in the final ask.</a:t>
            </a:r>
          </a:p>
          <a:p>
            <a:pPr marL="0" indent="0">
              <a:lnSpc>
                <a:spcPct val="100000"/>
              </a:lnSpc>
              <a:buNone/>
            </a:pPr>
            <a:r>
              <a:rPr lang="en-US" altLang="en-US" sz="1600" b="1" u="sng" dirty="0">
                <a:solidFill>
                  <a:srgbClr val="E57A77"/>
                </a:solidFill>
              </a:rPr>
              <a:t>Toward Not Motivated – 5% of disability community</a:t>
            </a:r>
          </a:p>
          <a:p>
            <a:pPr>
              <a:lnSpc>
                <a:spcPct val="100000"/>
              </a:lnSpc>
            </a:pPr>
            <a:r>
              <a:rPr lang="en-US" altLang="en-US" sz="1600" dirty="0"/>
              <a:t>People who say initially they are motivated but who say they are </a:t>
            </a:r>
            <a:r>
              <a:rPr lang="en-US" altLang="en-US" sz="1600" u="sng" dirty="0"/>
              <a:t>not</a:t>
            </a:r>
            <a:r>
              <a:rPr lang="en-US" altLang="en-US" sz="1600" dirty="0"/>
              <a:t> motivated in the final ask.</a:t>
            </a:r>
          </a:p>
          <a:p>
            <a:pPr marL="0" indent="0">
              <a:lnSpc>
                <a:spcPct val="100000"/>
              </a:lnSpc>
              <a:buNone/>
            </a:pPr>
            <a:r>
              <a:rPr lang="en-US" altLang="en-US" sz="1600" b="1" u="sng" dirty="0">
                <a:solidFill>
                  <a:srgbClr val="7030A0"/>
                </a:solidFill>
              </a:rPr>
              <a:t>Persuadables – 6% of disability community</a:t>
            </a:r>
          </a:p>
          <a:p>
            <a:pPr>
              <a:lnSpc>
                <a:spcPct val="100000"/>
              </a:lnSpc>
            </a:pPr>
            <a:r>
              <a:rPr lang="en-US" altLang="en-US" sz="1600" dirty="0"/>
              <a:t>People who move toward motivated plus people who say they don’t know in both the initial and final asks. </a:t>
            </a:r>
          </a:p>
        </p:txBody>
      </p:sp>
      <p:sp>
        <p:nvSpPr>
          <p:cNvPr id="3" name="Title 1">
            <a:extLst>
              <a:ext uri="{FF2B5EF4-FFF2-40B4-BE49-F238E27FC236}">
                <a16:creationId xmlns:a16="http://schemas.microsoft.com/office/drawing/2014/main" id="{3052A433-F597-47DC-A3C6-319BD2F3A98E}"/>
              </a:ext>
            </a:extLst>
          </p:cNvPr>
          <p:cNvSpPr>
            <a:spLocks noGrp="1"/>
          </p:cNvSpPr>
          <p:nvPr>
            <p:ph type="title"/>
          </p:nvPr>
        </p:nvSpPr>
        <p:spPr>
          <a:xfrm>
            <a:off x="277309" y="228600"/>
            <a:ext cx="11637382" cy="740391"/>
          </a:xfrm>
        </p:spPr>
        <p:txBody>
          <a:bodyPr anchor="t">
            <a:normAutofit fontScale="90000"/>
          </a:bodyPr>
          <a:lstStyle/>
          <a:p>
            <a:r>
              <a:rPr lang="en-US" sz="2400" dirty="0"/>
              <a:t>Over the course of the survey, respondents were asked how motivated they are to take action on the issues they care about. A solid majority said they were important on both the initial and final ask. </a:t>
            </a:r>
          </a:p>
        </p:txBody>
      </p:sp>
    </p:spTree>
    <p:extLst>
      <p:ext uri="{BB962C8B-B14F-4D97-AF65-F5344CB8AC3E}">
        <p14:creationId xmlns:p14="http://schemas.microsoft.com/office/powerpoint/2010/main" val="3609860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FAFED3-6416-45C2-A4BF-41A388B8F77D}"/>
              </a:ext>
            </a:extLst>
          </p:cNvPr>
          <p:cNvSpPr txBox="1"/>
          <p:nvPr/>
        </p:nvSpPr>
        <p:spPr>
          <a:xfrm>
            <a:off x="74810" y="6277815"/>
            <a:ext cx="9849491" cy="523220"/>
          </a:xfrm>
          <a:prstGeom prst="rect">
            <a:avLst/>
          </a:prstGeom>
          <a:noFill/>
        </p:spPr>
        <p:txBody>
          <a:bodyPr wrap="none" rtlCol="0">
            <a:spAutoFit/>
          </a:bodyPr>
          <a:lstStyle/>
          <a:p>
            <a:r>
              <a:rPr lang="en-US" sz="1400" dirty="0"/>
              <a:t>What motivates you to take action on issues that you care about? Do you think that people with disabilities may have different issue </a:t>
            </a:r>
          </a:p>
          <a:p>
            <a:r>
              <a:rPr lang="en-US" sz="1400" dirty="0"/>
              <a:t>priorities than people without disabilities, politically speaking?</a:t>
            </a:r>
          </a:p>
        </p:txBody>
      </p:sp>
      <p:sp>
        <p:nvSpPr>
          <p:cNvPr id="6" name="Content Placeholder 4">
            <a:extLst>
              <a:ext uri="{FF2B5EF4-FFF2-40B4-BE49-F238E27FC236}">
                <a16:creationId xmlns:a16="http://schemas.microsoft.com/office/drawing/2014/main" id="{2F786820-DDEC-4CB9-92D7-A48BC8609AE8}"/>
              </a:ext>
            </a:extLst>
          </p:cNvPr>
          <p:cNvSpPr>
            <a:spLocks noGrp="1"/>
          </p:cNvSpPr>
          <p:nvPr>
            <p:ph idx="1"/>
          </p:nvPr>
        </p:nvSpPr>
        <p:spPr>
          <a:xfrm>
            <a:off x="4380615" y="318575"/>
            <a:ext cx="7653660" cy="5815895"/>
          </a:xfrm>
        </p:spPr>
        <p:txBody>
          <a:bodyPr>
            <a:noAutofit/>
          </a:bodyPr>
          <a:lstStyle/>
          <a:p>
            <a:r>
              <a:rPr lang="en-US" sz="1800" i="1" dirty="0">
                <a:solidFill>
                  <a:schemeClr val="dk1"/>
                </a:solidFill>
              </a:rPr>
              <a:t>“A </a:t>
            </a:r>
            <a:r>
              <a:rPr lang="en-US" sz="1800" b="1" i="1" dirty="0">
                <a:solidFill>
                  <a:schemeClr val="dk1"/>
                </a:solidFill>
              </a:rPr>
              <a:t>need for change </a:t>
            </a:r>
            <a:r>
              <a:rPr lang="en-US" sz="1800" i="1" dirty="0">
                <a:solidFill>
                  <a:schemeClr val="dk1"/>
                </a:solidFill>
              </a:rPr>
              <a:t>or at least the want.” </a:t>
            </a:r>
            <a:r>
              <a:rPr lang="en-US" sz="1800" dirty="0"/>
              <a:t>– Parent of child with disability, Baltimore</a:t>
            </a:r>
            <a:endParaRPr lang="en-US" sz="1800" i="1" dirty="0"/>
          </a:p>
          <a:p>
            <a:r>
              <a:rPr lang="en-US" sz="1800" i="1" dirty="0"/>
              <a:t>“So, </a:t>
            </a:r>
            <a:r>
              <a:rPr lang="en-US" sz="1800" b="1" i="1" dirty="0"/>
              <a:t>House Resolution #1</a:t>
            </a:r>
            <a:r>
              <a:rPr lang="en-US" sz="1800" i="1" dirty="0"/>
              <a:t>, which is making voting more accessible and easier and less corrupt across the country, and the </a:t>
            </a:r>
            <a:r>
              <a:rPr lang="en-US" sz="1800" b="1" i="1" dirty="0"/>
              <a:t>Equality Act</a:t>
            </a:r>
            <a:r>
              <a:rPr lang="en-US" sz="1800" i="1" dirty="0"/>
              <a:t>, which would actually finally make it so that gay and lesbian and bisexual and transgender people can’t be fired in the states… that is a bill that I am excited about seeing.” </a:t>
            </a:r>
            <a:r>
              <a:rPr lang="en-US" sz="1800" dirty="0"/>
              <a:t>– White person with disability, Baltimore</a:t>
            </a:r>
            <a:endParaRPr lang="en-US" sz="1800" i="1" dirty="0"/>
          </a:p>
          <a:p>
            <a:r>
              <a:rPr lang="en-US" sz="1800" i="1" dirty="0">
                <a:solidFill>
                  <a:schemeClr val="dk1"/>
                </a:solidFill>
              </a:rPr>
              <a:t>“I feel like part of the issues might be that like when you are a woman or a person of color or something the issues that you face are generally so similar, </a:t>
            </a:r>
            <a:r>
              <a:rPr lang="en-US" sz="1800" b="1" i="1" dirty="0">
                <a:solidFill>
                  <a:schemeClr val="dk1"/>
                </a:solidFill>
              </a:rPr>
              <a:t>but someone who has like you know a mental disability is going to need different accommodations than someone with a physical disability </a:t>
            </a:r>
            <a:r>
              <a:rPr lang="en-US" sz="1800" i="1" dirty="0">
                <a:solidFill>
                  <a:schemeClr val="dk1"/>
                </a:solidFill>
              </a:rPr>
              <a:t>and even between the same you know condition there is so much variation than just saying… accessibility.”– </a:t>
            </a:r>
            <a:r>
              <a:rPr lang="en-US" sz="1800" dirty="0">
                <a:solidFill>
                  <a:schemeClr val="dk1"/>
                </a:solidFill>
              </a:rPr>
              <a:t>White person with disability, Baltimore</a:t>
            </a:r>
          </a:p>
          <a:p>
            <a:r>
              <a:rPr lang="en-US" sz="1800" dirty="0">
                <a:solidFill>
                  <a:schemeClr val="dk1"/>
                </a:solidFill>
              </a:rPr>
              <a:t>“</a:t>
            </a:r>
            <a:r>
              <a:rPr lang="en-US" sz="1800" b="1" i="1" dirty="0">
                <a:solidFill>
                  <a:schemeClr val="dk1"/>
                </a:solidFill>
              </a:rPr>
              <a:t>I would want to find out more because it is something that I feel is like…say you can’t own a house and be disabled.  You can’t own property without having to sell it and pay the government back</a:t>
            </a:r>
            <a:r>
              <a:rPr lang="en-US" sz="1800" i="1" dirty="0">
                <a:solidFill>
                  <a:schemeClr val="dk1"/>
                </a:solidFill>
              </a:rPr>
              <a:t>.  Things like that.  I am going to need somewhere to live and I don’t want to keep living in people’s basements anymore.  You know what I mean?  Like I want to feel like I have a home.” </a:t>
            </a:r>
            <a:r>
              <a:rPr lang="en-US" sz="1800" dirty="0">
                <a:solidFill>
                  <a:schemeClr val="dk1"/>
                </a:solidFill>
              </a:rPr>
              <a:t>– Person of color with disability, Baltimore               </a:t>
            </a:r>
            <a:endParaRPr lang="en-US" sz="1800" dirty="0"/>
          </a:p>
          <a:p>
            <a:r>
              <a:rPr lang="en-US" sz="1800" dirty="0"/>
              <a:t>“</a:t>
            </a:r>
            <a:r>
              <a:rPr lang="en-US" sz="1800" i="1" dirty="0"/>
              <a:t>As far as healthcare, you don’t get on </a:t>
            </a:r>
            <a:r>
              <a:rPr lang="en-US" sz="1800" b="1" i="1" dirty="0"/>
              <a:t>Medicare</a:t>
            </a:r>
            <a:r>
              <a:rPr lang="en-US" sz="1800" i="1" dirty="0"/>
              <a:t> when you are on disability until you have been on disability for two years</a:t>
            </a:r>
            <a:r>
              <a:rPr lang="en-US" sz="1800" dirty="0"/>
              <a:t>.” – White person with disability, Baltimore</a:t>
            </a: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5280" y="318575"/>
            <a:ext cx="4045334" cy="5815895"/>
          </a:xfrm>
        </p:spPr>
        <p:txBody>
          <a:bodyPr>
            <a:noAutofit/>
          </a:bodyPr>
          <a:lstStyle/>
          <a:p>
            <a:r>
              <a:rPr lang="en-US" sz="1800" dirty="0"/>
              <a:t>Focus group participants are motivated to take action because of their desire for change based on personal experiences with healthcare, finances, housing, and other personal issues. </a:t>
            </a:r>
            <a:br>
              <a:rPr lang="en-US" sz="1800" dirty="0"/>
            </a:br>
            <a:br>
              <a:rPr lang="en-US" sz="1800" dirty="0"/>
            </a:br>
            <a:r>
              <a:rPr lang="en-US" sz="1800" dirty="0"/>
              <a:t>Some are motivated by specific bills they see being passed. </a:t>
            </a:r>
            <a:br>
              <a:rPr lang="en-US" sz="1800" dirty="0"/>
            </a:br>
            <a:br>
              <a:rPr lang="en-US" sz="1800" dirty="0"/>
            </a:br>
            <a:r>
              <a:rPr lang="en-US" sz="1800" dirty="0"/>
              <a:t>One participant noted that they feel people would be more motivated if there were a clear message that shows how people with disabilities are discriminated against politically, like being unable to own property. </a:t>
            </a:r>
          </a:p>
        </p:txBody>
      </p:sp>
    </p:spTree>
    <p:extLst>
      <p:ext uri="{BB962C8B-B14F-4D97-AF65-F5344CB8AC3E}">
        <p14:creationId xmlns:p14="http://schemas.microsoft.com/office/powerpoint/2010/main" val="2236252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4">
            <a:extLst>
              <a:ext uri="{FF2B5EF4-FFF2-40B4-BE49-F238E27FC236}">
                <a16:creationId xmlns:a16="http://schemas.microsoft.com/office/drawing/2014/main" id="{8A123C06-B88A-4164-8DD0-E88BCFAE1F5D}"/>
              </a:ext>
              <a:ext uri="{C183D7F6-B498-43B3-948B-1728B52AA6E4}">
                <adec:decorative xmlns:adec="http://schemas.microsoft.com/office/drawing/2017/decorative" val="1"/>
              </a:ext>
            </a:extLst>
          </p:cNvPr>
          <p:cNvSpPr txBox="1">
            <a:spLocks/>
          </p:cNvSpPr>
          <p:nvPr/>
        </p:nvSpPr>
        <p:spPr>
          <a:xfrm>
            <a:off x="4689087" y="476318"/>
            <a:ext cx="7112000" cy="467149"/>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What would make you more interested in voting? [Select all that apply] </a:t>
            </a:r>
          </a:p>
        </p:txBody>
      </p:sp>
      <p:graphicFrame>
        <p:nvGraphicFramePr>
          <p:cNvPr id="12" name="Chart 11">
            <a:extLst>
              <a:ext uri="{FF2B5EF4-FFF2-40B4-BE49-F238E27FC236}">
                <a16:creationId xmlns:a16="http://schemas.microsoft.com/office/drawing/2014/main" id="{4716873B-068C-431F-8BE9-4969F279FE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9793258"/>
              </p:ext>
            </p:extLst>
          </p:nvPr>
        </p:nvGraphicFramePr>
        <p:xfrm>
          <a:off x="4190859" y="843281"/>
          <a:ext cx="7381874" cy="6014720"/>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a:extLst>
              <a:ext uri="{FF2B5EF4-FFF2-40B4-BE49-F238E27FC236}">
                <a16:creationId xmlns:a16="http://schemas.microsoft.com/office/drawing/2014/main" id="{7C67D221-A6B6-4D14-B8FC-51252D65A0EA}"/>
              </a:ext>
              <a:ext uri="{C183D7F6-B498-43B3-948B-1728B52AA6E4}">
                <adec:decorative xmlns:adec="http://schemas.microsoft.com/office/drawing/2017/decorative" val="1"/>
              </a:ext>
            </a:extLst>
          </p:cNvPr>
          <p:cNvSpPr/>
          <p:nvPr/>
        </p:nvSpPr>
        <p:spPr>
          <a:xfrm>
            <a:off x="9960925" y="2798679"/>
            <a:ext cx="335413" cy="2529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4DA86F48-071A-4F1D-BBE4-17EB28D1A5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3379080"/>
              </p:ext>
            </p:extLst>
          </p:nvPr>
        </p:nvGraphicFramePr>
        <p:xfrm>
          <a:off x="142205" y="5683228"/>
          <a:ext cx="2176272" cy="109728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Disability Community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2882435"/>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r>
                        <a:rPr lang="en-US" sz="1200" b="1" dirty="0">
                          <a:solidFill>
                            <a:schemeClr val="tx1"/>
                          </a:solidFill>
                        </a:rPr>
                        <a:t>People with Disabilities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r>
                        <a:rPr lang="en-US" sz="1200" b="1" dirty="0">
                          <a:solidFill>
                            <a:schemeClr val="tx1"/>
                          </a:solidFill>
                        </a:rPr>
                        <a:t>Family Member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r>
                        <a:rPr lang="en-US" sz="1200" b="1" dirty="0">
                          <a:solidFill>
                            <a:schemeClr val="tx1"/>
                          </a:solidFill>
                        </a:rPr>
                        <a:t>Close Friend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52702926"/>
                  </a:ext>
                </a:extLst>
              </a:tr>
            </a:tbl>
          </a:graphicData>
        </a:graphic>
      </p:graphicFrame>
      <p:sp>
        <p:nvSpPr>
          <p:cNvPr id="9" name="Oval 8">
            <a:extLst>
              <a:ext uri="{FF2B5EF4-FFF2-40B4-BE49-F238E27FC236}">
                <a16:creationId xmlns:a16="http://schemas.microsoft.com/office/drawing/2014/main" id="{9CDA6228-1043-40DE-9256-3FD583D6904C}"/>
              </a:ext>
              <a:ext uri="{C183D7F6-B498-43B3-948B-1728B52AA6E4}">
                <adec:decorative xmlns:adec="http://schemas.microsoft.com/office/drawing/2017/decorative" val="1"/>
              </a:ext>
            </a:extLst>
          </p:cNvPr>
          <p:cNvSpPr/>
          <p:nvPr/>
        </p:nvSpPr>
        <p:spPr>
          <a:xfrm>
            <a:off x="10661074" y="943467"/>
            <a:ext cx="831272" cy="6463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4C9661-0984-4455-A276-4B6574C6CE7F}"/>
              </a:ext>
              <a:ext uri="{C183D7F6-B498-43B3-948B-1728B52AA6E4}">
                <adec:decorative xmlns:adec="http://schemas.microsoft.com/office/drawing/2017/decorative" val="1"/>
              </a:ext>
            </a:extLst>
          </p:cNvPr>
          <p:cNvSpPr/>
          <p:nvPr/>
        </p:nvSpPr>
        <p:spPr>
          <a:xfrm>
            <a:off x="10867966" y="1912171"/>
            <a:ext cx="335413" cy="2529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281274" y="312635"/>
            <a:ext cx="4038459" cy="5187112"/>
          </a:xfrm>
        </p:spPr>
        <p:txBody>
          <a:bodyPr>
            <a:noAutofit/>
          </a:bodyPr>
          <a:lstStyle/>
          <a:p>
            <a:r>
              <a:rPr lang="en-US" sz="1800" i="1" dirty="0"/>
              <a:t>Politicians delivering on their promises </a:t>
            </a:r>
            <a:r>
              <a:rPr lang="en-US" sz="1800" dirty="0"/>
              <a:t>is the top aspect that would make the full disability community, people with disabilities, and people with a family member with a disability more interested in voting. </a:t>
            </a:r>
            <a:br>
              <a:rPr lang="en-US" sz="1800" dirty="0"/>
            </a:br>
            <a:br>
              <a:rPr lang="en-US" sz="1800" dirty="0"/>
            </a:br>
            <a:r>
              <a:rPr lang="en-US" sz="1800" dirty="0"/>
              <a:t>People with a close friend with a disability split between </a:t>
            </a:r>
            <a:r>
              <a:rPr lang="en-US" sz="1800" i="1" dirty="0"/>
              <a:t>politicians delivering on their promises</a:t>
            </a:r>
            <a:r>
              <a:rPr lang="en-US" sz="1800" dirty="0"/>
              <a:t> and </a:t>
            </a:r>
            <a:r>
              <a:rPr lang="en-US" sz="1800" i="1" dirty="0"/>
              <a:t>candidates focused on issues they cared about</a:t>
            </a:r>
            <a:r>
              <a:rPr lang="en-US" sz="1800" dirty="0"/>
              <a:t>. </a:t>
            </a:r>
            <a:br>
              <a:rPr lang="en-US" sz="1800" dirty="0"/>
            </a:br>
            <a:br>
              <a:rPr lang="en-US" sz="1800" dirty="0"/>
            </a:br>
            <a:r>
              <a:rPr lang="en-US" sz="1800" dirty="0"/>
              <a:t>People with disabilities are slightly more likely than the full disability community and people with a close friend or family member to say that if </a:t>
            </a:r>
            <a:r>
              <a:rPr lang="en-US" sz="1800" i="1" dirty="0"/>
              <a:t>candidates focused on issues facing people with disabilities </a:t>
            </a:r>
            <a:r>
              <a:rPr lang="en-US" sz="1800" dirty="0"/>
              <a:t>they would be more interested in voting. </a:t>
            </a:r>
            <a:endParaRPr lang="en-US" sz="1800" i="1" dirty="0"/>
          </a:p>
        </p:txBody>
      </p:sp>
    </p:spTree>
    <p:extLst>
      <p:ext uri="{BB962C8B-B14F-4D97-AF65-F5344CB8AC3E}">
        <p14:creationId xmlns:p14="http://schemas.microsoft.com/office/powerpoint/2010/main" val="151535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Logo for the Coelho Center for Disability Law, Policy and Innovation - Layola Law School, Los Angeles">
            <a:extLst>
              <a:ext uri="{FF2B5EF4-FFF2-40B4-BE49-F238E27FC236}">
                <a16:creationId xmlns:a16="http://schemas.microsoft.com/office/drawing/2014/main" id="{9967FD3D-7888-47C6-8132-D4C40C267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410" y="6232384"/>
            <a:ext cx="2355102" cy="5946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5AD9BE-FB69-45DC-AD8C-B559300F85D9}"/>
              </a:ext>
            </a:extLst>
          </p:cNvPr>
          <p:cNvSpPr txBox="1"/>
          <p:nvPr/>
        </p:nvSpPr>
        <p:spPr>
          <a:xfrm>
            <a:off x="-819788" y="6160383"/>
            <a:ext cx="8977198" cy="738664"/>
          </a:xfrm>
          <a:prstGeom prst="rect">
            <a:avLst/>
          </a:prstGeom>
          <a:noFill/>
        </p:spPr>
        <p:txBody>
          <a:bodyPr wrap="square" rtlCol="0">
            <a:spAutoFit/>
          </a:bodyPr>
          <a:lstStyle/>
          <a:p>
            <a:pPr lvl="2"/>
            <a:r>
              <a:rPr lang="en-US" sz="1400" dirty="0"/>
              <a:t>NDRN: How likely are you to vote in the election in November 2020 for President, Senate, Congress, and other offices…?</a:t>
            </a:r>
          </a:p>
          <a:p>
            <a:pPr lvl="2"/>
            <a:r>
              <a:rPr lang="en-US" sz="1400" dirty="0"/>
              <a:t>2018: How likely are you to vote in the election this November for Senate, Congress, and other offices? </a:t>
            </a:r>
          </a:p>
        </p:txBody>
      </p:sp>
      <p:graphicFrame>
        <p:nvGraphicFramePr>
          <p:cNvPr id="9" name="Content Placeholder 8" descr="Graph with two rows with 2019 data of how likey one is to vote - People with disabilities, 73% Almost certain, 84% Probably. Total Disability Community, 78% Almost certain, 87% Probably.">
            <a:extLst>
              <a:ext uri="{FF2B5EF4-FFF2-40B4-BE49-F238E27FC236}">
                <a16:creationId xmlns:a16="http://schemas.microsoft.com/office/drawing/2014/main" id="{78FD5927-8D91-406A-81B5-CB289A754D8A}"/>
              </a:ext>
            </a:extLst>
          </p:cNvPr>
          <p:cNvGraphicFramePr>
            <a:graphicFrameLocks/>
          </p:cNvGraphicFramePr>
          <p:nvPr>
            <p:extLst>
              <p:ext uri="{D42A27DB-BD31-4B8C-83A1-F6EECF244321}">
                <p14:modId xmlns:p14="http://schemas.microsoft.com/office/powerpoint/2010/main" val="2127702156"/>
              </p:ext>
            </p:extLst>
          </p:nvPr>
        </p:nvGraphicFramePr>
        <p:xfrm>
          <a:off x="6909214" y="1846373"/>
          <a:ext cx="4524401" cy="4439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2ADE569D-21B1-4D3F-9BC6-8D54752F9EE6}"/>
              </a:ext>
              <a:ext uri="{C183D7F6-B498-43B3-948B-1728B52AA6E4}">
                <adec:decorative xmlns:adec="http://schemas.microsoft.com/office/drawing/2017/decorative" val="1"/>
              </a:ext>
            </a:extLst>
          </p:cNvPr>
          <p:cNvSpPr/>
          <p:nvPr/>
        </p:nvSpPr>
        <p:spPr>
          <a:xfrm>
            <a:off x="8560006" y="1651321"/>
            <a:ext cx="1487511" cy="369332"/>
          </a:xfrm>
          <a:prstGeom prst="rect">
            <a:avLst/>
          </a:prstGeom>
          <a:solidFill>
            <a:schemeClr val="bg1">
              <a:lumMod val="75000"/>
            </a:schemeClr>
          </a:solidFill>
          <a:ln>
            <a:noFill/>
          </a:ln>
        </p:spPr>
        <p:txBody>
          <a:bodyPr wrap="square">
            <a:spAutoFit/>
          </a:bodyPr>
          <a:lstStyle/>
          <a:p>
            <a:pPr algn="ctr"/>
            <a:r>
              <a:rPr lang="en-US" b="1" dirty="0"/>
              <a:t>2019</a:t>
            </a:r>
            <a:endParaRPr lang="en-US" b="1" u="sng" dirty="0"/>
          </a:p>
        </p:txBody>
      </p:sp>
      <p:graphicFrame>
        <p:nvGraphicFramePr>
          <p:cNvPr id="7" name="Content Placeholder 8" descr="Graph with three rows with 2018 data of how likey one is to vote - Adults, 65% Almost certain, 74% Probably. People with disabilities, 56% Almost certain, 69% Probably. Disability Community, 64% Almost Certain, 73% Probably.">
            <a:extLst>
              <a:ext uri="{FF2B5EF4-FFF2-40B4-BE49-F238E27FC236}">
                <a16:creationId xmlns:a16="http://schemas.microsoft.com/office/drawing/2014/main" id="{43A20930-CB5C-44D0-86D2-D717171D51A1}"/>
              </a:ext>
            </a:extLst>
          </p:cNvPr>
          <p:cNvGraphicFramePr>
            <a:graphicFrameLocks/>
          </p:cNvGraphicFramePr>
          <p:nvPr>
            <p:extLst>
              <p:ext uri="{D42A27DB-BD31-4B8C-83A1-F6EECF244321}">
                <p14:modId xmlns:p14="http://schemas.microsoft.com/office/powerpoint/2010/main" val="2800316470"/>
              </p:ext>
            </p:extLst>
          </p:nvPr>
        </p:nvGraphicFramePr>
        <p:xfrm>
          <a:off x="1679488" y="1835987"/>
          <a:ext cx="4524401" cy="443942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C481405A-A328-4556-B281-1CF3126CFA24}"/>
              </a:ext>
              <a:ext uri="{C183D7F6-B498-43B3-948B-1728B52AA6E4}">
                <adec:decorative xmlns:adec="http://schemas.microsoft.com/office/drawing/2017/decorative" val="1"/>
              </a:ext>
            </a:extLst>
          </p:cNvPr>
          <p:cNvSpPr/>
          <p:nvPr/>
        </p:nvSpPr>
        <p:spPr>
          <a:xfrm>
            <a:off x="3197932" y="1651321"/>
            <a:ext cx="1487511" cy="369332"/>
          </a:xfrm>
          <a:prstGeom prst="rect">
            <a:avLst/>
          </a:prstGeom>
          <a:solidFill>
            <a:schemeClr val="bg1">
              <a:lumMod val="75000"/>
            </a:schemeClr>
          </a:solidFill>
          <a:ln>
            <a:noFill/>
          </a:ln>
        </p:spPr>
        <p:txBody>
          <a:bodyPr wrap="square">
            <a:spAutoFit/>
          </a:bodyPr>
          <a:lstStyle/>
          <a:p>
            <a:pPr algn="ctr"/>
            <a:r>
              <a:rPr lang="en-US" b="1" dirty="0"/>
              <a:t>2018</a:t>
            </a:r>
            <a:endParaRPr lang="en-US" b="1" u="sng" dirty="0"/>
          </a:p>
        </p:txBody>
      </p:sp>
      <p:graphicFrame>
        <p:nvGraphicFramePr>
          <p:cNvPr id="8" name="Table 7" descr="Key where light blue signifies &quot;Probably&quot; and dark blue signifies &quot;Almost Certain&quot;">
            <a:extLst>
              <a:ext uri="{FF2B5EF4-FFF2-40B4-BE49-F238E27FC236}">
                <a16:creationId xmlns:a16="http://schemas.microsoft.com/office/drawing/2014/main" id="{5C63BCC1-6A77-4A2B-AE50-A78D71338E9C}"/>
              </a:ext>
            </a:extLst>
          </p:cNvPr>
          <p:cNvGraphicFramePr>
            <a:graphicFrameLocks noGrp="1"/>
          </p:cNvGraphicFramePr>
          <p:nvPr>
            <p:extLst>
              <p:ext uri="{D42A27DB-BD31-4B8C-83A1-F6EECF244321}">
                <p14:modId xmlns:p14="http://schemas.microsoft.com/office/powerpoint/2010/main" val="3569477446"/>
              </p:ext>
            </p:extLst>
          </p:nvPr>
        </p:nvGraphicFramePr>
        <p:xfrm>
          <a:off x="87135" y="5595303"/>
          <a:ext cx="1580868" cy="502920"/>
        </p:xfrm>
        <a:graphic>
          <a:graphicData uri="http://schemas.openxmlformats.org/drawingml/2006/table">
            <a:tbl>
              <a:tblPr firstRow="1" bandRow="1">
                <a:tableStyleId>{5C22544A-7EE6-4342-B048-85BDC9FD1C3A}</a:tableStyleId>
              </a:tblPr>
              <a:tblGrid>
                <a:gridCol w="217822">
                  <a:extLst>
                    <a:ext uri="{9D8B030D-6E8A-4147-A177-3AD203B41FA5}">
                      <a16:colId xmlns:a16="http://schemas.microsoft.com/office/drawing/2014/main" val="20000"/>
                    </a:ext>
                  </a:extLst>
                </a:gridCol>
                <a:gridCol w="1363046">
                  <a:extLst>
                    <a:ext uri="{9D8B030D-6E8A-4147-A177-3AD203B41FA5}">
                      <a16:colId xmlns:a16="http://schemas.microsoft.com/office/drawing/2014/main" val="20001"/>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9CBFF"/>
                    </a:solidFill>
                  </a:tcPr>
                </a:tc>
                <a:tc>
                  <a:txBody>
                    <a:bodyPr/>
                    <a:lstStyle/>
                    <a:p>
                      <a:r>
                        <a:rPr lang="en-US" sz="1050" b="0" dirty="0">
                          <a:solidFill>
                            <a:schemeClr val="tx1"/>
                          </a:solidFill>
                        </a:rPr>
                        <a:t>Probably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dirty="0">
                          <a:solidFill>
                            <a:schemeClr val="tx1"/>
                          </a:solidFill>
                        </a:rPr>
                        <a:t>Almost Certain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Title 3">
            <a:extLst>
              <a:ext uri="{FF2B5EF4-FFF2-40B4-BE49-F238E27FC236}">
                <a16:creationId xmlns:a16="http://schemas.microsoft.com/office/drawing/2014/main" id="{ACCA40EC-AAC9-47F4-B869-109EFC694D27}"/>
              </a:ext>
            </a:extLst>
          </p:cNvPr>
          <p:cNvSpPr>
            <a:spLocks noGrp="1"/>
          </p:cNvSpPr>
          <p:nvPr>
            <p:ph type="title"/>
          </p:nvPr>
        </p:nvSpPr>
        <p:spPr>
          <a:xfrm>
            <a:off x="335280" y="220718"/>
            <a:ext cx="11521440" cy="1472436"/>
          </a:xfrm>
        </p:spPr>
        <p:txBody>
          <a:bodyPr>
            <a:noAutofit/>
          </a:bodyPr>
          <a:lstStyle/>
          <a:p>
            <a:r>
              <a:rPr lang="en-US" sz="2200" dirty="0"/>
              <a:t>In October 2018, Lake Research Partners conducted a nationwide survey of adults commissioned by the Coelho Center. LRP found the disability community reflective of the overall population as a voting bloc  - similar to voters overall, the disability community is more likely to vote in a presidential election (2020) compared to an off-year election (2018).</a:t>
            </a:r>
            <a:br>
              <a:rPr lang="en-US" sz="2200" dirty="0"/>
            </a:br>
            <a:endParaRPr lang="en-US" sz="2200" dirty="0"/>
          </a:p>
        </p:txBody>
      </p:sp>
    </p:spTree>
    <p:extLst>
      <p:ext uri="{BB962C8B-B14F-4D97-AF65-F5344CB8AC3E}">
        <p14:creationId xmlns:p14="http://schemas.microsoft.com/office/powerpoint/2010/main" val="579019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716873B-068C-431F-8BE9-4969F279FE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2870016"/>
              </p:ext>
            </p:extLst>
          </p:nvPr>
        </p:nvGraphicFramePr>
        <p:xfrm>
          <a:off x="4190859" y="843281"/>
          <a:ext cx="7381874" cy="6014720"/>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a:extLst>
              <a:ext uri="{FF2B5EF4-FFF2-40B4-BE49-F238E27FC236}">
                <a16:creationId xmlns:a16="http://schemas.microsoft.com/office/drawing/2014/main" id="{7C67D221-A6B6-4D14-B8FC-51252D65A0EA}"/>
              </a:ext>
              <a:ext uri="{C183D7F6-B498-43B3-948B-1728B52AA6E4}">
                <adec:decorative xmlns:adec="http://schemas.microsoft.com/office/drawing/2017/decorative" val="1"/>
              </a:ext>
            </a:extLst>
          </p:cNvPr>
          <p:cNvSpPr/>
          <p:nvPr/>
        </p:nvSpPr>
        <p:spPr>
          <a:xfrm>
            <a:off x="10367225" y="2935547"/>
            <a:ext cx="335413" cy="2529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4DA86F48-071A-4F1D-BBE4-17EB28D1A5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6871780"/>
              </p:ext>
            </p:extLst>
          </p:nvPr>
        </p:nvGraphicFramePr>
        <p:xfrm>
          <a:off x="142205" y="5683228"/>
          <a:ext cx="2176272" cy="109728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r>
                        <a:rPr lang="en-US" sz="1200" b="1" dirty="0">
                          <a:solidFill>
                            <a:schemeClr val="tx1"/>
                          </a:solidFill>
                        </a:rPr>
                        <a:t>PWD Men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2882435"/>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200" b="1" dirty="0">
                          <a:solidFill>
                            <a:schemeClr val="tx1"/>
                          </a:solidFill>
                        </a:rPr>
                        <a:t>PWD Women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1" dirty="0">
                          <a:solidFill>
                            <a:schemeClr val="tx1"/>
                          </a:solidFill>
                        </a:rPr>
                        <a:t>PWD &lt;50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r>
                        <a:rPr lang="en-US" sz="1200" b="1" dirty="0">
                          <a:solidFill>
                            <a:schemeClr val="tx1"/>
                          </a:solidFill>
                        </a:rPr>
                        <a:t>PWD 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52702926"/>
                  </a:ext>
                </a:extLst>
              </a:tr>
            </a:tbl>
          </a:graphicData>
        </a:graphic>
      </p:graphicFrame>
      <p:sp>
        <p:nvSpPr>
          <p:cNvPr id="9" name="Oval 8">
            <a:extLst>
              <a:ext uri="{FF2B5EF4-FFF2-40B4-BE49-F238E27FC236}">
                <a16:creationId xmlns:a16="http://schemas.microsoft.com/office/drawing/2014/main" id="{9CDA6228-1043-40DE-9256-3FD583D6904C}"/>
              </a:ext>
              <a:ext uri="{C183D7F6-B498-43B3-948B-1728B52AA6E4}">
                <adec:decorative xmlns:adec="http://schemas.microsoft.com/office/drawing/2017/decorative" val="1"/>
              </a:ext>
            </a:extLst>
          </p:cNvPr>
          <p:cNvSpPr/>
          <p:nvPr/>
        </p:nvSpPr>
        <p:spPr>
          <a:xfrm>
            <a:off x="10661074" y="943467"/>
            <a:ext cx="831272" cy="6463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4C9661-0984-4455-A276-4B6574C6CE7F}"/>
              </a:ext>
              <a:ext uri="{C183D7F6-B498-43B3-948B-1728B52AA6E4}">
                <adec:decorative xmlns:adec="http://schemas.microsoft.com/office/drawing/2017/decorative" val="1"/>
              </a:ext>
            </a:extLst>
          </p:cNvPr>
          <p:cNvSpPr/>
          <p:nvPr/>
        </p:nvSpPr>
        <p:spPr>
          <a:xfrm>
            <a:off x="10816937" y="1618105"/>
            <a:ext cx="427480" cy="44968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4">
            <a:extLst>
              <a:ext uri="{FF2B5EF4-FFF2-40B4-BE49-F238E27FC236}">
                <a16:creationId xmlns:a16="http://schemas.microsoft.com/office/drawing/2014/main" id="{8A123C06-B88A-4164-8DD0-E88BCFAE1F5D}"/>
              </a:ext>
            </a:extLst>
          </p:cNvPr>
          <p:cNvSpPr txBox="1">
            <a:spLocks/>
          </p:cNvSpPr>
          <p:nvPr/>
        </p:nvSpPr>
        <p:spPr>
          <a:xfrm>
            <a:off x="4689087" y="476318"/>
            <a:ext cx="7112000" cy="467149"/>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What would make you more interested in voting? [Select all that apply] </a:t>
            </a:r>
          </a:p>
        </p:txBody>
      </p:sp>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274567" y="626132"/>
            <a:ext cx="4038459" cy="5187112"/>
          </a:xfrm>
        </p:spPr>
        <p:txBody>
          <a:bodyPr>
            <a:noAutofit/>
          </a:bodyPr>
          <a:lstStyle/>
          <a:p>
            <a:r>
              <a:rPr lang="en-US" sz="2000" dirty="0"/>
              <a:t>Across age and gender, women with disabilities and people with disabilities under age 50 are more likely to be interested in voting if </a:t>
            </a:r>
            <a:r>
              <a:rPr lang="en-US" sz="2000" i="1" dirty="0"/>
              <a:t>candidates focused on issues they care about</a:t>
            </a:r>
            <a:r>
              <a:rPr lang="en-US" sz="2000" dirty="0"/>
              <a:t>.</a:t>
            </a:r>
            <a:br>
              <a:rPr lang="en-US" sz="2000" dirty="0"/>
            </a:br>
            <a:br>
              <a:rPr lang="en-US" sz="2000" dirty="0"/>
            </a:br>
            <a:r>
              <a:rPr lang="en-US" sz="2000" dirty="0"/>
              <a:t>Younger people with disabilities would also be more interested in voting if </a:t>
            </a:r>
            <a:r>
              <a:rPr lang="en-US" sz="2000" i="1" dirty="0"/>
              <a:t>candidates focused on issues facing people with disabilities </a:t>
            </a:r>
            <a:r>
              <a:rPr lang="en-US" sz="2000" dirty="0"/>
              <a:t>at higher levels. </a:t>
            </a:r>
          </a:p>
        </p:txBody>
      </p:sp>
    </p:spTree>
    <p:extLst>
      <p:ext uri="{BB962C8B-B14F-4D97-AF65-F5344CB8AC3E}">
        <p14:creationId xmlns:p14="http://schemas.microsoft.com/office/powerpoint/2010/main" val="400843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DECDE9F-71E6-4F42-ACF0-D14109004F9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4411420"/>
              </p:ext>
            </p:extLst>
          </p:nvPr>
        </p:nvGraphicFramePr>
        <p:xfrm>
          <a:off x="2047014" y="1939152"/>
          <a:ext cx="8327861" cy="4271020"/>
        </p:xfrm>
        <a:graphic>
          <a:graphicData uri="http://schemas.openxmlformats.org/drawingml/2006/table">
            <a:tbl>
              <a:tblPr firstRow="1">
                <a:tableStyleId>{5C22544A-7EE6-4342-B048-85BDC9FD1C3A}</a:tableStyleId>
              </a:tblPr>
              <a:tblGrid>
                <a:gridCol w="4641533">
                  <a:extLst>
                    <a:ext uri="{9D8B030D-6E8A-4147-A177-3AD203B41FA5}">
                      <a16:colId xmlns:a16="http://schemas.microsoft.com/office/drawing/2014/main" val="338337692"/>
                    </a:ext>
                  </a:extLst>
                </a:gridCol>
                <a:gridCol w="1228776">
                  <a:extLst>
                    <a:ext uri="{9D8B030D-6E8A-4147-A177-3AD203B41FA5}">
                      <a16:colId xmlns:a16="http://schemas.microsoft.com/office/drawing/2014/main" val="2017862799"/>
                    </a:ext>
                  </a:extLst>
                </a:gridCol>
                <a:gridCol w="1228776">
                  <a:extLst>
                    <a:ext uri="{9D8B030D-6E8A-4147-A177-3AD203B41FA5}">
                      <a16:colId xmlns:a16="http://schemas.microsoft.com/office/drawing/2014/main" val="3715361513"/>
                    </a:ext>
                  </a:extLst>
                </a:gridCol>
                <a:gridCol w="1228776">
                  <a:extLst>
                    <a:ext uri="{9D8B030D-6E8A-4147-A177-3AD203B41FA5}">
                      <a16:colId xmlns:a16="http://schemas.microsoft.com/office/drawing/2014/main" val="3843190588"/>
                    </a:ext>
                  </a:extLst>
                </a:gridCol>
              </a:tblGrid>
              <a:tr h="212439">
                <a:tc rowSpan="2">
                  <a:txBody>
                    <a:bodyPr/>
                    <a:lstStyle/>
                    <a:p>
                      <a:pPr algn="ctr" fontAlgn="t"/>
                      <a:r>
                        <a:rPr lang="en-US" sz="1500" b="1" u="none" strike="noStrike" dirty="0">
                          <a:solidFill>
                            <a:schemeClr val="bg1"/>
                          </a:solidFill>
                          <a:effectLst/>
                        </a:rPr>
                        <a:t>% Top Concern</a:t>
                      </a:r>
                    </a:p>
                  </a:txBody>
                  <a:tcPr marL="7454" marR="7454" marT="67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50000"/>
                      </a:schemeClr>
                    </a:solidFill>
                  </a:tcPr>
                </a:tc>
                <a:tc rowSpan="2">
                  <a:txBody>
                    <a:bodyPr/>
                    <a:lstStyle/>
                    <a:p>
                      <a:pPr algn="ctr" rtl="0" fontAlgn="ctr"/>
                      <a:r>
                        <a:rPr lang="en-US" sz="1500" b="1" u="none" strike="noStrike" dirty="0">
                          <a:solidFill>
                            <a:schemeClr val="bg1"/>
                          </a:solidFill>
                          <a:effectLst/>
                        </a:rPr>
                        <a:t>Total</a:t>
                      </a:r>
                      <a:endParaRPr lang="en-US" sz="1500" b="1" i="0" u="none" strike="noStrike" dirty="0">
                        <a:solidFill>
                          <a:schemeClr val="bg1"/>
                        </a:solidFill>
                        <a:effectLst/>
                        <a:latin typeface="Calibri" panose="020F0502020204030204" pitchFamily="34" charset="0"/>
                      </a:endParaRPr>
                    </a:p>
                  </a:txBody>
                  <a:tcPr marL="7454" marR="7454" marT="67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50000"/>
                      </a:schemeClr>
                    </a:solidFill>
                  </a:tcPr>
                </a:tc>
                <a:tc gridSpan="2">
                  <a:txBody>
                    <a:bodyPr/>
                    <a:lstStyle/>
                    <a:p>
                      <a:pPr algn="ctr" rtl="0" fontAlgn="ctr"/>
                      <a:r>
                        <a:rPr lang="en-US" sz="1500" b="1" i="0" u="none" strike="noStrike" dirty="0">
                          <a:solidFill>
                            <a:schemeClr val="bg1"/>
                          </a:solidFill>
                          <a:effectLst/>
                          <a:latin typeface="Calibri" panose="020F0502020204030204" pitchFamily="34" charset="0"/>
                        </a:rPr>
                        <a:t>Top Concern</a:t>
                      </a:r>
                    </a:p>
                  </a:txBody>
                  <a:tcPr marL="7454" marR="7454" marT="67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F7F7F"/>
                    </a:solidFill>
                  </a:tcPr>
                </a:tc>
                <a:tc hMerge="1">
                  <a:txBody>
                    <a:bodyPr/>
                    <a:lstStyle/>
                    <a:p>
                      <a:pPr algn="ctr" rtl="0" fontAlgn="ctr"/>
                      <a:endParaRPr lang="en-US" sz="1500" b="1" i="0" u="none" strike="noStrike" dirty="0">
                        <a:solidFill>
                          <a:schemeClr val="bg1"/>
                        </a:solidFill>
                        <a:effectLst/>
                        <a:latin typeface="Calibri" panose="020F0502020204030204" pitchFamily="34" charset="0"/>
                      </a:endParaRPr>
                    </a:p>
                  </a:txBody>
                  <a:tcPr marL="7454" marR="7454" marT="67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F7F7F"/>
                    </a:solidFill>
                  </a:tcPr>
                </a:tc>
                <a:extLst>
                  <a:ext uri="{0D108BD9-81ED-4DB2-BD59-A6C34878D82A}">
                    <a16:rowId xmlns:a16="http://schemas.microsoft.com/office/drawing/2014/main" val="2812614783"/>
                  </a:ext>
                </a:extLst>
              </a:tr>
              <a:tr h="587073">
                <a:tc vMerge="1">
                  <a:txBody>
                    <a:bodyPr/>
                    <a:lstStyle/>
                    <a:p>
                      <a:pPr algn="l" fontAlgn="t"/>
                      <a:endParaRPr lang="en-US" sz="1400" b="0" i="0" u="none" strike="noStrike" dirty="0">
                        <a:solidFill>
                          <a:srgbClr val="000000"/>
                        </a:solidFill>
                        <a:effectLst/>
                        <a:latin typeface="Arial" panose="020B0604020202020204" pitchFamily="34" charset="0"/>
                      </a:endParaRPr>
                    </a:p>
                  </a:txBody>
                  <a:tcPr marL="7454" marR="7454" marT="7454" marB="0">
                    <a:solidFill>
                      <a:srgbClr val="002060">
                        <a:alpha val="50000"/>
                      </a:srgbClr>
                    </a:solidFill>
                  </a:tcPr>
                </a:tc>
                <a:tc v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7454" marR="7454" marT="7454" marB="0" anchor="ctr">
                    <a:solidFill>
                      <a:srgbClr val="002060">
                        <a:alpha val="50000"/>
                      </a:srgbClr>
                    </a:solidFill>
                  </a:tcPr>
                </a:tc>
                <a:tc>
                  <a:txBody>
                    <a:bodyPr/>
                    <a:lstStyle/>
                    <a:p>
                      <a:pPr algn="ctr"/>
                      <a:r>
                        <a:rPr lang="en-US" sz="1500" b="1" dirty="0">
                          <a:solidFill>
                            <a:schemeClr val="bg1"/>
                          </a:solidFill>
                        </a:rPr>
                        <a:t>Healthcare</a:t>
                      </a:r>
                    </a:p>
                  </a:txBody>
                  <a:tcPr marL="7454" marR="7454" marT="67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solidFill>
                  </a:tcPr>
                </a:tc>
                <a:tc>
                  <a:txBody>
                    <a:bodyPr/>
                    <a:lstStyle/>
                    <a:p>
                      <a:pPr algn="ctr"/>
                      <a:r>
                        <a:rPr lang="en-US" sz="1500" b="1" dirty="0">
                          <a:solidFill>
                            <a:schemeClr val="bg1"/>
                          </a:solidFill>
                        </a:rPr>
                        <a:t>Social Security and Medicare</a:t>
                      </a:r>
                    </a:p>
                  </a:txBody>
                  <a:tcPr marL="7454" marR="7454" marT="67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3943547483"/>
                  </a:ext>
                </a:extLst>
              </a:tr>
              <a:tr h="339093">
                <a:tc>
                  <a:txBody>
                    <a:bodyPr/>
                    <a:lstStyle/>
                    <a:p>
                      <a:pPr algn="l" fontAlgn="b"/>
                      <a:r>
                        <a:rPr lang="en-US" sz="1400" b="1" i="0" u="none" strike="noStrike" dirty="0">
                          <a:solidFill>
                            <a:srgbClr val="000000"/>
                          </a:solidFill>
                          <a:effectLst/>
                          <a:latin typeface="Calibri" panose="020F0502020204030204" pitchFamily="34" charset="0"/>
                        </a:rPr>
                        <a:t>Politicians delivering on their promises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7F7F">
                        <a:alpha val="50196"/>
                      </a:srgbClr>
                    </a:solidFill>
                  </a:tcPr>
                </a:tc>
                <a:tc>
                  <a:txBody>
                    <a:bodyPr/>
                    <a:lstStyle/>
                    <a:p>
                      <a:pPr algn="ctr" fontAlgn="ctr"/>
                      <a:r>
                        <a:rPr lang="en-US" sz="18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7F7F">
                        <a:alpha val="50196"/>
                      </a:srgbClr>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7F7F">
                        <a:alpha val="50196"/>
                      </a:srgbClr>
                    </a:solidFill>
                  </a:tcPr>
                </a:tc>
                <a:tc>
                  <a:txBody>
                    <a:bodyPr/>
                    <a:lstStyle/>
                    <a:p>
                      <a:pPr algn="ctr" fontAlgn="ctr"/>
                      <a:r>
                        <a:rPr lang="en-US" sz="18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F7F7F">
                        <a:alpha val="50196"/>
                      </a:srgbClr>
                    </a:solidFill>
                  </a:tcPr>
                </a:tc>
                <a:extLst>
                  <a:ext uri="{0D108BD9-81ED-4DB2-BD59-A6C34878D82A}">
                    <a16:rowId xmlns:a16="http://schemas.microsoft.com/office/drawing/2014/main" val="1862765157"/>
                  </a:ext>
                </a:extLst>
              </a:tr>
              <a:tr h="369790">
                <a:tc>
                  <a:txBody>
                    <a:bodyPr/>
                    <a:lstStyle/>
                    <a:p>
                      <a:pPr algn="l" fontAlgn="b"/>
                      <a:r>
                        <a:rPr lang="en-US" sz="1400" b="1" i="0" u="none" strike="noStrike" dirty="0">
                          <a:solidFill>
                            <a:srgbClr val="000000"/>
                          </a:solidFill>
                          <a:effectLst/>
                          <a:latin typeface="Calibri" panose="020F0502020204030204" pitchFamily="34" charset="0"/>
                        </a:rPr>
                        <a:t>Candidates focused on issues I care about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extLst>
                  <a:ext uri="{0D108BD9-81ED-4DB2-BD59-A6C34878D82A}">
                    <a16:rowId xmlns:a16="http://schemas.microsoft.com/office/drawing/2014/main" val="3655568644"/>
                  </a:ext>
                </a:extLst>
              </a:tr>
              <a:tr h="369790">
                <a:tc>
                  <a:txBody>
                    <a:bodyPr/>
                    <a:lstStyle/>
                    <a:p>
                      <a:pPr algn="l" fontAlgn="b"/>
                      <a:r>
                        <a:rPr lang="en-US" sz="1400" b="1" i="0" u="none" strike="noStrike" dirty="0">
                          <a:solidFill>
                            <a:srgbClr val="000000"/>
                          </a:solidFill>
                          <a:effectLst/>
                          <a:latin typeface="Calibri" panose="020F0502020204030204" pitchFamily="34" charset="0"/>
                        </a:rPr>
                        <a:t>Having more information about candidates and public officials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extLst>
                  <a:ext uri="{0D108BD9-81ED-4DB2-BD59-A6C34878D82A}">
                    <a16:rowId xmlns:a16="http://schemas.microsoft.com/office/drawing/2014/main" val="1019388144"/>
                  </a:ext>
                </a:extLst>
              </a:tr>
              <a:tr h="369790">
                <a:tc>
                  <a:txBody>
                    <a:bodyPr/>
                    <a:lstStyle/>
                    <a:p>
                      <a:pPr algn="l" fontAlgn="b"/>
                      <a:r>
                        <a:rPr lang="en-US" sz="1400" b="1" i="0" u="none" strike="noStrike" dirty="0">
                          <a:solidFill>
                            <a:srgbClr val="000000"/>
                          </a:solidFill>
                          <a:effectLst/>
                          <a:latin typeface="Calibri" panose="020F0502020204030204" pitchFamily="34" charset="0"/>
                        </a:rPr>
                        <a:t>Candidates focused on issues facing people with disabilities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extLst>
                  <a:ext uri="{0D108BD9-81ED-4DB2-BD59-A6C34878D82A}">
                    <a16:rowId xmlns:a16="http://schemas.microsoft.com/office/drawing/2014/main" val="932978291"/>
                  </a:ext>
                </a:extLst>
              </a:tr>
              <a:tr h="315132">
                <a:tc>
                  <a:txBody>
                    <a:bodyPr/>
                    <a:lstStyle/>
                    <a:p>
                      <a:pPr algn="l" fontAlgn="b"/>
                      <a:r>
                        <a:rPr lang="en-US" sz="1400" b="1" i="0" u="none" strike="noStrike" dirty="0">
                          <a:solidFill>
                            <a:srgbClr val="000000"/>
                          </a:solidFill>
                          <a:effectLst/>
                          <a:latin typeface="Calibri" panose="020F0502020204030204" pitchFamily="34" charset="0"/>
                        </a:rPr>
                        <a:t>Hearing directly from candidates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extLst>
                  <a:ext uri="{0D108BD9-81ED-4DB2-BD59-A6C34878D82A}">
                    <a16:rowId xmlns:a16="http://schemas.microsoft.com/office/drawing/2014/main" val="1997350086"/>
                  </a:ext>
                </a:extLst>
              </a:tr>
              <a:tr h="369790">
                <a:tc>
                  <a:txBody>
                    <a:bodyPr/>
                    <a:lstStyle/>
                    <a:p>
                      <a:pPr algn="l" fontAlgn="b"/>
                      <a:r>
                        <a:rPr lang="en-US" sz="1400" b="1" i="0" u="none" strike="noStrike" dirty="0">
                          <a:solidFill>
                            <a:srgbClr val="000000"/>
                          </a:solidFill>
                          <a:effectLst/>
                          <a:latin typeface="Calibri" panose="020F0502020204030204" pitchFamily="34" charset="0"/>
                        </a:rPr>
                        <a:t>Having voting be more accessible or convenient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extLst>
                  <a:ext uri="{0D108BD9-81ED-4DB2-BD59-A6C34878D82A}">
                    <a16:rowId xmlns:a16="http://schemas.microsoft.com/office/drawing/2014/main" val="2130662783"/>
                  </a:ext>
                </a:extLst>
              </a:tr>
              <a:tr h="369790">
                <a:tc>
                  <a:txBody>
                    <a:bodyPr/>
                    <a:lstStyle/>
                    <a:p>
                      <a:pPr algn="l" fontAlgn="b"/>
                      <a:r>
                        <a:rPr lang="en-US" sz="1400" b="1" i="0" u="none" strike="noStrike" dirty="0">
                          <a:solidFill>
                            <a:srgbClr val="000000"/>
                          </a:solidFill>
                          <a:effectLst/>
                          <a:latin typeface="Calibri" panose="020F0502020204030204" pitchFamily="34" charset="0"/>
                        </a:rPr>
                        <a:t>Having more information about elections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extLst>
                  <a:ext uri="{0D108BD9-81ED-4DB2-BD59-A6C34878D82A}">
                    <a16:rowId xmlns:a16="http://schemas.microsoft.com/office/drawing/2014/main" val="4141537313"/>
                  </a:ext>
                </a:extLst>
              </a:tr>
              <a:tr h="315132">
                <a:tc>
                  <a:txBody>
                    <a:bodyPr/>
                    <a:lstStyle/>
                    <a:p>
                      <a:pPr algn="l" fontAlgn="b"/>
                      <a:r>
                        <a:rPr lang="en-US" sz="1400" b="1" i="0" u="none" strike="noStrike" dirty="0">
                          <a:solidFill>
                            <a:srgbClr val="000000"/>
                          </a:solidFill>
                          <a:effectLst/>
                          <a:latin typeface="Calibri" panose="020F0502020204030204" pitchFamily="34" charset="0"/>
                        </a:rPr>
                        <a:t>Knowing where to register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extLst>
                  <a:ext uri="{0D108BD9-81ED-4DB2-BD59-A6C34878D82A}">
                    <a16:rowId xmlns:a16="http://schemas.microsoft.com/office/drawing/2014/main" val="2484109538"/>
                  </a:ext>
                </a:extLst>
              </a:tr>
              <a:tr h="315132">
                <a:tc>
                  <a:txBody>
                    <a:bodyPr/>
                    <a:lstStyle/>
                    <a:p>
                      <a:pPr algn="l" fontAlgn="b"/>
                      <a:r>
                        <a:rPr lang="en-US" sz="1400" b="1" i="0" u="none" strike="noStrike" dirty="0">
                          <a:solidFill>
                            <a:srgbClr val="000000"/>
                          </a:solidFill>
                          <a:effectLst/>
                          <a:latin typeface="Calibri" panose="020F0502020204030204" pitchFamily="34" charset="0"/>
                        </a:rPr>
                        <a:t>Other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1"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extLst>
                  <a:ext uri="{0D108BD9-81ED-4DB2-BD59-A6C34878D82A}">
                    <a16:rowId xmlns:a16="http://schemas.microsoft.com/office/drawing/2014/main" val="4039618360"/>
                  </a:ext>
                </a:extLst>
              </a:tr>
              <a:tr h="315132">
                <a:tc>
                  <a:txBody>
                    <a:bodyPr/>
                    <a:lstStyle/>
                    <a:p>
                      <a:pPr algn="l" fontAlgn="b"/>
                      <a:r>
                        <a:rPr lang="en-US" sz="1400" b="1" i="0" u="none" strike="noStrike" dirty="0">
                          <a:solidFill>
                            <a:srgbClr val="000000"/>
                          </a:solidFill>
                          <a:effectLst/>
                          <a:latin typeface="Calibri" panose="020F0502020204030204" pitchFamily="34" charset="0"/>
                        </a:rPr>
                        <a:t>None of these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1"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extLst>
                  <a:ext uri="{0D108BD9-81ED-4DB2-BD59-A6C34878D82A}">
                    <a16:rowId xmlns:a16="http://schemas.microsoft.com/office/drawing/2014/main" val="2886325295"/>
                  </a:ext>
                </a:extLst>
              </a:tr>
            </a:tbl>
          </a:graphicData>
        </a:graphic>
      </p:graphicFrame>
      <p:sp>
        <p:nvSpPr>
          <p:cNvPr id="4" name="Oval 3">
            <a:extLst>
              <a:ext uri="{FF2B5EF4-FFF2-40B4-BE49-F238E27FC236}">
                <a16:creationId xmlns:a16="http://schemas.microsoft.com/office/drawing/2014/main" id="{B0A7EE15-69A5-4839-B50B-A5AB410A9E2F}"/>
              </a:ext>
              <a:ext uri="{C183D7F6-B498-43B3-948B-1728B52AA6E4}">
                <adec:decorative xmlns:adec="http://schemas.microsoft.com/office/drawing/2017/decorative" val="1"/>
              </a:ext>
            </a:extLst>
          </p:cNvPr>
          <p:cNvSpPr/>
          <p:nvPr/>
        </p:nvSpPr>
        <p:spPr>
          <a:xfrm>
            <a:off x="9282051" y="2728449"/>
            <a:ext cx="917863" cy="3592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8F0847D-D2D8-4562-BA59-0D97D791E33E}"/>
              </a:ext>
              <a:ext uri="{C183D7F6-B498-43B3-948B-1728B52AA6E4}">
                <adec:decorative xmlns:adec="http://schemas.microsoft.com/office/drawing/2017/decorative" val="1"/>
              </a:ext>
            </a:extLst>
          </p:cNvPr>
          <p:cNvSpPr/>
          <p:nvPr/>
        </p:nvSpPr>
        <p:spPr>
          <a:xfrm>
            <a:off x="8079180" y="3087678"/>
            <a:ext cx="917863" cy="45562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335280" y="380867"/>
            <a:ext cx="11521440" cy="1208941"/>
          </a:xfrm>
        </p:spPr>
        <p:txBody>
          <a:bodyPr>
            <a:noAutofit/>
          </a:bodyPr>
          <a:lstStyle/>
          <a:p>
            <a:r>
              <a:rPr lang="en-US" sz="2400" dirty="0"/>
              <a:t>People who are most concerned about Social Security and Medicare would be more interested in voting if </a:t>
            </a:r>
            <a:r>
              <a:rPr lang="en-US" sz="2400" i="1" dirty="0"/>
              <a:t>politicians delivered on their promises, </a:t>
            </a:r>
            <a:r>
              <a:rPr lang="en-US" sz="2400" dirty="0"/>
              <a:t>and people who are most concerned about healthcare would be more interested in voting if </a:t>
            </a:r>
            <a:r>
              <a:rPr lang="en-US" sz="2400" i="1" dirty="0"/>
              <a:t>candidates focused on issues they cared about. </a:t>
            </a:r>
            <a:r>
              <a:rPr lang="en-US" sz="2400" dirty="0"/>
              <a:t> </a:t>
            </a:r>
          </a:p>
        </p:txBody>
      </p:sp>
    </p:spTree>
    <p:extLst>
      <p:ext uri="{BB962C8B-B14F-4D97-AF65-F5344CB8AC3E}">
        <p14:creationId xmlns:p14="http://schemas.microsoft.com/office/powerpoint/2010/main" val="3379751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C50EFB-91A2-4FF6-82A4-1483A376A18F}"/>
              </a:ext>
            </a:extLst>
          </p:cNvPr>
          <p:cNvSpPr txBox="1"/>
          <p:nvPr/>
        </p:nvSpPr>
        <p:spPr>
          <a:xfrm>
            <a:off x="-1257300" y="6486752"/>
            <a:ext cx="5907258" cy="307777"/>
          </a:xfrm>
          <a:prstGeom prst="rect">
            <a:avLst/>
          </a:prstGeom>
          <a:noFill/>
        </p:spPr>
        <p:txBody>
          <a:bodyPr wrap="none" rtlCol="0">
            <a:spAutoFit/>
          </a:bodyPr>
          <a:lstStyle/>
          <a:p>
            <a:pPr lvl="3"/>
            <a:r>
              <a:rPr lang="en-US" sz="1400" dirty="0"/>
              <a:t>What motivates you to vote? Or motivates you not to vote?</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3749886520"/>
              </p:ext>
            </p:extLst>
          </p:nvPr>
        </p:nvGraphicFramePr>
        <p:xfrm>
          <a:off x="335279" y="1695371"/>
          <a:ext cx="11520747" cy="4394908"/>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25789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tx1"/>
                          </a:solidFill>
                          <a:effectLst/>
                          <a:latin typeface="+mn-lt"/>
                          <a:ea typeface="+mn-ea"/>
                          <a:cs typeface="+mn-cs"/>
                        </a:rPr>
                        <a:t>“</a:t>
                      </a:r>
                      <a:r>
                        <a:rPr lang="en-US" sz="1400" b="1" i="1" kern="1200" dirty="0">
                          <a:solidFill>
                            <a:schemeClr val="tx1"/>
                          </a:solidFill>
                          <a:effectLst/>
                          <a:latin typeface="+mn-lt"/>
                          <a:ea typeface="+mn-ea"/>
                          <a:cs typeface="+mn-cs"/>
                        </a:rPr>
                        <a:t>It makes me feel powerful that I at least put my vote down</a:t>
                      </a:r>
                      <a:r>
                        <a:rPr lang="en-US" sz="1400" b="0" i="1" kern="1200" dirty="0">
                          <a:solidFill>
                            <a:schemeClr val="tx1"/>
                          </a:solidFill>
                          <a:effectLst/>
                          <a:latin typeface="+mn-lt"/>
                          <a:ea typeface="+mn-ea"/>
                          <a:cs typeface="+mn-cs"/>
                        </a:rPr>
                        <a:t>, and whether that person wins or not, at least </a:t>
                      </a:r>
                      <a:r>
                        <a:rPr lang="en-US" sz="1400" b="1" i="1" kern="1200" dirty="0">
                          <a:solidFill>
                            <a:schemeClr val="tx1"/>
                          </a:solidFill>
                          <a:effectLst/>
                          <a:latin typeface="+mn-lt"/>
                          <a:ea typeface="+mn-ea"/>
                          <a:cs typeface="+mn-cs"/>
                        </a:rPr>
                        <a:t>I had a vote or a voice </a:t>
                      </a:r>
                      <a:r>
                        <a:rPr lang="en-US" sz="1400" b="0" i="1" kern="1200" dirty="0">
                          <a:solidFill>
                            <a:schemeClr val="tx1"/>
                          </a:solidFill>
                          <a:effectLst/>
                          <a:latin typeface="+mn-lt"/>
                          <a:ea typeface="+mn-ea"/>
                          <a:cs typeface="+mn-cs"/>
                        </a:rPr>
                        <a:t>in that for myself and that makes me feel better</a:t>
                      </a:r>
                      <a:r>
                        <a:rPr lang="en-US" sz="1400" b="0" kern="1200" dirty="0">
                          <a:solidFill>
                            <a:schemeClr val="tx1"/>
                          </a:solidFill>
                          <a:effectLst/>
                          <a:latin typeface="+mn-lt"/>
                          <a:ea typeface="+mn-ea"/>
                          <a:cs typeface="+mn-cs"/>
                        </a:rPr>
                        <a:t>.” – Parent of child with disability, Baltimore     </a:t>
                      </a:r>
                    </a:p>
                  </a:txBody>
                  <a:tcPr anchor="ctr">
                    <a:solidFill>
                      <a:srgbClr val="E9EBF5"/>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tx1"/>
                          </a:solidFill>
                          <a:effectLst/>
                          <a:latin typeface="+mn-lt"/>
                          <a:ea typeface="+mn-ea"/>
                          <a:cs typeface="+mn-cs"/>
                        </a:rPr>
                        <a:t>“</a:t>
                      </a:r>
                      <a:r>
                        <a:rPr lang="en-US" sz="1400" b="0" i="1" kern="1200" dirty="0">
                          <a:solidFill>
                            <a:schemeClr val="tx1"/>
                          </a:solidFill>
                          <a:effectLst/>
                          <a:latin typeface="+mn-lt"/>
                          <a:ea typeface="+mn-ea"/>
                          <a:cs typeface="+mn-cs"/>
                        </a:rPr>
                        <a:t>I certainly do it </a:t>
                      </a:r>
                      <a:r>
                        <a:rPr lang="en-US" sz="1400" b="1" i="1" kern="1200" dirty="0">
                          <a:solidFill>
                            <a:schemeClr val="tx1"/>
                          </a:solidFill>
                          <a:effectLst/>
                          <a:latin typeface="+mn-lt"/>
                          <a:ea typeface="+mn-ea"/>
                          <a:cs typeface="+mn-cs"/>
                        </a:rPr>
                        <a:t>to set an example for my children</a:t>
                      </a:r>
                      <a:r>
                        <a:rPr lang="en-US" sz="1400" b="0" i="1" kern="1200" dirty="0">
                          <a:solidFill>
                            <a:schemeClr val="tx1"/>
                          </a:solidFill>
                          <a:effectLst/>
                          <a:latin typeface="+mn-lt"/>
                          <a:ea typeface="+mn-ea"/>
                          <a:cs typeface="+mn-cs"/>
                        </a:rPr>
                        <a:t>. Every election where I have ever voted whether it was local or federal, they have always gone with me and they are like in the booth…</a:t>
                      </a:r>
                      <a:r>
                        <a:rPr lang="en-US" sz="1400" b="1" i="1" kern="1200" dirty="0">
                          <a:solidFill>
                            <a:schemeClr val="tx1"/>
                          </a:solidFill>
                          <a:effectLst/>
                          <a:latin typeface="+mn-lt"/>
                          <a:ea typeface="+mn-ea"/>
                          <a:cs typeface="+mn-cs"/>
                        </a:rPr>
                        <a:t>I have practiced and made up little paper ballots and we read and talk about the things </a:t>
                      </a:r>
                      <a:r>
                        <a:rPr lang="en-US" sz="1400" b="0" i="1" kern="1200" dirty="0">
                          <a:solidFill>
                            <a:schemeClr val="tx1"/>
                          </a:solidFill>
                          <a:effectLst/>
                          <a:latin typeface="+mn-lt"/>
                          <a:ea typeface="+mn-ea"/>
                          <a:cs typeface="+mn-cs"/>
                        </a:rPr>
                        <a:t>so that they can talk about what it is and they have had an opportunity to practice for voting for little things in school or whatever it is just so that they can see that this is something that you can help control.” </a:t>
                      </a:r>
                      <a:r>
                        <a:rPr lang="en-US" sz="1400" b="0" kern="1200" dirty="0">
                          <a:solidFill>
                            <a:schemeClr val="tx1"/>
                          </a:solidFill>
                          <a:effectLst/>
                          <a:latin typeface="+mn-lt"/>
                          <a:ea typeface="+mn-ea"/>
                          <a:cs typeface="+mn-cs"/>
                        </a:rPr>
                        <a:t>– Parent of child with disability, Baltimore </a:t>
                      </a:r>
                    </a:p>
                  </a:txBody>
                  <a:tcPr anchor="ctr">
                    <a:solidFill>
                      <a:srgbClr val="CFD5EA"/>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dirty="0">
                          <a:solidFill>
                            <a:schemeClr val="tx1"/>
                          </a:solidFill>
                          <a:effectLst/>
                          <a:latin typeface="+mn-lt"/>
                          <a:ea typeface="+mn-ea"/>
                          <a:cs typeface="+mn-cs"/>
                        </a:rPr>
                        <a:t>“Change of power.”</a:t>
                      </a:r>
                      <a:r>
                        <a:rPr lang="en-US" sz="1400" b="0" kern="1200" dirty="0">
                          <a:solidFill>
                            <a:schemeClr val="tx1"/>
                          </a:solidFill>
                          <a:effectLst/>
                          <a:latin typeface="+mn-lt"/>
                          <a:ea typeface="+mn-ea"/>
                          <a:cs typeface="+mn-cs"/>
                        </a:rPr>
                        <a:t> – Person of color with disability, Baltimore </a:t>
                      </a:r>
                    </a:p>
                    <a:p>
                      <a:pPr marL="0" lvl="0" indent="0" algn="ctr">
                        <a:buFont typeface="Arial" panose="020B0604020202020204" pitchFamily="34" charset="0"/>
                        <a:buNone/>
                      </a:pPr>
                      <a:endParaRPr lang="en-US" sz="1400" b="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dirty="0">
                          <a:solidFill>
                            <a:schemeClr val="tx1"/>
                          </a:solidFill>
                          <a:effectLst/>
                          <a:latin typeface="+mn-lt"/>
                          <a:ea typeface="+mn-ea"/>
                          <a:cs typeface="+mn-cs"/>
                        </a:rPr>
                        <a:t>“Being responsible.”</a:t>
                      </a:r>
                      <a:r>
                        <a:rPr lang="en-US" sz="1400" b="0" kern="1200" dirty="0">
                          <a:solidFill>
                            <a:schemeClr val="tx1"/>
                          </a:solidFill>
                          <a:effectLst/>
                          <a:latin typeface="+mn-lt"/>
                          <a:ea typeface="+mn-ea"/>
                          <a:cs typeface="+mn-cs"/>
                        </a:rPr>
                        <a:t> – Person of color with disability, Baltimore </a:t>
                      </a:r>
                    </a:p>
                    <a:p>
                      <a:pPr marL="0" lvl="0" indent="0" algn="ctr">
                        <a:buFont typeface="Arial" panose="020B0604020202020204" pitchFamily="34" charset="0"/>
                        <a:buNone/>
                      </a:pPr>
                      <a:endParaRPr lang="en-US" sz="1400" b="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dirty="0">
                          <a:solidFill>
                            <a:schemeClr val="tx1"/>
                          </a:solidFill>
                          <a:effectLst/>
                          <a:latin typeface="+mn-lt"/>
                          <a:ea typeface="+mn-ea"/>
                          <a:cs typeface="+mn-cs"/>
                        </a:rPr>
                        <a:t>“Responsible.” </a:t>
                      </a:r>
                      <a:r>
                        <a:rPr lang="en-US" sz="1400" b="0" kern="1200" dirty="0">
                          <a:solidFill>
                            <a:schemeClr val="tx1"/>
                          </a:solidFill>
                          <a:effectLst/>
                          <a:latin typeface="+mn-lt"/>
                          <a:ea typeface="+mn-ea"/>
                          <a:cs typeface="+mn-cs"/>
                        </a:rPr>
                        <a:t>– Person of color with disability, Baltimore </a:t>
                      </a:r>
                    </a:p>
                    <a:p>
                      <a:pPr marL="0" lvl="0" indent="0" algn="ctr">
                        <a:buFont typeface="Arial" panose="020B0604020202020204" pitchFamily="34" charset="0"/>
                        <a:buNone/>
                      </a:pPr>
                      <a:endParaRPr lang="en-US" sz="1400" b="0" i="1" kern="1200" dirty="0">
                        <a:solidFill>
                          <a:schemeClr val="tx1"/>
                        </a:solidFill>
                        <a:effectLst/>
                        <a:latin typeface="+mn-lt"/>
                        <a:ea typeface="+mn-ea"/>
                        <a:cs typeface="+mn-cs"/>
                      </a:endParaRPr>
                    </a:p>
                    <a:p>
                      <a:pPr marL="0" lvl="0" indent="0" algn="ctr">
                        <a:buFont typeface="Arial" panose="020B0604020202020204" pitchFamily="34" charset="0"/>
                        <a:buNone/>
                      </a:pPr>
                      <a:r>
                        <a:rPr lang="en-US" sz="1400" b="0" i="1" kern="1200" dirty="0">
                          <a:solidFill>
                            <a:schemeClr val="tx1"/>
                          </a:solidFill>
                          <a:effectLst/>
                          <a:latin typeface="+mn-lt"/>
                          <a:ea typeface="+mn-ea"/>
                          <a:cs typeface="+mn-cs"/>
                        </a:rPr>
                        <a:t>“Being that I am voting for the right person.” </a:t>
                      </a:r>
                    </a:p>
                    <a:p>
                      <a:pPr lvl="0" algn="ctr"/>
                      <a:r>
                        <a:rPr lang="en-US" sz="1400" b="0" kern="1200" dirty="0">
                          <a:solidFill>
                            <a:schemeClr val="tx1"/>
                          </a:solidFill>
                          <a:effectLst/>
                          <a:latin typeface="+mn-lt"/>
                          <a:ea typeface="+mn-ea"/>
                          <a:cs typeface="+mn-cs"/>
                        </a:rPr>
                        <a:t>– Person of color with disability, Baltimore </a:t>
                      </a:r>
                    </a:p>
                  </a:txBody>
                  <a:tcPr anchor="ctr">
                    <a:solidFill>
                      <a:srgbClr val="E9EBF5"/>
                    </a:solidFill>
                  </a:tcPr>
                </a:tc>
                <a:extLst>
                  <a:ext uri="{0D108BD9-81ED-4DB2-BD59-A6C34878D82A}">
                    <a16:rowId xmlns:a16="http://schemas.microsoft.com/office/drawing/2014/main" val="1530629322"/>
                  </a:ext>
                </a:extLst>
              </a:tr>
              <a:tr h="74921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Yeah, what she said.  If you don’t vote, then keep your mouth shut.” </a:t>
                      </a:r>
                      <a:r>
                        <a:rPr lang="en-US" sz="1400" kern="1200" dirty="0">
                          <a:solidFill>
                            <a:schemeClr val="dk1"/>
                          </a:solidFill>
                          <a:effectLst/>
                          <a:latin typeface="+mn-lt"/>
                          <a:ea typeface="+mn-ea"/>
                          <a:cs typeface="+mn-cs"/>
                        </a:rPr>
                        <a:t>– White person with disability, Baltimore  </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314122">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effectLst/>
                          <a:latin typeface="+mn-lt"/>
                          <a:ea typeface="+mn-ea"/>
                          <a:cs typeface="+mn-cs"/>
                        </a:rPr>
                        <a:t>“N</a:t>
                      </a:r>
                      <a:r>
                        <a:rPr lang="en-US" sz="1400" i="1" kern="1200" dirty="0">
                          <a:solidFill>
                            <a:schemeClr val="dk1"/>
                          </a:solidFill>
                          <a:effectLst/>
                          <a:latin typeface="+mn-lt"/>
                          <a:ea typeface="+mn-ea"/>
                          <a:cs typeface="+mn-cs"/>
                        </a:rPr>
                        <a:t>ow, if it didn’t go your way, that’s how things work.  It conflicts.  </a:t>
                      </a:r>
                      <a:r>
                        <a:rPr lang="en-US" sz="1400" b="1" i="1" kern="1200" dirty="0">
                          <a:solidFill>
                            <a:schemeClr val="dk1"/>
                          </a:solidFill>
                          <a:effectLst/>
                          <a:latin typeface="+mn-lt"/>
                          <a:ea typeface="+mn-ea"/>
                          <a:cs typeface="+mn-cs"/>
                        </a:rPr>
                        <a:t>But if you didn’t at least make the effort, then I discount usually someone’s position on stuff</a:t>
                      </a:r>
                      <a:r>
                        <a:rPr lang="en-US" sz="1400" kern="1200" dirty="0">
                          <a:solidFill>
                            <a:schemeClr val="dk1"/>
                          </a:solidFill>
                          <a:effectLst/>
                          <a:latin typeface="+mn-lt"/>
                          <a:ea typeface="+mn-ea"/>
                          <a:cs typeface="+mn-cs"/>
                        </a:rPr>
                        <a:t>.” – White person with disability, Baltimore</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19035577"/>
                  </a:ext>
                </a:extLst>
              </a:tr>
              <a:tr h="569105">
                <a:tc vMerge="1">
                  <a:txBody>
                    <a:bodyPr/>
                    <a:lstStyle/>
                    <a:p>
                      <a:endParaRPr lang="en-US"/>
                    </a:p>
                  </a:txBody>
                  <a:tcPr/>
                </a:tc>
                <a:tc vMerge="1">
                  <a:txBody>
                    <a:bodyPr/>
                    <a:lstStyle/>
                    <a:p>
                      <a:endParaRPr lang="en-US"/>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I felt that I was not going to vote for either one or just for the lesser of the evil because that is not what I wanted.  And I stand by it.  You know </a:t>
                      </a:r>
                      <a:r>
                        <a:rPr lang="en-US" sz="1400" b="1" i="1" kern="1200" dirty="0">
                          <a:solidFill>
                            <a:schemeClr val="dk1"/>
                          </a:solidFill>
                          <a:effectLst/>
                          <a:latin typeface="+mn-lt"/>
                          <a:ea typeface="+mn-ea"/>
                          <a:cs typeface="+mn-cs"/>
                        </a:rPr>
                        <a:t>whatever is going on in this country now, I feel that I am not a part of it because I didn’t vote for that.</a:t>
                      </a:r>
                      <a:r>
                        <a:rPr lang="en-US" sz="1400" i="1" kern="1200" dirty="0">
                          <a:solidFill>
                            <a:schemeClr val="dk1"/>
                          </a:solidFill>
                          <a:effectLst/>
                          <a:latin typeface="+mn-lt"/>
                          <a:ea typeface="+mn-ea"/>
                          <a:cs typeface="+mn-cs"/>
                        </a:rPr>
                        <a:t>” </a:t>
                      </a:r>
                      <a:r>
                        <a:rPr lang="en-US" sz="1400" b="0" kern="1200" dirty="0">
                          <a:solidFill>
                            <a:schemeClr val="tx1"/>
                          </a:solidFill>
                          <a:effectLst/>
                          <a:latin typeface="+mn-lt"/>
                          <a:ea typeface="+mn-ea"/>
                          <a:cs typeface="+mn-cs"/>
                        </a:rPr>
                        <a:t>– Parent of child with disability, Baltimore </a:t>
                      </a:r>
                      <a:endParaRPr lang="en-US" sz="1400" kern="1200" dirty="0">
                        <a:solidFill>
                          <a:schemeClr val="dk1"/>
                        </a:solidFill>
                        <a:effectLst/>
                        <a:latin typeface="+mn-lt"/>
                        <a:ea typeface="+mn-ea"/>
                        <a:cs typeface="+mn-cs"/>
                      </a:endParaRPr>
                    </a:p>
                  </a:txBody>
                  <a:tcPr anchor="ctr">
                    <a:solidFill>
                      <a:srgbClr val="F4C9C8"/>
                    </a:solidFill>
                  </a:tcPr>
                </a:tc>
                <a:extLst>
                  <a:ext uri="{0D108BD9-81ED-4DB2-BD59-A6C34878D82A}">
                    <a16:rowId xmlns:a16="http://schemas.microsoft.com/office/drawing/2014/main" val="2477314160"/>
                  </a:ext>
                </a:extLst>
              </a:tr>
              <a:tr h="173578">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1" kern="1200" dirty="0">
                          <a:solidFill>
                            <a:schemeClr val="dk1"/>
                          </a:solidFill>
                          <a:effectLst/>
                          <a:latin typeface="+mn-lt"/>
                          <a:ea typeface="+mn-ea"/>
                          <a:cs typeface="+mn-cs"/>
                        </a:rPr>
                        <a:t>“It’s the old Electoral College that dissuades me.  </a:t>
                      </a:r>
                      <a:r>
                        <a:rPr lang="en-US" sz="1400" b="0" i="1" kern="1200" dirty="0">
                          <a:solidFill>
                            <a:schemeClr val="dk1"/>
                          </a:solidFill>
                          <a:effectLst/>
                          <a:latin typeface="+mn-lt"/>
                          <a:ea typeface="+mn-ea"/>
                          <a:cs typeface="+mn-cs"/>
                        </a:rPr>
                        <a:t>Maryland is a democratic state and it has always swung democratic, so no matter how I vote, it doesn’t matter.” </a:t>
                      </a:r>
                      <a:r>
                        <a:rPr lang="en-US" sz="1400" b="0" i="1" kern="1200" dirty="0">
                          <a:solidFill>
                            <a:schemeClr val="tx1"/>
                          </a:solidFill>
                          <a:effectLst/>
                          <a:latin typeface="+mn-lt"/>
                          <a:ea typeface="+mn-ea"/>
                          <a:cs typeface="+mn-cs"/>
                        </a:rPr>
                        <a:t>– Parent of child with disability, Baltimore </a:t>
                      </a:r>
                      <a:endParaRPr lang="en-US" sz="1400" b="0" i="1" kern="1200" dirty="0">
                        <a:solidFill>
                          <a:schemeClr val="dk1"/>
                        </a:solidFill>
                        <a:effectLst/>
                        <a:latin typeface="+mn-lt"/>
                        <a:ea typeface="+mn-ea"/>
                        <a:cs typeface="+mn-cs"/>
                      </a:endParaRPr>
                    </a:p>
                  </a:txBody>
                  <a:tcPr anchor="ctr">
                    <a:solidFill>
                      <a:srgbClr val="F4C9C8"/>
                    </a:solidFill>
                  </a:tcPr>
                </a:tc>
                <a:tc vMerge="1">
                  <a:txBody>
                    <a:bodyPr/>
                    <a:lstStyle/>
                    <a:p>
                      <a:endParaRPr lang="en-US"/>
                    </a:p>
                  </a:txBody>
                  <a:tcPr/>
                </a:tc>
                <a:extLst>
                  <a:ext uri="{0D108BD9-81ED-4DB2-BD59-A6C34878D82A}">
                    <a16:rowId xmlns:a16="http://schemas.microsoft.com/office/drawing/2014/main" val="3328929086"/>
                  </a:ext>
                </a:extLst>
              </a:tr>
              <a:tr h="121382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I mean after a while it seems like…I mean </a:t>
                      </a:r>
                      <a:r>
                        <a:rPr lang="en-US" sz="1400" b="1" i="1" kern="1200" dirty="0">
                          <a:solidFill>
                            <a:schemeClr val="dk1"/>
                          </a:solidFill>
                          <a:effectLst/>
                          <a:latin typeface="+mn-lt"/>
                          <a:ea typeface="+mn-ea"/>
                          <a:cs typeface="+mn-cs"/>
                        </a:rPr>
                        <a:t>all the promises that they make at times and they tell you this, that and the other, and still no change</a:t>
                      </a:r>
                      <a:r>
                        <a:rPr lang="en-US" sz="1400" kern="1200" dirty="0">
                          <a:solidFill>
                            <a:schemeClr val="dk1"/>
                          </a:solidFill>
                          <a:effectLst/>
                          <a:latin typeface="+mn-lt"/>
                          <a:ea typeface="+mn-ea"/>
                          <a:cs typeface="+mn-cs"/>
                        </a:rPr>
                        <a:t>.” – Person of color with disability, Baltimore   </a:t>
                      </a:r>
                    </a:p>
                  </a:txBody>
                  <a:tcPr anchor="ctr">
                    <a:solidFill>
                      <a:srgbClr val="F4C9C8"/>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5279" y="171571"/>
            <a:ext cx="11521440" cy="1325563"/>
          </a:xfrm>
        </p:spPr>
        <p:txBody>
          <a:bodyPr>
            <a:noAutofit/>
          </a:bodyPr>
          <a:lstStyle/>
          <a:p>
            <a:r>
              <a:rPr lang="en-US" sz="2000" dirty="0"/>
              <a:t>Focus group participants are motivated to vote because they want change, they feel responsible, they want to vote for the right person and make their voices heard, and set a good example for their children. Others, feel motivated not to vote because they do not like the candidates running or they feel that there will be no change or follow up to politicians’ promises. </a:t>
            </a:r>
          </a:p>
        </p:txBody>
      </p:sp>
    </p:spTree>
    <p:extLst>
      <p:ext uri="{BB962C8B-B14F-4D97-AF65-F5344CB8AC3E}">
        <p14:creationId xmlns:p14="http://schemas.microsoft.com/office/powerpoint/2010/main" val="1639069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021E305-6BEE-49C9-B2A8-F153C49B4D1E}"/>
              </a:ext>
              <a:ext uri="{C183D7F6-B498-43B3-948B-1728B52AA6E4}">
                <adec:decorative xmlns:adec="http://schemas.microsoft.com/office/drawing/2017/decorative" val="1"/>
              </a:ext>
            </a:extLst>
          </p:cNvPr>
          <p:cNvCxnSpPr>
            <a:cxnSpLocks/>
          </p:cNvCxnSpPr>
          <p:nvPr/>
        </p:nvCxnSpPr>
        <p:spPr>
          <a:xfrm>
            <a:off x="6066183" y="1749042"/>
            <a:ext cx="0" cy="3998615"/>
          </a:xfrm>
          <a:prstGeom prst="line">
            <a:avLst/>
          </a:prstGeom>
        </p:spPr>
        <p:style>
          <a:lnRef idx="1">
            <a:schemeClr val="dk1"/>
          </a:lnRef>
          <a:fillRef idx="0">
            <a:schemeClr val="dk1"/>
          </a:fillRef>
          <a:effectRef idx="0">
            <a:schemeClr val="dk1"/>
          </a:effectRef>
          <a:fontRef idx="minor">
            <a:schemeClr val="tx1"/>
          </a:fontRef>
        </p:style>
      </p:cxnSp>
      <p:pic>
        <p:nvPicPr>
          <p:cNvPr id="6" name="Picture 5" descr="The disability community is more likely to vote for a candidate that votes for legislation that supports people with disabilities. They are less likely to vote against a candidate that votes against legislation that supports people with disabilities. Intensity in support is strongest when framed in the positive. The disability community WILL vote these issues. They want to reward more than punish. Question asked, “Would you be more or less likely to vote for a candidate that votes for legislation that supports people with disabilities, or does it make no difference?” Light blue bar indicating 77% would be somewhat or much more likely, with a dark blue bar indicating 47% would specifically be more likely. Light red bar showing 4% would say somewhat or much less likely, with dark red bar indicating 1% would specifically be much less likely. Grey bar indicating for 14% it would make no difference. Among those most likely to say it would make them much likely: 70% of women with disabilities under age 50, 60% of those age 40 to 49, 57% of women who are likely to vote, 55% of POC with disabilities, 54% of women, 54% of those who are Latinx, and 53% of people with disabilities, Question asked, “Would you be more or less likely to vote for a candidate that votes against legislation that supports people with disabilities, or does it make no difference?” Light blue bar indicating 32% would be somewhat or much more likely, with a dark blue bar indicating 17% would specifically be more likely. Light red bar showing 50% would say somewhat or much less likely, with dark red bar indicating 40% would specifically be much less likely. Grey bar indicating for 1412it would make no difference. Among those most likely to say it would make them much less likely: 50% of women age 50+ who are friends and family members of individuals with disabilities, 53% of those in the South Atlantic region, 52% of people with disabilities with a college degree, 52% of Democrats age 50+, 51% of Democratic women.">
            <a:extLst>
              <a:ext uri="{FF2B5EF4-FFF2-40B4-BE49-F238E27FC236}">
                <a16:creationId xmlns:a16="http://schemas.microsoft.com/office/drawing/2014/main" id="{07E68260-86D9-6042-9727-4144E6074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8057"/>
            <a:ext cx="12192000" cy="4259943"/>
          </a:xfrm>
          <a:prstGeom prst="rect">
            <a:avLst/>
          </a:prstGeom>
        </p:spPr>
      </p:pic>
      <p:sp>
        <p:nvSpPr>
          <p:cNvPr id="13" name="Content Placeholder 4">
            <a:extLst>
              <a:ext uri="{FF2B5EF4-FFF2-40B4-BE49-F238E27FC236}">
                <a16:creationId xmlns:a16="http://schemas.microsoft.com/office/drawing/2014/main" id="{A6D3A564-AC42-454A-BBC1-B63903CB6061}"/>
              </a:ext>
              <a:ext uri="{C183D7F6-B498-43B3-948B-1728B52AA6E4}">
                <adec:decorative xmlns:adec="http://schemas.microsoft.com/office/drawing/2017/decorative" val="1"/>
              </a:ext>
            </a:extLst>
          </p:cNvPr>
          <p:cNvSpPr txBox="1">
            <a:spLocks/>
          </p:cNvSpPr>
          <p:nvPr/>
        </p:nvSpPr>
        <p:spPr>
          <a:xfrm>
            <a:off x="6146898" y="1749041"/>
            <a:ext cx="5760721" cy="796014"/>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Would you be more or less likely to vote for a candidate that votes </a:t>
            </a:r>
            <a:r>
              <a:rPr lang="en-US" sz="1400" b="1" u="sng" dirty="0"/>
              <a:t>against</a:t>
            </a:r>
            <a:r>
              <a:rPr lang="en-US" sz="1400" b="1" dirty="0"/>
              <a:t> legislation that supports people with disabilities, or does it make no difference? </a:t>
            </a:r>
          </a:p>
        </p:txBody>
      </p:sp>
      <p:sp>
        <p:nvSpPr>
          <p:cNvPr id="10" name="Content Placeholder 4">
            <a:extLst>
              <a:ext uri="{FF2B5EF4-FFF2-40B4-BE49-F238E27FC236}">
                <a16:creationId xmlns:a16="http://schemas.microsoft.com/office/drawing/2014/main" id="{68B6C5B5-5767-435E-9E0C-033133484635}"/>
              </a:ext>
              <a:ext uri="{C183D7F6-B498-43B3-948B-1728B52AA6E4}">
                <adec:decorative xmlns:adec="http://schemas.microsoft.com/office/drawing/2017/decorative" val="1"/>
              </a:ext>
            </a:extLst>
          </p:cNvPr>
          <p:cNvSpPr txBox="1">
            <a:spLocks/>
          </p:cNvSpPr>
          <p:nvPr/>
        </p:nvSpPr>
        <p:spPr>
          <a:xfrm>
            <a:off x="224748" y="1749041"/>
            <a:ext cx="5760721" cy="796014"/>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t>Would you be more or less likely to vote for a candidate that votes </a:t>
            </a:r>
            <a:r>
              <a:rPr lang="en-US" sz="1400" b="1" u="sng" dirty="0"/>
              <a:t>for</a:t>
            </a:r>
            <a:r>
              <a:rPr lang="en-US" sz="1400" b="1" dirty="0"/>
              <a:t> legislation that supports people with disabilities, or does it make no difference?</a:t>
            </a:r>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p:txBody>
          <a:bodyPr>
            <a:noAutofit/>
          </a:bodyPr>
          <a:lstStyle/>
          <a:p>
            <a:r>
              <a:rPr lang="en-US" sz="2200" dirty="0"/>
              <a:t>The disability community is more likely to vote for a candidate that votes </a:t>
            </a:r>
            <a:r>
              <a:rPr lang="en-US" sz="2200" u="sng" dirty="0"/>
              <a:t>for</a:t>
            </a:r>
            <a:r>
              <a:rPr lang="en-US" sz="2200" dirty="0"/>
              <a:t> legislation that supports people with disabilities. They are less likely to vote against a candidate that votes </a:t>
            </a:r>
            <a:r>
              <a:rPr lang="en-US" sz="2200" u="sng" dirty="0"/>
              <a:t>against</a:t>
            </a:r>
            <a:r>
              <a:rPr lang="en-US" sz="2200" dirty="0"/>
              <a:t> legislation that supports people with disabilities. Intensity in support is strongest when framed in the positive. The disability community WILL vote these issues. They want to reward more than punish.</a:t>
            </a:r>
          </a:p>
        </p:txBody>
      </p:sp>
    </p:spTree>
    <p:extLst>
      <p:ext uri="{BB962C8B-B14F-4D97-AF65-F5344CB8AC3E}">
        <p14:creationId xmlns:p14="http://schemas.microsoft.com/office/powerpoint/2010/main" val="128070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descr="Text bubble reads: “I am going to vote for whoever is going to take away the regulations on me and whatever.  I want to be able to do what I want to do and I don’t want you telling me what I can do.” – Parent of child with disability, Baltimore ">
            <a:extLst>
              <a:ext uri="{FF2B5EF4-FFF2-40B4-BE49-F238E27FC236}">
                <a16:creationId xmlns:a16="http://schemas.microsoft.com/office/drawing/2014/main" id="{48846419-EE02-41CB-A609-86025453530F}"/>
              </a:ext>
            </a:extLst>
          </p:cNvPr>
          <p:cNvSpPr/>
          <p:nvPr/>
        </p:nvSpPr>
        <p:spPr>
          <a:xfrm>
            <a:off x="3632822" y="5252960"/>
            <a:ext cx="5518794" cy="1304986"/>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a:t>
            </a:r>
            <a:r>
              <a:rPr lang="en-US" sz="1400" b="1" i="1" dirty="0">
                <a:solidFill>
                  <a:schemeClr val="tx1"/>
                </a:solidFill>
              </a:rPr>
              <a:t>I am going to vote for whoever is going to take away the regulations on me and whatever</a:t>
            </a:r>
            <a:r>
              <a:rPr lang="en-US" sz="1400" i="1" dirty="0">
                <a:solidFill>
                  <a:schemeClr val="tx1"/>
                </a:solidFill>
              </a:rPr>
              <a:t>.  I want to be able to do what I want to do and I don’t want you telling me what I can do.” </a:t>
            </a:r>
            <a:r>
              <a:rPr lang="en-US" sz="1400" dirty="0">
                <a:solidFill>
                  <a:schemeClr val="tx1"/>
                </a:solidFill>
              </a:rPr>
              <a:t>– Parent of child with disability, Baltimore </a:t>
            </a:r>
          </a:p>
        </p:txBody>
      </p:sp>
      <p:sp>
        <p:nvSpPr>
          <p:cNvPr id="9" name="Speech Bubble: Oval 8" descr="Text bubble reads: “And it has a lot to do with who is going to listen to you and how much impact you can have like making them listen to you.” – Person of color with disability, Baltimore   ">
            <a:extLst>
              <a:ext uri="{FF2B5EF4-FFF2-40B4-BE49-F238E27FC236}">
                <a16:creationId xmlns:a16="http://schemas.microsoft.com/office/drawing/2014/main" id="{3A41DA6C-E17F-4513-9BBB-F89B25BA1284}"/>
              </a:ext>
            </a:extLst>
          </p:cNvPr>
          <p:cNvSpPr/>
          <p:nvPr/>
        </p:nvSpPr>
        <p:spPr>
          <a:xfrm>
            <a:off x="7132157" y="3753587"/>
            <a:ext cx="4287077" cy="1392382"/>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a:t>
            </a:r>
            <a:r>
              <a:rPr lang="en-US" sz="1400" i="1" dirty="0">
                <a:solidFill>
                  <a:schemeClr val="tx1"/>
                </a:solidFill>
              </a:rPr>
              <a:t>And it has a lot to do with </a:t>
            </a:r>
            <a:r>
              <a:rPr lang="en-US" sz="1400" b="1" i="1" dirty="0">
                <a:solidFill>
                  <a:schemeClr val="tx1"/>
                </a:solidFill>
              </a:rPr>
              <a:t>who is going to listen to you and how much impact you can have like making them listen to you</a:t>
            </a:r>
            <a:r>
              <a:rPr lang="en-US" sz="1400" dirty="0">
                <a:solidFill>
                  <a:schemeClr val="tx1"/>
                </a:solidFill>
              </a:rPr>
              <a:t>.” – Person of color with disability, Baltimore   </a:t>
            </a:r>
          </a:p>
        </p:txBody>
      </p:sp>
      <p:sp>
        <p:nvSpPr>
          <p:cNvPr id="12" name="Speech Bubble: Oval 11" descr="Text bubble reads: “I care about it no matter who the president was, but certain presidents are a lot worse on issues than others, and I would definitely put this one in that category.  And just politics in general, I think, is heavily linked to healthcare because the governments are the ones that are taking care of it.” – White person with disability, Baltimore  ">
            <a:extLst>
              <a:ext uri="{FF2B5EF4-FFF2-40B4-BE49-F238E27FC236}">
                <a16:creationId xmlns:a16="http://schemas.microsoft.com/office/drawing/2014/main" id="{6EB560A1-883D-48E4-BC82-C6687A1F8AD4}"/>
              </a:ext>
            </a:extLst>
          </p:cNvPr>
          <p:cNvSpPr/>
          <p:nvPr/>
        </p:nvSpPr>
        <p:spPr>
          <a:xfrm>
            <a:off x="6570466" y="1532304"/>
            <a:ext cx="5198918" cy="204459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a:t>
            </a:r>
            <a:r>
              <a:rPr lang="en-US" sz="1400" i="1" dirty="0">
                <a:solidFill>
                  <a:schemeClr val="tx1"/>
                </a:solidFill>
              </a:rPr>
              <a:t>I care about it no matter who the president was, but certain presidents are a lot worse on issues than others, and I would definitely put this one in that category.  </a:t>
            </a:r>
            <a:r>
              <a:rPr lang="en-US" sz="1400" b="1" i="1" dirty="0">
                <a:solidFill>
                  <a:schemeClr val="tx1"/>
                </a:solidFill>
              </a:rPr>
              <a:t>And just politics in general, I think, is heavily linked to healthcare because the governments are the ones that are taking care of it</a:t>
            </a:r>
            <a:r>
              <a:rPr lang="en-US" sz="1400" dirty="0">
                <a:solidFill>
                  <a:schemeClr val="tx1"/>
                </a:solidFill>
              </a:rPr>
              <a:t>.” – White person with disability, Baltimore</a:t>
            </a:r>
            <a:r>
              <a:rPr lang="en-US" sz="1400" i="1" dirty="0">
                <a:solidFill>
                  <a:schemeClr val="tx1"/>
                </a:solidFill>
              </a:rPr>
              <a:t>  </a:t>
            </a:r>
            <a:endParaRPr lang="en-US" sz="1400" dirty="0">
              <a:solidFill>
                <a:schemeClr val="tx1"/>
              </a:solidFill>
            </a:endParaRPr>
          </a:p>
        </p:txBody>
      </p:sp>
      <p:sp>
        <p:nvSpPr>
          <p:cNvPr id="5" name="Speech Bubble: Oval 4" descr="Text bubble reads: “It is not just your governor or your mayor or your president.  It has a lot to do with the smaller House of Representatives just as much as it is the Senate.” – Person of color with disability, Baltimore ">
            <a:extLst>
              <a:ext uri="{FF2B5EF4-FFF2-40B4-BE49-F238E27FC236}">
                <a16:creationId xmlns:a16="http://schemas.microsoft.com/office/drawing/2014/main" id="{B4F5C620-B5D0-4BCD-84D5-4158DE6FF413}"/>
              </a:ext>
            </a:extLst>
          </p:cNvPr>
          <p:cNvSpPr/>
          <p:nvPr/>
        </p:nvSpPr>
        <p:spPr>
          <a:xfrm>
            <a:off x="3859201" y="1585542"/>
            <a:ext cx="2623930" cy="3314031"/>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a:t>
            </a:r>
            <a:r>
              <a:rPr lang="en-US" sz="1400" i="1" dirty="0">
                <a:solidFill>
                  <a:schemeClr val="tx1"/>
                </a:solidFill>
              </a:rPr>
              <a:t>It is not just your governor or your mayor or your president.  </a:t>
            </a:r>
            <a:r>
              <a:rPr lang="en-US" sz="1400" b="1" i="1" dirty="0">
                <a:solidFill>
                  <a:schemeClr val="tx1"/>
                </a:solidFill>
              </a:rPr>
              <a:t>It has a lot to do with the smaller House of Representatives just as much as it is the Senate</a:t>
            </a:r>
            <a:r>
              <a:rPr lang="en-US" sz="1400" i="1" dirty="0">
                <a:solidFill>
                  <a:schemeClr val="tx1"/>
                </a:solidFill>
              </a:rPr>
              <a:t>.” </a:t>
            </a:r>
            <a:r>
              <a:rPr lang="en-US" sz="1400" dirty="0">
                <a:solidFill>
                  <a:schemeClr val="tx1"/>
                </a:solidFill>
              </a:rPr>
              <a:t>– Person of color with disability, Baltimore </a:t>
            </a:r>
          </a:p>
        </p:txBody>
      </p:sp>
      <p:sp>
        <p:nvSpPr>
          <p:cNvPr id="11" name="Speech Bubble: Oval 10" descr="Text bubble reads: “One of the first things the president did when he got in office was to get rid of the President’s Advisory Council on HIV/AIDS and to shut down the Office of HIV/AIDS and make it go away and then to start cutting budgets.  So, specifically in that way, it affects my health and my potential to survive as well then as the political aspects around healthcare.”  – White person with disability, Baltimore">
            <a:extLst>
              <a:ext uri="{FF2B5EF4-FFF2-40B4-BE49-F238E27FC236}">
                <a16:creationId xmlns:a16="http://schemas.microsoft.com/office/drawing/2014/main" id="{D479968B-6813-4D36-BF83-8A1BA7877612}"/>
              </a:ext>
            </a:extLst>
          </p:cNvPr>
          <p:cNvSpPr/>
          <p:nvPr/>
        </p:nvSpPr>
        <p:spPr>
          <a:xfrm>
            <a:off x="335280" y="1735281"/>
            <a:ext cx="3498965" cy="4727863"/>
          </a:xfrm>
          <a:prstGeom prst="wedgeEllipseCallout">
            <a:avLst>
              <a:gd name="adj1" fmla="val -30633"/>
              <a:gd name="adj2" fmla="val 530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a:t>
            </a:r>
            <a:r>
              <a:rPr lang="en-US" sz="1400" i="1" dirty="0">
                <a:solidFill>
                  <a:schemeClr val="tx1"/>
                </a:solidFill>
              </a:rPr>
              <a:t>One of the first things the president did when he got in office was to get rid of the President’s Advisory Council on HIV/AIDS and to shut down the Office of HIV/AIDS and make it go away and then to start cutting budgets.  </a:t>
            </a:r>
            <a:r>
              <a:rPr lang="en-US" sz="1400" b="1" i="1" dirty="0">
                <a:solidFill>
                  <a:schemeClr val="tx1"/>
                </a:solidFill>
              </a:rPr>
              <a:t>So, specifically in that way, it affects my health and my potential to survive </a:t>
            </a:r>
            <a:r>
              <a:rPr lang="en-US" sz="1400" i="1" dirty="0">
                <a:solidFill>
                  <a:schemeClr val="tx1"/>
                </a:solidFill>
              </a:rPr>
              <a:t>as well then as the political aspects around healthcare</a:t>
            </a:r>
            <a:r>
              <a:rPr lang="en-US" sz="1400" dirty="0">
                <a:solidFill>
                  <a:schemeClr val="tx1"/>
                </a:solidFill>
              </a:rPr>
              <a:t>.”  – White person with disability, Baltimore</a:t>
            </a: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p:txBody>
          <a:bodyPr>
            <a:normAutofit fontScale="90000"/>
          </a:bodyPr>
          <a:lstStyle/>
          <a:p>
            <a:r>
              <a:rPr lang="en-US" sz="3200" dirty="0"/>
              <a:t>It is very important to focus group participants to have elected officials and a government that will listen to them and address issues that directly affect them, such as healthcare. </a:t>
            </a:r>
          </a:p>
        </p:txBody>
      </p:sp>
    </p:spTree>
    <p:extLst>
      <p:ext uri="{BB962C8B-B14F-4D97-AF65-F5344CB8AC3E}">
        <p14:creationId xmlns:p14="http://schemas.microsoft.com/office/powerpoint/2010/main" val="817079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in a wheelchair voting">
            <a:extLst>
              <a:ext uri="{FF2B5EF4-FFF2-40B4-BE49-F238E27FC236}">
                <a16:creationId xmlns:a16="http://schemas.microsoft.com/office/drawing/2014/main" id="{15598801-45CC-4BC1-BC47-1DD8116490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25" r="2637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Voting and Values</a:t>
            </a:r>
          </a:p>
        </p:txBody>
      </p:sp>
    </p:spTree>
    <p:extLst>
      <p:ext uri="{BB962C8B-B14F-4D97-AF65-F5344CB8AC3E}">
        <p14:creationId xmlns:p14="http://schemas.microsoft.com/office/powerpoint/2010/main" val="2119676885"/>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BD9F2D0-3030-4C06-855E-E098FA7F0D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4218207"/>
              </p:ext>
            </p:extLst>
          </p:nvPr>
        </p:nvGraphicFramePr>
        <p:xfrm>
          <a:off x="55537" y="6255685"/>
          <a:ext cx="2162493"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888173">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Total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7DB02590-B972-4BCD-B9DB-55C52AF23495}"/>
              </a:ext>
              <a:ext uri="{C183D7F6-B498-43B3-948B-1728B52AA6E4}">
                <adec:decorative xmlns:adec="http://schemas.microsoft.com/office/drawing/2017/decorative" val="1"/>
              </a:ext>
            </a:extLst>
          </p:cNvPr>
          <p:cNvSpPr txBox="1"/>
          <p:nvPr/>
        </p:nvSpPr>
        <p:spPr>
          <a:xfrm>
            <a:off x="5124369" y="6539425"/>
            <a:ext cx="1943263" cy="276999"/>
          </a:xfrm>
          <a:prstGeom prst="rect">
            <a:avLst/>
          </a:prstGeom>
          <a:noFill/>
        </p:spPr>
        <p:txBody>
          <a:bodyPr wrap="square" rtlCol="0">
            <a:spAutoFit/>
          </a:bodyPr>
          <a:lstStyle/>
          <a:p>
            <a:r>
              <a:rPr lang="en-US" sz="1200" dirty="0"/>
              <a:t>All statements split-sampled</a:t>
            </a:r>
          </a:p>
        </p:txBody>
      </p:sp>
      <p:graphicFrame>
        <p:nvGraphicFramePr>
          <p:cNvPr id="7" name="Content Placeholder 8">
            <a:extLst>
              <a:ext uri="{FF2B5EF4-FFF2-40B4-BE49-F238E27FC236}">
                <a16:creationId xmlns:a16="http://schemas.microsoft.com/office/drawing/2014/main" id="{DE2984CD-AF66-4D36-9CB8-59C30ED1EC2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147940800"/>
              </p:ext>
            </p:extLst>
          </p:nvPr>
        </p:nvGraphicFramePr>
        <p:xfrm>
          <a:off x="713191" y="2050473"/>
          <a:ext cx="10765616" cy="4463484"/>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4">
            <a:extLst>
              <a:ext uri="{FF2B5EF4-FFF2-40B4-BE49-F238E27FC236}">
                <a16:creationId xmlns:a16="http://schemas.microsoft.com/office/drawing/2014/main" id="{10C7C472-EB50-4BE4-B8F8-E81B24FF3421}"/>
              </a:ext>
            </a:extLst>
          </p:cNvPr>
          <p:cNvSpPr txBox="1">
            <a:spLocks/>
          </p:cNvSpPr>
          <p:nvPr/>
        </p:nvSpPr>
        <p:spPr>
          <a:xfrm>
            <a:off x="713192" y="1695796"/>
            <a:ext cx="10765615" cy="54864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Now you will hear a series of statements around being politically engaged and active. For each, please tell me if you agree or disagree.</a:t>
            </a:r>
            <a:endParaRPr lang="en-US" sz="300" b="1" dirty="0"/>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518160" y="267359"/>
            <a:ext cx="11338560" cy="1312724"/>
          </a:xfrm>
        </p:spPr>
        <p:txBody>
          <a:bodyPr>
            <a:noAutofit/>
          </a:bodyPr>
          <a:lstStyle/>
          <a:p>
            <a:r>
              <a:rPr lang="en-US" sz="2800" dirty="0"/>
              <a:t>The disability community’s connection to voting is strong. The top statements around voting making voices heard, being more important now than ever, and being powerful emerge as core values. Additionally, a strong majority also agrees that it takes too long to see political change happen. </a:t>
            </a:r>
          </a:p>
        </p:txBody>
      </p:sp>
    </p:spTree>
    <p:extLst>
      <p:ext uri="{BB962C8B-B14F-4D97-AF65-F5344CB8AC3E}">
        <p14:creationId xmlns:p14="http://schemas.microsoft.com/office/powerpoint/2010/main" val="1838785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6871521"/>
              </p:ext>
            </p:extLst>
          </p:nvPr>
        </p:nvGraphicFramePr>
        <p:xfrm>
          <a:off x="72736" y="1610588"/>
          <a:ext cx="12043064" cy="4566086"/>
        </p:xfrm>
        <a:graphic>
          <a:graphicData uri="http://schemas.openxmlformats.org/drawingml/2006/table">
            <a:tbl>
              <a:tblPr firstRow="1">
                <a:tableStyleId>{5C22544A-7EE6-4342-B048-85BDC9FD1C3A}</a:tableStyleId>
              </a:tblPr>
              <a:tblGrid>
                <a:gridCol w="1088881">
                  <a:extLst>
                    <a:ext uri="{9D8B030D-6E8A-4147-A177-3AD203B41FA5}">
                      <a16:colId xmlns:a16="http://schemas.microsoft.com/office/drawing/2014/main" val="285450607"/>
                    </a:ext>
                  </a:extLst>
                </a:gridCol>
                <a:gridCol w="428457">
                  <a:extLst>
                    <a:ext uri="{9D8B030D-6E8A-4147-A177-3AD203B41FA5}">
                      <a16:colId xmlns:a16="http://schemas.microsoft.com/office/drawing/2014/main" val="2215904522"/>
                    </a:ext>
                  </a:extLst>
                </a:gridCol>
                <a:gridCol w="344680">
                  <a:extLst>
                    <a:ext uri="{9D8B030D-6E8A-4147-A177-3AD203B41FA5}">
                      <a16:colId xmlns:a16="http://schemas.microsoft.com/office/drawing/2014/main" val="2688014687"/>
                    </a:ext>
                  </a:extLst>
                </a:gridCol>
                <a:gridCol w="512234">
                  <a:extLst>
                    <a:ext uri="{9D8B030D-6E8A-4147-A177-3AD203B41FA5}">
                      <a16:colId xmlns:a16="http://schemas.microsoft.com/office/drawing/2014/main" val="1038927457"/>
                    </a:ext>
                  </a:extLst>
                </a:gridCol>
                <a:gridCol w="336134">
                  <a:extLst>
                    <a:ext uri="{9D8B030D-6E8A-4147-A177-3AD203B41FA5}">
                      <a16:colId xmlns:a16="http://schemas.microsoft.com/office/drawing/2014/main" val="3678966233"/>
                    </a:ext>
                  </a:extLst>
                </a:gridCol>
                <a:gridCol w="520779">
                  <a:extLst>
                    <a:ext uri="{9D8B030D-6E8A-4147-A177-3AD203B41FA5}">
                      <a16:colId xmlns:a16="http://schemas.microsoft.com/office/drawing/2014/main" val="57765667"/>
                    </a:ext>
                  </a:extLst>
                </a:gridCol>
                <a:gridCol w="343269">
                  <a:extLst>
                    <a:ext uri="{9D8B030D-6E8A-4147-A177-3AD203B41FA5}">
                      <a16:colId xmlns:a16="http://schemas.microsoft.com/office/drawing/2014/main" val="4242594808"/>
                    </a:ext>
                  </a:extLst>
                </a:gridCol>
                <a:gridCol w="343269">
                  <a:extLst>
                    <a:ext uri="{9D8B030D-6E8A-4147-A177-3AD203B41FA5}">
                      <a16:colId xmlns:a16="http://schemas.microsoft.com/office/drawing/2014/main" val="1272443673"/>
                    </a:ext>
                  </a:extLst>
                </a:gridCol>
                <a:gridCol w="343269">
                  <a:extLst>
                    <a:ext uri="{9D8B030D-6E8A-4147-A177-3AD203B41FA5}">
                      <a16:colId xmlns:a16="http://schemas.microsoft.com/office/drawing/2014/main" val="1297631613"/>
                    </a:ext>
                  </a:extLst>
                </a:gridCol>
                <a:gridCol w="428457">
                  <a:extLst>
                    <a:ext uri="{9D8B030D-6E8A-4147-A177-3AD203B41FA5}">
                      <a16:colId xmlns:a16="http://schemas.microsoft.com/office/drawing/2014/main" val="3428662481"/>
                    </a:ext>
                  </a:extLst>
                </a:gridCol>
                <a:gridCol w="428457">
                  <a:extLst>
                    <a:ext uri="{9D8B030D-6E8A-4147-A177-3AD203B41FA5}">
                      <a16:colId xmlns:a16="http://schemas.microsoft.com/office/drawing/2014/main" val="711273759"/>
                    </a:ext>
                  </a:extLst>
                </a:gridCol>
                <a:gridCol w="428457">
                  <a:extLst>
                    <a:ext uri="{9D8B030D-6E8A-4147-A177-3AD203B41FA5}">
                      <a16:colId xmlns:a16="http://schemas.microsoft.com/office/drawing/2014/main" val="1514276495"/>
                    </a:ext>
                  </a:extLst>
                </a:gridCol>
                <a:gridCol w="498321">
                  <a:extLst>
                    <a:ext uri="{9D8B030D-6E8A-4147-A177-3AD203B41FA5}">
                      <a16:colId xmlns:a16="http://schemas.microsoft.com/office/drawing/2014/main" val="1985848794"/>
                    </a:ext>
                  </a:extLst>
                </a:gridCol>
                <a:gridCol w="498321">
                  <a:extLst>
                    <a:ext uri="{9D8B030D-6E8A-4147-A177-3AD203B41FA5}">
                      <a16:colId xmlns:a16="http://schemas.microsoft.com/office/drawing/2014/main" val="2434192829"/>
                    </a:ext>
                  </a:extLst>
                </a:gridCol>
                <a:gridCol w="358592">
                  <a:extLst>
                    <a:ext uri="{9D8B030D-6E8A-4147-A177-3AD203B41FA5}">
                      <a16:colId xmlns:a16="http://schemas.microsoft.com/office/drawing/2014/main" val="3344895288"/>
                    </a:ext>
                  </a:extLst>
                </a:gridCol>
                <a:gridCol w="428457">
                  <a:extLst>
                    <a:ext uri="{9D8B030D-6E8A-4147-A177-3AD203B41FA5}">
                      <a16:colId xmlns:a16="http://schemas.microsoft.com/office/drawing/2014/main" val="3914492877"/>
                    </a:ext>
                  </a:extLst>
                </a:gridCol>
                <a:gridCol w="280173">
                  <a:extLst>
                    <a:ext uri="{9D8B030D-6E8A-4147-A177-3AD203B41FA5}">
                      <a16:colId xmlns:a16="http://schemas.microsoft.com/office/drawing/2014/main" val="1930584359"/>
                    </a:ext>
                  </a:extLst>
                </a:gridCol>
                <a:gridCol w="400961">
                  <a:extLst>
                    <a:ext uri="{9D8B030D-6E8A-4147-A177-3AD203B41FA5}">
                      <a16:colId xmlns:a16="http://schemas.microsoft.com/office/drawing/2014/main" val="3044943369"/>
                    </a:ext>
                  </a:extLst>
                </a:gridCol>
                <a:gridCol w="458242">
                  <a:extLst>
                    <a:ext uri="{9D8B030D-6E8A-4147-A177-3AD203B41FA5}">
                      <a16:colId xmlns:a16="http://schemas.microsoft.com/office/drawing/2014/main" val="108905297"/>
                    </a:ext>
                  </a:extLst>
                </a:gridCol>
                <a:gridCol w="276855">
                  <a:extLst>
                    <a:ext uri="{9D8B030D-6E8A-4147-A177-3AD203B41FA5}">
                      <a16:colId xmlns:a16="http://schemas.microsoft.com/office/drawing/2014/main" val="1931793227"/>
                    </a:ext>
                  </a:extLst>
                </a:gridCol>
                <a:gridCol w="410509">
                  <a:extLst>
                    <a:ext uri="{9D8B030D-6E8A-4147-A177-3AD203B41FA5}">
                      <a16:colId xmlns:a16="http://schemas.microsoft.com/office/drawing/2014/main" val="1029505941"/>
                    </a:ext>
                  </a:extLst>
                </a:gridCol>
                <a:gridCol w="448696">
                  <a:extLst>
                    <a:ext uri="{9D8B030D-6E8A-4147-A177-3AD203B41FA5}">
                      <a16:colId xmlns:a16="http://schemas.microsoft.com/office/drawing/2014/main" val="1975134267"/>
                    </a:ext>
                  </a:extLst>
                </a:gridCol>
                <a:gridCol w="458242">
                  <a:extLst>
                    <a:ext uri="{9D8B030D-6E8A-4147-A177-3AD203B41FA5}">
                      <a16:colId xmlns:a16="http://schemas.microsoft.com/office/drawing/2014/main" val="3329216807"/>
                    </a:ext>
                  </a:extLst>
                </a:gridCol>
                <a:gridCol w="496429">
                  <a:extLst>
                    <a:ext uri="{9D8B030D-6E8A-4147-A177-3AD203B41FA5}">
                      <a16:colId xmlns:a16="http://schemas.microsoft.com/office/drawing/2014/main" val="4087493799"/>
                    </a:ext>
                  </a:extLst>
                </a:gridCol>
                <a:gridCol w="477336">
                  <a:extLst>
                    <a:ext uri="{9D8B030D-6E8A-4147-A177-3AD203B41FA5}">
                      <a16:colId xmlns:a16="http://schemas.microsoft.com/office/drawing/2014/main" val="2663176386"/>
                    </a:ext>
                  </a:extLst>
                </a:gridCol>
                <a:gridCol w="467788">
                  <a:extLst>
                    <a:ext uri="{9D8B030D-6E8A-4147-A177-3AD203B41FA5}">
                      <a16:colId xmlns:a16="http://schemas.microsoft.com/office/drawing/2014/main" val="3815450170"/>
                    </a:ext>
                  </a:extLst>
                </a:gridCol>
                <a:gridCol w="537799">
                  <a:extLst>
                    <a:ext uri="{9D8B030D-6E8A-4147-A177-3AD203B41FA5}">
                      <a16:colId xmlns:a16="http://schemas.microsoft.com/office/drawing/2014/main" val="2678374547"/>
                    </a:ext>
                  </a:extLst>
                </a:gridCol>
              </a:tblGrid>
              <a:tr h="156452">
                <a:tc gridSpan="27">
                  <a:txBody>
                    <a:bodyPr/>
                    <a:lstStyle/>
                    <a:p>
                      <a:pPr algn="ctr" fontAlgn="b"/>
                      <a:r>
                        <a:rPr lang="en-US" sz="1600" b="1" i="0" u="none" strike="noStrike" dirty="0">
                          <a:solidFill>
                            <a:schemeClr val="bg1"/>
                          </a:solidFill>
                          <a:effectLst/>
                          <a:latin typeface="+mn-lt"/>
                        </a:rPr>
                        <a:t>Shown Among Disability Community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305705">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Mill.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Gen 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a:solidFill>
                            <a:schemeClr val="bg1"/>
                          </a:solidFill>
                        </a:rPr>
                        <a:t>Boo-</a:t>
                      </a:r>
                      <a:r>
                        <a:rPr lang="en-US" sz="1200" b="1" dirty="0" err="1">
                          <a:solidFill>
                            <a:schemeClr val="bg1"/>
                          </a:solidFill>
                        </a:rPr>
                        <a:t>mer</a:t>
                      </a:r>
                      <a:endParaRPr lang="en-US" sz="1200" b="1" dirty="0">
                        <a:solidFill>
                          <a:schemeClr val="bg1"/>
                        </a:solidFill>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900" b="1" i="0" u="none" strike="noStrike" dirty="0">
                          <a:solidFill>
                            <a:schemeClr val="bg1"/>
                          </a:solidFill>
                          <a:effectLst/>
                          <a:latin typeface="+mn-lt"/>
                        </a:rPr>
                        <a:t>Parent of child with disability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Lat</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Coll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508666">
                <a:tc>
                  <a:txBody>
                    <a:bodyPr/>
                    <a:lstStyle/>
                    <a:p>
                      <a:pPr algn="l" fontAlgn="b"/>
                      <a:r>
                        <a:rPr lang="en-US" sz="1400" b="1" i="0" u="none" strike="noStrike" dirty="0">
                          <a:solidFill>
                            <a:srgbClr val="000000"/>
                          </a:solidFill>
                          <a:effectLst/>
                          <a:latin typeface="Calibri" panose="020F0502020204030204" pitchFamily="34" charset="0"/>
                        </a:rPr>
                        <a:t>Voting is necessary to make our voices heard.</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885955">
                <a:tc>
                  <a:txBody>
                    <a:bodyPr/>
                    <a:lstStyle/>
                    <a:p>
                      <a:pPr algn="l" fontAlgn="b"/>
                      <a:r>
                        <a:rPr lang="en-US" sz="1400" b="1" i="0" u="none" strike="noStrike" dirty="0">
                          <a:solidFill>
                            <a:srgbClr val="000000"/>
                          </a:solidFill>
                          <a:effectLst/>
                          <a:latin typeface="Calibri" panose="020F0502020204030204" pitchFamily="34" charset="0"/>
                        </a:rPr>
                        <a:t>With the way things are going, voting is more important now than ever.</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257140">
                <a:tc>
                  <a:txBody>
                    <a:bodyPr/>
                    <a:lstStyle/>
                    <a:p>
                      <a:pPr algn="l" fontAlgn="b"/>
                      <a:r>
                        <a:rPr lang="en-US" sz="1400" b="1" i="0" u="none" strike="noStrike" dirty="0">
                          <a:solidFill>
                            <a:srgbClr val="000000"/>
                          </a:solidFill>
                          <a:effectLst/>
                          <a:latin typeface="Calibri" panose="020F0502020204030204" pitchFamily="34" charset="0"/>
                        </a:rPr>
                        <a:t>Voting is power.</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634429">
                <a:tc>
                  <a:txBody>
                    <a:bodyPr/>
                    <a:lstStyle/>
                    <a:p>
                      <a:pPr algn="l" fontAlgn="b"/>
                      <a:r>
                        <a:rPr lang="en-US" sz="1400" b="1" i="0" u="none" strike="noStrike" dirty="0">
                          <a:solidFill>
                            <a:srgbClr val="000000"/>
                          </a:solidFill>
                          <a:effectLst/>
                          <a:latin typeface="Calibri" panose="020F0502020204030204" pitchFamily="34" charset="0"/>
                        </a:rPr>
                        <a:t>It takes too long to see political change happen.</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131677553"/>
                  </a:ext>
                </a:extLst>
              </a:tr>
            </a:tbl>
          </a:graphicData>
        </a:graphic>
      </p:graphicFrame>
      <p:sp>
        <p:nvSpPr>
          <p:cNvPr id="14" name="TextBox 13">
            <a:extLst>
              <a:ext uri="{FF2B5EF4-FFF2-40B4-BE49-F238E27FC236}">
                <a16:creationId xmlns:a16="http://schemas.microsoft.com/office/drawing/2014/main" id="{6175F2E4-4D83-4C04-91D5-FCD63188DD22}"/>
              </a:ext>
              <a:ext uri="{C183D7F6-B498-43B3-948B-1728B52AA6E4}">
                <adec:decorative xmlns:adec="http://schemas.microsoft.com/office/drawing/2017/decorative" val="1"/>
              </a:ext>
            </a:extLst>
          </p:cNvPr>
          <p:cNvSpPr txBox="1"/>
          <p:nvPr/>
        </p:nvSpPr>
        <p:spPr>
          <a:xfrm>
            <a:off x="5167584" y="6591469"/>
            <a:ext cx="1943263" cy="276999"/>
          </a:xfrm>
          <a:prstGeom prst="rect">
            <a:avLst/>
          </a:prstGeom>
          <a:noFill/>
        </p:spPr>
        <p:txBody>
          <a:bodyPr wrap="square" rtlCol="0">
            <a:spAutoFit/>
          </a:bodyPr>
          <a:lstStyle/>
          <a:p>
            <a:r>
              <a:rPr lang="en-US" sz="1200" dirty="0"/>
              <a:t>All statements split-sampled</a:t>
            </a:r>
          </a:p>
        </p:txBody>
      </p:sp>
      <p:sp>
        <p:nvSpPr>
          <p:cNvPr id="20" name="Oval 19">
            <a:extLst>
              <a:ext uri="{FF2B5EF4-FFF2-40B4-BE49-F238E27FC236}">
                <a16:creationId xmlns:a16="http://schemas.microsoft.com/office/drawing/2014/main" id="{98AE1945-F049-44CE-BF76-10D063D6F3D1}"/>
              </a:ext>
              <a:ext uri="{C183D7F6-B498-43B3-948B-1728B52AA6E4}">
                <adec:decorative xmlns:adec="http://schemas.microsoft.com/office/drawing/2017/decorative" val="1"/>
              </a:ext>
            </a:extLst>
          </p:cNvPr>
          <p:cNvSpPr/>
          <p:nvPr/>
        </p:nvSpPr>
        <p:spPr>
          <a:xfrm>
            <a:off x="1602352" y="4650890"/>
            <a:ext cx="847885" cy="4563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91E4693-B37A-4B5A-B88A-203472B04106}"/>
              </a:ext>
              <a:ext uri="{C183D7F6-B498-43B3-948B-1728B52AA6E4}">
                <adec:decorative xmlns:adec="http://schemas.microsoft.com/office/drawing/2017/decorative" val="1"/>
              </a:ext>
            </a:extLst>
          </p:cNvPr>
          <p:cNvSpPr/>
          <p:nvPr/>
        </p:nvSpPr>
        <p:spPr>
          <a:xfrm>
            <a:off x="8810416" y="5107192"/>
            <a:ext cx="431239" cy="10694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44F909-1107-4935-B69F-24A338D89714}"/>
              </a:ext>
              <a:ext uri="{C183D7F6-B498-43B3-948B-1728B52AA6E4}">
                <adec:decorative xmlns:adec="http://schemas.microsoft.com/office/drawing/2017/decorative" val="1"/>
              </a:ext>
            </a:extLst>
          </p:cNvPr>
          <p:cNvSpPr/>
          <p:nvPr/>
        </p:nvSpPr>
        <p:spPr>
          <a:xfrm>
            <a:off x="10612582" y="5107192"/>
            <a:ext cx="511138" cy="10694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The top tier statements are strong across demographics. People with a family member or friend with a disability are more likely than people with disabilities to say that </a:t>
            </a:r>
            <a:r>
              <a:rPr lang="en-US" sz="2400" i="1" dirty="0"/>
              <a:t>voting is power</a:t>
            </a:r>
            <a:r>
              <a:rPr lang="en-US" sz="2400" dirty="0"/>
              <a:t>. Latinx people in the disability community and non-likely voters are most likely to strongly agree that </a:t>
            </a:r>
            <a:r>
              <a:rPr lang="en-US" sz="2400" i="1" dirty="0"/>
              <a:t>it takes too long to see political change happen.</a:t>
            </a:r>
          </a:p>
        </p:txBody>
      </p:sp>
    </p:spTree>
    <p:extLst>
      <p:ext uri="{BB962C8B-B14F-4D97-AF65-F5344CB8AC3E}">
        <p14:creationId xmlns:p14="http://schemas.microsoft.com/office/powerpoint/2010/main" val="47675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227127"/>
              </p:ext>
            </p:extLst>
          </p:nvPr>
        </p:nvGraphicFramePr>
        <p:xfrm>
          <a:off x="93518" y="1610588"/>
          <a:ext cx="12011892" cy="4139366"/>
        </p:xfrm>
        <a:graphic>
          <a:graphicData uri="http://schemas.openxmlformats.org/drawingml/2006/table">
            <a:tbl>
              <a:tblPr firstRow="1">
                <a:tableStyleId>{5C22544A-7EE6-4342-B048-85BDC9FD1C3A}</a:tableStyleId>
              </a:tblPr>
              <a:tblGrid>
                <a:gridCol w="1264214">
                  <a:extLst>
                    <a:ext uri="{9D8B030D-6E8A-4147-A177-3AD203B41FA5}">
                      <a16:colId xmlns:a16="http://schemas.microsoft.com/office/drawing/2014/main" val="285450607"/>
                    </a:ext>
                  </a:extLst>
                </a:gridCol>
                <a:gridCol w="400181">
                  <a:extLst>
                    <a:ext uri="{9D8B030D-6E8A-4147-A177-3AD203B41FA5}">
                      <a16:colId xmlns:a16="http://schemas.microsoft.com/office/drawing/2014/main" val="40540173"/>
                    </a:ext>
                  </a:extLst>
                </a:gridCol>
                <a:gridCol w="400181">
                  <a:extLst>
                    <a:ext uri="{9D8B030D-6E8A-4147-A177-3AD203B41FA5}">
                      <a16:colId xmlns:a16="http://schemas.microsoft.com/office/drawing/2014/main" val="2688014687"/>
                    </a:ext>
                  </a:extLst>
                </a:gridCol>
                <a:gridCol w="594715">
                  <a:extLst>
                    <a:ext uri="{9D8B030D-6E8A-4147-A177-3AD203B41FA5}">
                      <a16:colId xmlns:a16="http://schemas.microsoft.com/office/drawing/2014/main" val="1038927457"/>
                    </a:ext>
                  </a:extLst>
                </a:gridCol>
                <a:gridCol w="390260">
                  <a:extLst>
                    <a:ext uri="{9D8B030D-6E8A-4147-A177-3AD203B41FA5}">
                      <a16:colId xmlns:a16="http://schemas.microsoft.com/office/drawing/2014/main" val="3678966233"/>
                    </a:ext>
                  </a:extLst>
                </a:gridCol>
                <a:gridCol w="604636">
                  <a:extLst>
                    <a:ext uri="{9D8B030D-6E8A-4147-A177-3AD203B41FA5}">
                      <a16:colId xmlns:a16="http://schemas.microsoft.com/office/drawing/2014/main" val="57765667"/>
                    </a:ext>
                  </a:extLst>
                </a:gridCol>
                <a:gridCol w="574913">
                  <a:extLst>
                    <a:ext uri="{9D8B030D-6E8A-4147-A177-3AD203B41FA5}">
                      <a16:colId xmlns:a16="http://schemas.microsoft.com/office/drawing/2014/main" val="1297631613"/>
                    </a:ext>
                  </a:extLst>
                </a:gridCol>
                <a:gridCol w="509155">
                  <a:extLst>
                    <a:ext uri="{9D8B030D-6E8A-4147-A177-3AD203B41FA5}">
                      <a16:colId xmlns:a16="http://schemas.microsoft.com/office/drawing/2014/main" val="3428662481"/>
                    </a:ext>
                  </a:extLst>
                </a:gridCol>
                <a:gridCol w="665018">
                  <a:extLst>
                    <a:ext uri="{9D8B030D-6E8A-4147-A177-3AD203B41FA5}">
                      <a16:colId xmlns:a16="http://schemas.microsoft.com/office/drawing/2014/main" val="1514276495"/>
                    </a:ext>
                  </a:extLst>
                </a:gridCol>
                <a:gridCol w="639246">
                  <a:extLst>
                    <a:ext uri="{9D8B030D-6E8A-4147-A177-3AD203B41FA5}">
                      <a16:colId xmlns:a16="http://schemas.microsoft.com/office/drawing/2014/main" val="3344895288"/>
                    </a:ext>
                  </a:extLst>
                </a:gridCol>
                <a:gridCol w="497448">
                  <a:extLst>
                    <a:ext uri="{9D8B030D-6E8A-4147-A177-3AD203B41FA5}">
                      <a16:colId xmlns:a16="http://schemas.microsoft.com/office/drawing/2014/main" val="3914492877"/>
                    </a:ext>
                  </a:extLst>
                </a:gridCol>
                <a:gridCol w="436126">
                  <a:extLst>
                    <a:ext uri="{9D8B030D-6E8A-4147-A177-3AD203B41FA5}">
                      <a16:colId xmlns:a16="http://schemas.microsoft.com/office/drawing/2014/main" val="1930584359"/>
                    </a:ext>
                  </a:extLst>
                </a:gridCol>
                <a:gridCol w="509860">
                  <a:extLst>
                    <a:ext uri="{9D8B030D-6E8A-4147-A177-3AD203B41FA5}">
                      <a16:colId xmlns:a16="http://schemas.microsoft.com/office/drawing/2014/main" val="3044943369"/>
                    </a:ext>
                  </a:extLst>
                </a:gridCol>
                <a:gridCol w="520945">
                  <a:extLst>
                    <a:ext uri="{9D8B030D-6E8A-4147-A177-3AD203B41FA5}">
                      <a16:colId xmlns:a16="http://schemas.microsoft.com/office/drawing/2014/main" val="108905297"/>
                    </a:ext>
                  </a:extLst>
                </a:gridCol>
                <a:gridCol w="653952">
                  <a:extLst>
                    <a:ext uri="{9D8B030D-6E8A-4147-A177-3AD203B41FA5}">
                      <a16:colId xmlns:a16="http://schemas.microsoft.com/office/drawing/2014/main" val="1931793227"/>
                    </a:ext>
                  </a:extLst>
                </a:gridCol>
                <a:gridCol w="520945">
                  <a:extLst>
                    <a:ext uri="{9D8B030D-6E8A-4147-A177-3AD203B41FA5}">
                      <a16:colId xmlns:a16="http://schemas.microsoft.com/office/drawing/2014/main" val="1975134267"/>
                    </a:ext>
                  </a:extLst>
                </a:gridCol>
                <a:gridCol w="532027">
                  <a:extLst>
                    <a:ext uri="{9D8B030D-6E8A-4147-A177-3AD203B41FA5}">
                      <a16:colId xmlns:a16="http://schemas.microsoft.com/office/drawing/2014/main" val="3329216807"/>
                    </a:ext>
                  </a:extLst>
                </a:gridCol>
                <a:gridCol w="576364">
                  <a:extLst>
                    <a:ext uri="{9D8B030D-6E8A-4147-A177-3AD203B41FA5}">
                      <a16:colId xmlns:a16="http://schemas.microsoft.com/office/drawing/2014/main" val="4087493799"/>
                    </a:ext>
                  </a:extLst>
                </a:gridCol>
                <a:gridCol w="554197">
                  <a:extLst>
                    <a:ext uri="{9D8B030D-6E8A-4147-A177-3AD203B41FA5}">
                      <a16:colId xmlns:a16="http://schemas.microsoft.com/office/drawing/2014/main" val="2663176386"/>
                    </a:ext>
                  </a:extLst>
                </a:gridCol>
                <a:gridCol w="543113">
                  <a:extLst>
                    <a:ext uri="{9D8B030D-6E8A-4147-A177-3AD203B41FA5}">
                      <a16:colId xmlns:a16="http://schemas.microsoft.com/office/drawing/2014/main" val="3815450170"/>
                    </a:ext>
                  </a:extLst>
                </a:gridCol>
                <a:gridCol w="624396">
                  <a:extLst>
                    <a:ext uri="{9D8B030D-6E8A-4147-A177-3AD203B41FA5}">
                      <a16:colId xmlns:a16="http://schemas.microsoft.com/office/drawing/2014/main" val="2678374547"/>
                    </a:ext>
                  </a:extLst>
                </a:gridCol>
              </a:tblGrid>
              <a:tr h="158160">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19">
                  <a:txBody>
                    <a:bodyPr/>
                    <a:lstStyle/>
                    <a:p>
                      <a:pPr algn="ctr" fontAlgn="b"/>
                      <a:r>
                        <a:rPr lang="en-US" sz="1600" b="1" i="0" u="none" strike="noStrike" dirty="0">
                          <a:solidFill>
                            <a:schemeClr val="bg1"/>
                          </a:solidFill>
                          <a:effectLst/>
                          <a:latin typeface="+mn-lt"/>
                        </a:rPr>
                        <a:t>Shown among People with Disabilities Only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311009">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Parent^</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a:t>
                      </a:r>
                    </a:p>
                    <a:p>
                      <a:pPr algn="ctr" fontAlgn="b"/>
                      <a:r>
                        <a:rPr lang="en-US" sz="1200" b="1" i="0" u="none" strike="noStrike" dirty="0">
                          <a:solidFill>
                            <a:schemeClr val="bg1"/>
                          </a:solidFill>
                          <a:effectLst/>
                          <a:latin typeface="+mn-lt"/>
                        </a:rPr>
                        <a:t>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Coll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540942">
                <a:tc>
                  <a:txBody>
                    <a:bodyPr/>
                    <a:lstStyle/>
                    <a:p>
                      <a:pPr algn="l" fontAlgn="b"/>
                      <a:r>
                        <a:rPr lang="en-US" sz="1400" b="1" i="0" u="none" strike="noStrike" dirty="0">
                          <a:solidFill>
                            <a:srgbClr val="000000"/>
                          </a:solidFill>
                          <a:effectLst/>
                          <a:latin typeface="Calibri" panose="020F0502020204030204" pitchFamily="34" charset="0"/>
                        </a:rPr>
                        <a:t>Voting is necessary to make our voices heard.</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808428">
                <a:tc>
                  <a:txBody>
                    <a:bodyPr/>
                    <a:lstStyle/>
                    <a:p>
                      <a:pPr algn="l" fontAlgn="b"/>
                      <a:r>
                        <a:rPr lang="en-US" sz="1400" b="1" i="0" u="none" strike="noStrike" dirty="0">
                          <a:solidFill>
                            <a:srgbClr val="000000"/>
                          </a:solidFill>
                          <a:effectLst/>
                          <a:latin typeface="Calibri" panose="020F0502020204030204" pitchFamily="34" charset="0"/>
                        </a:rPr>
                        <a:t>With the way things are going, voting is more important now than ever.</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273456">
                <a:tc>
                  <a:txBody>
                    <a:bodyPr/>
                    <a:lstStyle/>
                    <a:p>
                      <a:pPr algn="l" fontAlgn="b"/>
                      <a:r>
                        <a:rPr lang="en-US" sz="1400" b="1" i="0" u="none" strike="noStrike" dirty="0">
                          <a:solidFill>
                            <a:srgbClr val="000000"/>
                          </a:solidFill>
                          <a:effectLst/>
                          <a:latin typeface="Calibri" panose="020F0502020204030204" pitchFamily="34" charset="0"/>
                        </a:rPr>
                        <a:t>Voting is power.</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540942">
                <a:tc>
                  <a:txBody>
                    <a:bodyPr/>
                    <a:lstStyle/>
                    <a:p>
                      <a:pPr algn="l" fontAlgn="b"/>
                      <a:r>
                        <a:rPr lang="en-US" sz="1400" b="1" i="0" u="none" strike="noStrike" dirty="0">
                          <a:solidFill>
                            <a:srgbClr val="000000"/>
                          </a:solidFill>
                          <a:effectLst/>
                          <a:latin typeface="Calibri" panose="020F0502020204030204" pitchFamily="34" charset="0"/>
                        </a:rPr>
                        <a:t>It takes too long to see political change happen.</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bl>
          </a:graphicData>
        </a:graphic>
      </p:graphicFrame>
      <p:sp>
        <p:nvSpPr>
          <p:cNvPr id="18" name="Oval 17">
            <a:extLst>
              <a:ext uri="{FF2B5EF4-FFF2-40B4-BE49-F238E27FC236}">
                <a16:creationId xmlns:a16="http://schemas.microsoft.com/office/drawing/2014/main" id="{73DFB57F-3BA0-48E4-A50F-88F4D4916F77}"/>
              </a:ext>
              <a:ext uri="{C183D7F6-B498-43B3-948B-1728B52AA6E4}">
                <adec:decorative xmlns:adec="http://schemas.microsoft.com/office/drawing/2017/decorative" val="1"/>
              </a:ext>
            </a:extLst>
          </p:cNvPr>
          <p:cNvSpPr/>
          <p:nvPr/>
        </p:nvSpPr>
        <p:spPr>
          <a:xfrm>
            <a:off x="4214570" y="2340154"/>
            <a:ext cx="648374" cy="276450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BB9DB9-5321-4A0F-863E-F66EABD7E779}"/>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4" name="TextBox 13">
            <a:extLst>
              <a:ext uri="{FF2B5EF4-FFF2-40B4-BE49-F238E27FC236}">
                <a16:creationId xmlns:a16="http://schemas.microsoft.com/office/drawing/2014/main" id="{565B4F06-9C25-4F04-BAE4-6C7920A9EE5C}"/>
              </a:ext>
              <a:ext uri="{C183D7F6-B498-43B3-948B-1728B52AA6E4}">
                <adec:decorative xmlns:adec="http://schemas.microsoft.com/office/drawing/2017/decorative" val="1"/>
              </a:ext>
            </a:extLst>
          </p:cNvPr>
          <p:cNvSpPr txBox="1"/>
          <p:nvPr/>
        </p:nvSpPr>
        <p:spPr>
          <a:xfrm>
            <a:off x="0" y="6560296"/>
            <a:ext cx="1943263" cy="276999"/>
          </a:xfrm>
          <a:prstGeom prst="rect">
            <a:avLst/>
          </a:prstGeom>
          <a:noFill/>
        </p:spPr>
        <p:txBody>
          <a:bodyPr wrap="square" rtlCol="0">
            <a:spAutoFit/>
          </a:bodyPr>
          <a:lstStyle/>
          <a:p>
            <a:r>
              <a:rPr lang="en-US" sz="1200" dirty="0"/>
              <a:t>^Note small N size</a:t>
            </a:r>
          </a:p>
        </p:txBody>
      </p:sp>
      <p:sp>
        <p:nvSpPr>
          <p:cNvPr id="15" name="Oval 14">
            <a:extLst>
              <a:ext uri="{FF2B5EF4-FFF2-40B4-BE49-F238E27FC236}">
                <a16:creationId xmlns:a16="http://schemas.microsoft.com/office/drawing/2014/main" id="{EFFD7B98-4C21-430E-B89C-0975B1733D41}"/>
              </a:ext>
              <a:ext uri="{C183D7F6-B498-43B3-948B-1728B52AA6E4}">
                <adec:decorative xmlns:adec="http://schemas.microsoft.com/office/drawing/2017/decorative" val="1"/>
              </a:ext>
            </a:extLst>
          </p:cNvPr>
          <p:cNvSpPr/>
          <p:nvPr/>
        </p:nvSpPr>
        <p:spPr>
          <a:xfrm>
            <a:off x="7519082" y="2340154"/>
            <a:ext cx="648374" cy="262246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335280" y="267359"/>
            <a:ext cx="11612880" cy="1312724"/>
          </a:xfrm>
        </p:spPr>
        <p:txBody>
          <a:bodyPr>
            <a:noAutofit/>
          </a:bodyPr>
          <a:lstStyle/>
          <a:p>
            <a:r>
              <a:rPr lang="en-US" sz="2400" dirty="0"/>
              <a:t>People with disabilities over age 50 are more likely to strongly agree with all three statements about voting. People of color with disabilities are less enthusiastic about the voting statements than white people with disabilities, and people with disabilities over age 50 are more likely to agree with </a:t>
            </a:r>
            <a:r>
              <a:rPr lang="en-US" sz="2400" i="1" dirty="0"/>
              <a:t>voting is power</a:t>
            </a:r>
            <a:r>
              <a:rPr lang="en-US" sz="2400" dirty="0"/>
              <a:t> than younger people with disabilities. </a:t>
            </a:r>
            <a:endParaRPr lang="en-US" sz="2400" i="1" dirty="0"/>
          </a:p>
        </p:txBody>
      </p:sp>
    </p:spTree>
    <p:extLst>
      <p:ext uri="{BB962C8B-B14F-4D97-AF65-F5344CB8AC3E}">
        <p14:creationId xmlns:p14="http://schemas.microsoft.com/office/powerpoint/2010/main" val="2218519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5262622"/>
              </p:ext>
            </p:extLst>
          </p:nvPr>
        </p:nvGraphicFramePr>
        <p:xfrm>
          <a:off x="72736" y="1610588"/>
          <a:ext cx="12032672" cy="4352726"/>
        </p:xfrm>
        <a:graphic>
          <a:graphicData uri="http://schemas.openxmlformats.org/drawingml/2006/table">
            <a:tbl>
              <a:tblPr firstRow="1">
                <a:tableStyleId>{5C22544A-7EE6-4342-B048-85BDC9FD1C3A}</a:tableStyleId>
              </a:tblPr>
              <a:tblGrid>
                <a:gridCol w="1256342">
                  <a:extLst>
                    <a:ext uri="{9D8B030D-6E8A-4147-A177-3AD203B41FA5}">
                      <a16:colId xmlns:a16="http://schemas.microsoft.com/office/drawing/2014/main" val="285450607"/>
                    </a:ext>
                  </a:extLst>
                </a:gridCol>
                <a:gridCol w="501089">
                  <a:extLst>
                    <a:ext uri="{9D8B030D-6E8A-4147-A177-3AD203B41FA5}">
                      <a16:colId xmlns:a16="http://schemas.microsoft.com/office/drawing/2014/main" val="1641845951"/>
                    </a:ext>
                  </a:extLst>
                </a:gridCol>
                <a:gridCol w="501089">
                  <a:extLst>
                    <a:ext uri="{9D8B030D-6E8A-4147-A177-3AD203B41FA5}">
                      <a16:colId xmlns:a16="http://schemas.microsoft.com/office/drawing/2014/main" val="2688014687"/>
                    </a:ext>
                  </a:extLst>
                </a:gridCol>
                <a:gridCol w="479792">
                  <a:extLst>
                    <a:ext uri="{9D8B030D-6E8A-4147-A177-3AD203B41FA5}">
                      <a16:colId xmlns:a16="http://schemas.microsoft.com/office/drawing/2014/main" val="1038927457"/>
                    </a:ext>
                  </a:extLst>
                </a:gridCol>
                <a:gridCol w="387829">
                  <a:extLst>
                    <a:ext uri="{9D8B030D-6E8A-4147-A177-3AD203B41FA5}">
                      <a16:colId xmlns:a16="http://schemas.microsoft.com/office/drawing/2014/main" val="3678966233"/>
                    </a:ext>
                  </a:extLst>
                </a:gridCol>
                <a:gridCol w="600870">
                  <a:extLst>
                    <a:ext uri="{9D8B030D-6E8A-4147-A177-3AD203B41FA5}">
                      <a16:colId xmlns:a16="http://schemas.microsoft.com/office/drawing/2014/main" val="57765667"/>
                    </a:ext>
                  </a:extLst>
                </a:gridCol>
                <a:gridCol w="396061">
                  <a:extLst>
                    <a:ext uri="{9D8B030D-6E8A-4147-A177-3AD203B41FA5}">
                      <a16:colId xmlns:a16="http://schemas.microsoft.com/office/drawing/2014/main" val="1297631613"/>
                    </a:ext>
                  </a:extLst>
                </a:gridCol>
                <a:gridCol w="494350">
                  <a:extLst>
                    <a:ext uri="{9D8B030D-6E8A-4147-A177-3AD203B41FA5}">
                      <a16:colId xmlns:a16="http://schemas.microsoft.com/office/drawing/2014/main" val="3428662481"/>
                    </a:ext>
                  </a:extLst>
                </a:gridCol>
                <a:gridCol w="494350">
                  <a:extLst>
                    <a:ext uri="{9D8B030D-6E8A-4147-A177-3AD203B41FA5}">
                      <a16:colId xmlns:a16="http://schemas.microsoft.com/office/drawing/2014/main" val="1514276495"/>
                    </a:ext>
                  </a:extLst>
                </a:gridCol>
                <a:gridCol w="574957">
                  <a:extLst>
                    <a:ext uri="{9D8B030D-6E8A-4147-A177-3AD203B41FA5}">
                      <a16:colId xmlns:a16="http://schemas.microsoft.com/office/drawing/2014/main" val="1985848794"/>
                    </a:ext>
                  </a:extLst>
                </a:gridCol>
                <a:gridCol w="413742">
                  <a:extLst>
                    <a:ext uri="{9D8B030D-6E8A-4147-A177-3AD203B41FA5}">
                      <a16:colId xmlns:a16="http://schemas.microsoft.com/office/drawing/2014/main" val="3344895288"/>
                    </a:ext>
                  </a:extLst>
                </a:gridCol>
                <a:gridCol w="494350">
                  <a:extLst>
                    <a:ext uri="{9D8B030D-6E8A-4147-A177-3AD203B41FA5}">
                      <a16:colId xmlns:a16="http://schemas.microsoft.com/office/drawing/2014/main" val="3914492877"/>
                    </a:ext>
                  </a:extLst>
                </a:gridCol>
                <a:gridCol w="433409">
                  <a:extLst>
                    <a:ext uri="{9D8B030D-6E8A-4147-A177-3AD203B41FA5}">
                      <a16:colId xmlns:a16="http://schemas.microsoft.com/office/drawing/2014/main" val="1930584359"/>
                    </a:ext>
                  </a:extLst>
                </a:gridCol>
                <a:gridCol w="506685">
                  <a:extLst>
                    <a:ext uri="{9D8B030D-6E8A-4147-A177-3AD203B41FA5}">
                      <a16:colId xmlns:a16="http://schemas.microsoft.com/office/drawing/2014/main" val="3044943369"/>
                    </a:ext>
                  </a:extLst>
                </a:gridCol>
                <a:gridCol w="517701">
                  <a:extLst>
                    <a:ext uri="{9D8B030D-6E8A-4147-A177-3AD203B41FA5}">
                      <a16:colId xmlns:a16="http://schemas.microsoft.com/office/drawing/2014/main" val="108905297"/>
                    </a:ext>
                  </a:extLst>
                </a:gridCol>
                <a:gridCol w="649880">
                  <a:extLst>
                    <a:ext uri="{9D8B030D-6E8A-4147-A177-3AD203B41FA5}">
                      <a16:colId xmlns:a16="http://schemas.microsoft.com/office/drawing/2014/main" val="1931793227"/>
                    </a:ext>
                  </a:extLst>
                </a:gridCol>
                <a:gridCol w="517701">
                  <a:extLst>
                    <a:ext uri="{9D8B030D-6E8A-4147-A177-3AD203B41FA5}">
                      <a16:colId xmlns:a16="http://schemas.microsoft.com/office/drawing/2014/main" val="1975134267"/>
                    </a:ext>
                  </a:extLst>
                </a:gridCol>
                <a:gridCol w="528715">
                  <a:extLst>
                    <a:ext uri="{9D8B030D-6E8A-4147-A177-3AD203B41FA5}">
                      <a16:colId xmlns:a16="http://schemas.microsoft.com/office/drawing/2014/main" val="3329216807"/>
                    </a:ext>
                  </a:extLst>
                </a:gridCol>
                <a:gridCol w="572775">
                  <a:extLst>
                    <a:ext uri="{9D8B030D-6E8A-4147-A177-3AD203B41FA5}">
                      <a16:colId xmlns:a16="http://schemas.microsoft.com/office/drawing/2014/main" val="4087493799"/>
                    </a:ext>
                  </a:extLst>
                </a:gridCol>
                <a:gridCol w="550747">
                  <a:extLst>
                    <a:ext uri="{9D8B030D-6E8A-4147-A177-3AD203B41FA5}">
                      <a16:colId xmlns:a16="http://schemas.microsoft.com/office/drawing/2014/main" val="2663176386"/>
                    </a:ext>
                  </a:extLst>
                </a:gridCol>
                <a:gridCol w="539730">
                  <a:extLst>
                    <a:ext uri="{9D8B030D-6E8A-4147-A177-3AD203B41FA5}">
                      <a16:colId xmlns:a16="http://schemas.microsoft.com/office/drawing/2014/main" val="3815450170"/>
                    </a:ext>
                  </a:extLst>
                </a:gridCol>
                <a:gridCol w="620508">
                  <a:extLst>
                    <a:ext uri="{9D8B030D-6E8A-4147-A177-3AD203B41FA5}">
                      <a16:colId xmlns:a16="http://schemas.microsoft.com/office/drawing/2014/main" val="2678374547"/>
                    </a:ext>
                  </a:extLst>
                </a:gridCol>
              </a:tblGrid>
              <a:tr h="189812">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20">
                  <a:txBody>
                    <a:bodyPr/>
                    <a:lstStyle/>
                    <a:p>
                      <a:pPr algn="ctr" fontAlgn="b"/>
                      <a:r>
                        <a:rPr lang="en-US" sz="1600" b="1" i="0" u="none" strike="noStrike" dirty="0">
                          <a:solidFill>
                            <a:schemeClr val="bg1"/>
                          </a:solidFill>
                          <a:effectLst/>
                          <a:latin typeface="+mn-lt"/>
                        </a:rPr>
                        <a:t>Shown among People with Disability Connection Only (Have Family Member/Friend with Disability)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373251">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649199">
                <a:tc>
                  <a:txBody>
                    <a:bodyPr/>
                    <a:lstStyle/>
                    <a:p>
                      <a:pPr algn="l" fontAlgn="b"/>
                      <a:r>
                        <a:rPr lang="en-US" sz="1400" b="1" i="0" u="none" strike="noStrike" dirty="0">
                          <a:solidFill>
                            <a:srgbClr val="000000"/>
                          </a:solidFill>
                          <a:effectLst/>
                          <a:latin typeface="Calibri" panose="020F0502020204030204" pitchFamily="34" charset="0"/>
                        </a:rPr>
                        <a:t>Voting is necessary to make our voices heard.</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970216">
                <a:tc>
                  <a:txBody>
                    <a:bodyPr/>
                    <a:lstStyle/>
                    <a:p>
                      <a:pPr algn="l" fontAlgn="b"/>
                      <a:r>
                        <a:rPr lang="en-US" sz="1400" b="1" i="0" u="none" strike="noStrike" dirty="0">
                          <a:solidFill>
                            <a:srgbClr val="000000"/>
                          </a:solidFill>
                          <a:effectLst/>
                          <a:latin typeface="Calibri" panose="020F0502020204030204" pitchFamily="34" charset="0"/>
                        </a:rPr>
                        <a:t>With the way things are going, voting is more important now than ever.</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328182">
                <a:tc>
                  <a:txBody>
                    <a:bodyPr/>
                    <a:lstStyle/>
                    <a:p>
                      <a:pPr algn="l" fontAlgn="b"/>
                      <a:r>
                        <a:rPr lang="en-US" sz="1400" b="1" i="0" u="none" strike="noStrike" dirty="0">
                          <a:solidFill>
                            <a:srgbClr val="000000"/>
                          </a:solidFill>
                          <a:effectLst/>
                          <a:latin typeface="Calibri" panose="020F0502020204030204" pitchFamily="34" charset="0"/>
                        </a:rPr>
                        <a:t>Voting is power.</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809708">
                <a:tc>
                  <a:txBody>
                    <a:bodyPr/>
                    <a:lstStyle/>
                    <a:p>
                      <a:pPr algn="l" fontAlgn="b"/>
                      <a:r>
                        <a:rPr lang="en-US" sz="1400" b="1" i="0" u="none" strike="noStrike" dirty="0">
                          <a:solidFill>
                            <a:srgbClr val="000000"/>
                          </a:solidFill>
                          <a:effectLst/>
                          <a:latin typeface="Calibri" panose="020F0502020204030204" pitchFamily="34" charset="0"/>
                        </a:rPr>
                        <a:t>It takes too long to see political change happen.</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131677553"/>
                  </a:ext>
                </a:extLst>
              </a:tr>
            </a:tbl>
          </a:graphicData>
        </a:graphic>
      </p:graphicFrame>
      <p:sp>
        <p:nvSpPr>
          <p:cNvPr id="20" name="TextBox 19">
            <a:extLst>
              <a:ext uri="{FF2B5EF4-FFF2-40B4-BE49-F238E27FC236}">
                <a16:creationId xmlns:a16="http://schemas.microsoft.com/office/drawing/2014/main" id="{64F478B9-79F4-4B09-ACE3-C2E710E026A0}"/>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3" name="Oval 12">
            <a:extLst>
              <a:ext uri="{FF2B5EF4-FFF2-40B4-BE49-F238E27FC236}">
                <a16:creationId xmlns:a16="http://schemas.microsoft.com/office/drawing/2014/main" id="{83982CCF-AD3E-445B-87B4-B159AF05C7E3}"/>
              </a:ext>
              <a:ext uri="{C183D7F6-B498-43B3-948B-1728B52AA6E4}">
                <adec:decorative xmlns:adec="http://schemas.microsoft.com/office/drawing/2017/decorative" val="1"/>
              </a:ext>
            </a:extLst>
          </p:cNvPr>
          <p:cNvSpPr/>
          <p:nvPr/>
        </p:nvSpPr>
        <p:spPr>
          <a:xfrm>
            <a:off x="4663447" y="2343180"/>
            <a:ext cx="504138" cy="27348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29FA63-C03C-4BCD-A697-118A6EDC2145}"/>
              </a:ext>
              <a:ext uri="{C183D7F6-B498-43B3-948B-1728B52AA6E4}">
                <adec:decorative xmlns:adec="http://schemas.microsoft.com/office/drawing/2017/decorative" val="1"/>
              </a:ext>
            </a:extLst>
          </p:cNvPr>
          <p:cNvSpPr/>
          <p:nvPr/>
        </p:nvSpPr>
        <p:spPr>
          <a:xfrm>
            <a:off x="7528555" y="2407509"/>
            <a:ext cx="655713" cy="20429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Among those with a family member or friend with a disability, fathers are more enthusiastic about the statements about voting than mothers. White adults are more likely than people of color to agree that </a:t>
            </a:r>
            <a:r>
              <a:rPr lang="en-US" sz="2400" i="1" dirty="0"/>
              <a:t>voting is necessary to make our voices heard </a:t>
            </a:r>
            <a:r>
              <a:rPr lang="en-US" sz="2400" dirty="0"/>
              <a:t>and </a:t>
            </a:r>
            <a:r>
              <a:rPr lang="en-US" sz="2400" i="1" dirty="0"/>
              <a:t> voting is more important now than ever. </a:t>
            </a:r>
            <a:endParaRPr lang="en-US" sz="2400" dirty="0"/>
          </a:p>
        </p:txBody>
      </p:sp>
    </p:spTree>
    <p:extLst>
      <p:ext uri="{BB962C8B-B14F-4D97-AF65-F5344CB8AC3E}">
        <p14:creationId xmlns:p14="http://schemas.microsoft.com/office/powerpoint/2010/main" val="45726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EF65E-6C75-4799-A6D9-6701E1D4F9A8}"/>
              </a:ext>
            </a:extLst>
          </p:cNvPr>
          <p:cNvSpPr txBox="1"/>
          <p:nvPr/>
        </p:nvSpPr>
        <p:spPr>
          <a:xfrm>
            <a:off x="0" y="5880874"/>
            <a:ext cx="8252259" cy="1015663"/>
          </a:xfrm>
          <a:prstGeom prst="rect">
            <a:avLst/>
          </a:prstGeom>
          <a:noFill/>
          <a:ln>
            <a:noFill/>
          </a:ln>
        </p:spPr>
        <p:txBody>
          <a:bodyPr wrap="none" rtlCol="0">
            <a:spAutoFit/>
          </a:bodyPr>
          <a:lstStyle/>
          <a:p>
            <a:r>
              <a:rPr lang="en-US" sz="1200" dirty="0"/>
              <a:t>NDRN: Do you, a family member, or a close friend have a disability, such as a physical, mental health, </a:t>
            </a:r>
          </a:p>
          <a:p>
            <a:r>
              <a:rPr lang="en-US" sz="1200" dirty="0"/>
              <a:t>sensory, learning, cognitive or other disability that impacts daily living? If yes, then please let me know which applies.</a:t>
            </a:r>
          </a:p>
          <a:p>
            <a:r>
              <a:rPr lang="en-US" sz="1200" dirty="0" err="1"/>
              <a:t>Coehlo</a:t>
            </a:r>
            <a:r>
              <a:rPr lang="en-US" sz="1200" dirty="0"/>
              <a:t> Center: According to the Americans with Disabilities Act, a "person with a disability" is someone who has a physical or</a:t>
            </a:r>
          </a:p>
          <a:p>
            <a:r>
              <a:rPr lang="en-US" sz="1200" dirty="0"/>
              <a:t> mental impairment that substantially limits a major life activity; has a record of such impairment; or is regarded as having such </a:t>
            </a:r>
          </a:p>
          <a:p>
            <a:r>
              <a:rPr lang="en-US" sz="1200" dirty="0"/>
              <a:t>an impairment. Now I am going to read you some statements. For each statement please tell me whether it applies to you or not.</a:t>
            </a:r>
          </a:p>
        </p:txBody>
      </p:sp>
      <p:pic>
        <p:nvPicPr>
          <p:cNvPr id="5" name="Picture 2" descr="Image result for coelho center for disability law">
            <a:extLst>
              <a:ext uri="{FF2B5EF4-FFF2-40B4-BE49-F238E27FC236}">
                <a16:creationId xmlns:a16="http://schemas.microsoft.com/office/drawing/2014/main" id="{8B062269-FD67-4E2F-A2A2-D7E0A69EC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410" y="6232384"/>
            <a:ext cx="2355102" cy="594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descr="Table conveying demographic data with a section for for NDRN's 2019 and Coehlo Center's 2018 stats.">
            <a:extLst>
              <a:ext uri="{FF2B5EF4-FFF2-40B4-BE49-F238E27FC236}">
                <a16:creationId xmlns:a16="http://schemas.microsoft.com/office/drawing/2014/main" id="{6FC2B5B0-88F7-4DB4-8A2B-DFA9A29FE56E}"/>
              </a:ext>
            </a:extLst>
          </p:cNvPr>
          <p:cNvGraphicFramePr>
            <a:graphicFrameLocks/>
          </p:cNvGraphicFramePr>
          <p:nvPr>
            <p:extLst>
              <p:ext uri="{D42A27DB-BD31-4B8C-83A1-F6EECF244321}">
                <p14:modId xmlns:p14="http://schemas.microsoft.com/office/powerpoint/2010/main" val="3750611799"/>
              </p:ext>
            </p:extLst>
          </p:nvPr>
        </p:nvGraphicFramePr>
        <p:xfrm>
          <a:off x="7074938" y="30953"/>
          <a:ext cx="5053761" cy="6092945"/>
        </p:xfrm>
        <a:graphic>
          <a:graphicData uri="http://schemas.openxmlformats.org/drawingml/2006/table">
            <a:tbl>
              <a:tblPr firstRow="1" bandRow="1">
                <a:tableStyleId>{5C22544A-7EE6-4342-B048-85BDC9FD1C3A}</a:tableStyleId>
              </a:tblPr>
              <a:tblGrid>
                <a:gridCol w="1537780">
                  <a:extLst>
                    <a:ext uri="{9D8B030D-6E8A-4147-A177-3AD203B41FA5}">
                      <a16:colId xmlns:a16="http://schemas.microsoft.com/office/drawing/2014/main" val="20000"/>
                    </a:ext>
                  </a:extLst>
                </a:gridCol>
                <a:gridCol w="1121092">
                  <a:extLst>
                    <a:ext uri="{9D8B030D-6E8A-4147-A177-3AD203B41FA5}">
                      <a16:colId xmlns:a16="http://schemas.microsoft.com/office/drawing/2014/main" val="20001"/>
                    </a:ext>
                  </a:extLst>
                </a:gridCol>
                <a:gridCol w="592455">
                  <a:extLst>
                    <a:ext uri="{9D8B030D-6E8A-4147-A177-3AD203B41FA5}">
                      <a16:colId xmlns:a16="http://schemas.microsoft.com/office/drawing/2014/main" val="20002"/>
                    </a:ext>
                  </a:extLst>
                </a:gridCol>
                <a:gridCol w="1081405">
                  <a:extLst>
                    <a:ext uri="{9D8B030D-6E8A-4147-A177-3AD203B41FA5}">
                      <a16:colId xmlns:a16="http://schemas.microsoft.com/office/drawing/2014/main" val="20003"/>
                    </a:ext>
                  </a:extLst>
                </a:gridCol>
                <a:gridCol w="721029">
                  <a:extLst>
                    <a:ext uri="{9D8B030D-6E8A-4147-A177-3AD203B41FA5}">
                      <a16:colId xmlns:a16="http://schemas.microsoft.com/office/drawing/2014/main" val="20004"/>
                    </a:ext>
                  </a:extLst>
                </a:gridCol>
              </a:tblGrid>
              <a:tr h="316282">
                <a:tc rowSpan="2">
                  <a:txBody>
                    <a:bodyPr/>
                    <a:lstStyle/>
                    <a:p>
                      <a:pPr algn="ctr"/>
                      <a:r>
                        <a:rPr lang="en-US" sz="1400" b="1" dirty="0">
                          <a:solidFill>
                            <a:schemeClr val="bg1"/>
                          </a:solidFill>
                        </a:rPr>
                        <a:t>Demographics</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gridSpan="2">
                  <a:txBody>
                    <a:bodyPr/>
                    <a:lstStyle/>
                    <a:p>
                      <a:pPr algn="ctr"/>
                      <a:r>
                        <a:rPr lang="en-US" sz="1200" b="1" dirty="0">
                          <a:solidFill>
                            <a:schemeClr val="bg1"/>
                          </a:solidFill>
                        </a:rPr>
                        <a:t>NDRN 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en-US" sz="1200" b="1" dirty="0" err="1">
                          <a:solidFill>
                            <a:schemeClr val="bg1"/>
                          </a:solidFill>
                        </a:rPr>
                        <a:t>Coehlo</a:t>
                      </a:r>
                      <a:r>
                        <a:rPr lang="en-US" sz="1200" b="1" dirty="0">
                          <a:solidFill>
                            <a:schemeClr val="bg1"/>
                          </a:solidFill>
                        </a:rPr>
                        <a:t> Center 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4040579536"/>
                  </a:ext>
                </a:extLst>
              </a:tr>
              <a:tr h="0">
                <a:tc vMerge="1">
                  <a:txBody>
                    <a:bodyPr/>
                    <a:lstStyle/>
                    <a:p>
                      <a:pPr algn="ct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b="1" dirty="0">
                          <a:solidFill>
                            <a:schemeClr val="bg1"/>
                          </a:solidFill>
                        </a:rPr>
                        <a:t>Total Disability Community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PWD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b="1" dirty="0">
                          <a:solidFill>
                            <a:schemeClr val="bg1"/>
                          </a:solidFill>
                        </a:rPr>
                        <a:t>Adults </a:t>
                      </a:r>
                    </a:p>
                    <a:p>
                      <a:pPr algn="ctr"/>
                      <a:r>
                        <a:rPr lang="en-US" sz="1200" b="1" dirty="0">
                          <a:solidFill>
                            <a:schemeClr val="bg1"/>
                          </a:solidFill>
                        </a:rPr>
                        <a:t>Nationwide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612"/>
                    </a:solidFill>
                  </a:tcPr>
                </a:tc>
                <a:tc>
                  <a:txBody>
                    <a:bodyPr/>
                    <a:lstStyle/>
                    <a:p>
                      <a:pPr algn="ctr"/>
                      <a:r>
                        <a:rPr lang="en-US" sz="1200" b="1" dirty="0">
                          <a:solidFill>
                            <a:schemeClr val="bg1"/>
                          </a:solidFill>
                        </a:rPr>
                        <a:t>PWD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Men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1"/>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Women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2"/>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Under 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3"/>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Over 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04"/>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White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8"/>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Black/African American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09"/>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Latinx</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10"/>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Asian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81163413"/>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Northeast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1"/>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Midwest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2"/>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South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3"/>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West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tc>
                  <a:txBody>
                    <a:bodyPr/>
                    <a:lstStyle/>
                    <a:p>
                      <a:pPr algn="ctr" fontAlgn="ctr"/>
                      <a:r>
                        <a:rPr lang="en-US" sz="14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25000"/>
                      </a:schemeClr>
                    </a:solidFill>
                  </a:tcPr>
                </a:tc>
                <a:extLst>
                  <a:ext uri="{0D108BD9-81ED-4DB2-BD59-A6C34878D82A}">
                    <a16:rowId xmlns:a16="http://schemas.microsoft.com/office/drawing/2014/main" val="10014"/>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Democrat 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18"/>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Independent 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19"/>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Republican 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020"/>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College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1194875315"/>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Noncollege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3779488581"/>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HH income &lt; $50k</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34499710"/>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HH income $50k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4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034758868"/>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Likely Voter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578771844"/>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Not Likely Voter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tc>
                  <a:txBody>
                    <a:bodyPr/>
                    <a:lstStyle/>
                    <a:p>
                      <a:pPr algn="ctr" fontAlgn="ctr"/>
                      <a:r>
                        <a:rPr lang="en-US" sz="14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DFDF"/>
                    </a:solidFill>
                  </a:tcPr>
                </a:tc>
                <a:extLst>
                  <a:ext uri="{0D108BD9-81ED-4DB2-BD59-A6C34878D82A}">
                    <a16:rowId xmlns:a16="http://schemas.microsoft.com/office/drawing/2014/main" val="3515822968"/>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Parent of child &lt;18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4238412419"/>
                  </a:ext>
                </a:extLst>
              </a:tr>
              <a:tr h="231281">
                <a:tc>
                  <a:txBody>
                    <a:bodyPr/>
                    <a:lstStyle/>
                    <a:p>
                      <a:pPr algn="l" rtl="0" fontAlgn="ctr"/>
                      <a:r>
                        <a:rPr lang="en-US" sz="1200" b="1" i="0" u="none" strike="noStrike" dirty="0">
                          <a:solidFill>
                            <a:srgbClr val="000000"/>
                          </a:solidFill>
                          <a:effectLst/>
                          <a:latin typeface="Calibri" panose="020F0502020204030204" pitchFamily="34" charset="0"/>
                        </a:rPr>
                        <a:t>Not parent of child &lt;18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2622978755"/>
                  </a:ext>
                </a:extLst>
              </a:tr>
            </a:tbl>
          </a:graphicData>
        </a:graphic>
      </p:graphicFrame>
      <p:sp>
        <p:nvSpPr>
          <p:cNvPr id="4" name="Title 1">
            <a:extLst>
              <a:ext uri="{FF2B5EF4-FFF2-40B4-BE49-F238E27FC236}">
                <a16:creationId xmlns:a16="http://schemas.microsoft.com/office/drawing/2014/main" id="{83ED7F4B-D06B-453F-AF46-D07256EB65D9}"/>
              </a:ext>
            </a:extLst>
          </p:cNvPr>
          <p:cNvSpPr>
            <a:spLocks noGrp="1"/>
          </p:cNvSpPr>
          <p:nvPr>
            <p:ph type="title"/>
          </p:nvPr>
        </p:nvSpPr>
        <p:spPr>
          <a:xfrm>
            <a:off x="240632" y="258315"/>
            <a:ext cx="6098024" cy="5395198"/>
          </a:xfrm>
        </p:spPr>
        <p:txBody>
          <a:bodyPr>
            <a:noAutofit/>
          </a:bodyPr>
          <a:lstStyle/>
          <a:p>
            <a:r>
              <a:rPr lang="en-US" sz="2800" dirty="0"/>
              <a:t>The NDRN data this year shows the disability community closely aligned demographically with the overall adult population surveyed in 2018.</a:t>
            </a:r>
            <a:br>
              <a:rPr lang="en-US" sz="2800" dirty="0"/>
            </a:br>
            <a:br>
              <a:rPr lang="en-US" sz="2800" dirty="0"/>
            </a:br>
            <a:r>
              <a:rPr lang="en-US" sz="2800" dirty="0"/>
              <a:t>In comparison, the total disability community surveyed for NDRN is younger and lower income than adults nationwide in 2018.</a:t>
            </a:r>
          </a:p>
        </p:txBody>
      </p:sp>
    </p:spTree>
    <p:extLst>
      <p:ext uri="{BB962C8B-B14F-4D97-AF65-F5344CB8AC3E}">
        <p14:creationId xmlns:p14="http://schemas.microsoft.com/office/powerpoint/2010/main" val="1389895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DE2984CD-AF66-4D36-9CB8-59C30ED1EC2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60661800"/>
              </p:ext>
            </p:extLst>
          </p:nvPr>
        </p:nvGraphicFramePr>
        <p:xfrm>
          <a:off x="713191" y="2152329"/>
          <a:ext cx="10765615" cy="4463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4513933"/>
              </p:ext>
            </p:extLst>
          </p:nvPr>
        </p:nvGraphicFramePr>
        <p:xfrm>
          <a:off x="55537" y="6255685"/>
          <a:ext cx="2162493"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888173">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Total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0CE49742-AD22-4EEF-A8DD-FA9F8780EB9C}"/>
              </a:ext>
              <a:ext uri="{C183D7F6-B498-43B3-948B-1728B52AA6E4}">
                <adec:decorative xmlns:adec="http://schemas.microsoft.com/office/drawing/2017/decorative" val="1"/>
              </a:ext>
            </a:extLst>
          </p:cNvPr>
          <p:cNvSpPr txBox="1"/>
          <p:nvPr/>
        </p:nvSpPr>
        <p:spPr>
          <a:xfrm>
            <a:off x="5124369" y="6539425"/>
            <a:ext cx="1943263" cy="276999"/>
          </a:xfrm>
          <a:prstGeom prst="rect">
            <a:avLst/>
          </a:prstGeom>
          <a:noFill/>
        </p:spPr>
        <p:txBody>
          <a:bodyPr wrap="square" rtlCol="0">
            <a:spAutoFit/>
          </a:bodyPr>
          <a:lstStyle/>
          <a:p>
            <a:r>
              <a:rPr lang="en-US" sz="1200" dirty="0"/>
              <a:t>All statements split-sampled</a:t>
            </a:r>
          </a:p>
        </p:txBody>
      </p:sp>
      <p:graphicFrame>
        <p:nvGraphicFramePr>
          <p:cNvPr id="13" name="Table 12">
            <a:extLst>
              <a:ext uri="{FF2B5EF4-FFF2-40B4-BE49-F238E27FC236}">
                <a16:creationId xmlns:a16="http://schemas.microsoft.com/office/drawing/2014/main" id="{CD4B49B4-1CA7-4A86-8894-29FF4361E6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1078616"/>
              </p:ext>
            </p:extLst>
          </p:nvPr>
        </p:nvGraphicFramePr>
        <p:xfrm>
          <a:off x="1718685" y="6252371"/>
          <a:ext cx="2105978" cy="548640"/>
        </p:xfrm>
        <a:graphic>
          <a:graphicData uri="http://schemas.openxmlformats.org/drawingml/2006/table">
            <a:tbl>
              <a:tblPr firstRow="1" bandRow="1">
                <a:tableStyleId>{5C22544A-7EE6-4342-B048-85BDC9FD1C3A}</a:tableStyleId>
              </a:tblPr>
              <a:tblGrid>
                <a:gridCol w="217805">
                  <a:extLst>
                    <a:ext uri="{9D8B030D-6E8A-4147-A177-3AD203B41FA5}">
                      <a16:colId xmlns:a16="http://schemas.microsoft.com/office/drawing/2014/main" val="20000"/>
                    </a:ext>
                  </a:extLst>
                </a:gridCol>
                <a:gridCol w="1888173">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200" b="1" dirty="0">
                          <a:solidFill>
                            <a:schemeClr val="tx1"/>
                          </a:solidFill>
                        </a:rPr>
                        <a:t>Total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200" b="1" dirty="0">
                          <a:solidFill>
                            <a:schemeClr val="tx1"/>
                          </a:solidFill>
                        </a:rPr>
                        <a:t>Strongly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Content Placeholder 4">
            <a:extLst>
              <a:ext uri="{FF2B5EF4-FFF2-40B4-BE49-F238E27FC236}">
                <a16:creationId xmlns:a16="http://schemas.microsoft.com/office/drawing/2014/main" id="{10C7C472-EB50-4BE4-B8F8-E81B24FF3421}"/>
              </a:ext>
            </a:extLst>
          </p:cNvPr>
          <p:cNvSpPr txBox="1">
            <a:spLocks/>
          </p:cNvSpPr>
          <p:nvPr/>
        </p:nvSpPr>
        <p:spPr>
          <a:xfrm>
            <a:off x="713192" y="1591886"/>
            <a:ext cx="10765615" cy="54864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Now you will hear a series of statements around being politically engaged and active. For each, please tell me if you agree or disagree.</a:t>
            </a:r>
            <a:endParaRPr lang="en-US" sz="300" b="1" dirty="0"/>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A majority of people in the disability community agree with the second tier statements that focus on disability issues and candidates, however intensity is much lower. At least one quarter disagree with these statements. </a:t>
            </a:r>
          </a:p>
        </p:txBody>
      </p:sp>
    </p:spTree>
    <p:extLst>
      <p:ext uri="{BB962C8B-B14F-4D97-AF65-F5344CB8AC3E}">
        <p14:creationId xmlns:p14="http://schemas.microsoft.com/office/powerpoint/2010/main" val="2699737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7723316"/>
              </p:ext>
            </p:extLst>
          </p:nvPr>
        </p:nvGraphicFramePr>
        <p:xfrm>
          <a:off x="76200" y="1610588"/>
          <a:ext cx="12039599" cy="4611806"/>
        </p:xfrm>
        <a:graphic>
          <a:graphicData uri="http://schemas.openxmlformats.org/drawingml/2006/table">
            <a:tbl>
              <a:tblPr firstRow="1">
                <a:tableStyleId>{5C22544A-7EE6-4342-B048-85BDC9FD1C3A}</a:tableStyleId>
              </a:tblPr>
              <a:tblGrid>
                <a:gridCol w="1088567">
                  <a:extLst>
                    <a:ext uri="{9D8B030D-6E8A-4147-A177-3AD203B41FA5}">
                      <a16:colId xmlns:a16="http://schemas.microsoft.com/office/drawing/2014/main" val="285450607"/>
                    </a:ext>
                  </a:extLst>
                </a:gridCol>
                <a:gridCol w="428334">
                  <a:extLst>
                    <a:ext uri="{9D8B030D-6E8A-4147-A177-3AD203B41FA5}">
                      <a16:colId xmlns:a16="http://schemas.microsoft.com/office/drawing/2014/main" val="2215904522"/>
                    </a:ext>
                  </a:extLst>
                </a:gridCol>
                <a:gridCol w="344581">
                  <a:extLst>
                    <a:ext uri="{9D8B030D-6E8A-4147-A177-3AD203B41FA5}">
                      <a16:colId xmlns:a16="http://schemas.microsoft.com/office/drawing/2014/main" val="2688014687"/>
                    </a:ext>
                  </a:extLst>
                </a:gridCol>
                <a:gridCol w="512087">
                  <a:extLst>
                    <a:ext uri="{9D8B030D-6E8A-4147-A177-3AD203B41FA5}">
                      <a16:colId xmlns:a16="http://schemas.microsoft.com/office/drawing/2014/main" val="1038927457"/>
                    </a:ext>
                  </a:extLst>
                </a:gridCol>
                <a:gridCol w="336037">
                  <a:extLst>
                    <a:ext uri="{9D8B030D-6E8A-4147-A177-3AD203B41FA5}">
                      <a16:colId xmlns:a16="http://schemas.microsoft.com/office/drawing/2014/main" val="3678966233"/>
                    </a:ext>
                  </a:extLst>
                </a:gridCol>
                <a:gridCol w="520629">
                  <a:extLst>
                    <a:ext uri="{9D8B030D-6E8A-4147-A177-3AD203B41FA5}">
                      <a16:colId xmlns:a16="http://schemas.microsoft.com/office/drawing/2014/main" val="57765667"/>
                    </a:ext>
                  </a:extLst>
                </a:gridCol>
                <a:gridCol w="343170">
                  <a:extLst>
                    <a:ext uri="{9D8B030D-6E8A-4147-A177-3AD203B41FA5}">
                      <a16:colId xmlns:a16="http://schemas.microsoft.com/office/drawing/2014/main" val="1746962966"/>
                    </a:ext>
                  </a:extLst>
                </a:gridCol>
                <a:gridCol w="343170">
                  <a:extLst>
                    <a:ext uri="{9D8B030D-6E8A-4147-A177-3AD203B41FA5}">
                      <a16:colId xmlns:a16="http://schemas.microsoft.com/office/drawing/2014/main" val="1272443673"/>
                    </a:ext>
                  </a:extLst>
                </a:gridCol>
                <a:gridCol w="343170">
                  <a:extLst>
                    <a:ext uri="{9D8B030D-6E8A-4147-A177-3AD203B41FA5}">
                      <a16:colId xmlns:a16="http://schemas.microsoft.com/office/drawing/2014/main" val="1297631613"/>
                    </a:ext>
                  </a:extLst>
                </a:gridCol>
                <a:gridCol w="428334">
                  <a:extLst>
                    <a:ext uri="{9D8B030D-6E8A-4147-A177-3AD203B41FA5}">
                      <a16:colId xmlns:a16="http://schemas.microsoft.com/office/drawing/2014/main" val="3428662481"/>
                    </a:ext>
                  </a:extLst>
                </a:gridCol>
                <a:gridCol w="428334">
                  <a:extLst>
                    <a:ext uri="{9D8B030D-6E8A-4147-A177-3AD203B41FA5}">
                      <a16:colId xmlns:a16="http://schemas.microsoft.com/office/drawing/2014/main" val="711273759"/>
                    </a:ext>
                  </a:extLst>
                </a:gridCol>
                <a:gridCol w="428334">
                  <a:extLst>
                    <a:ext uri="{9D8B030D-6E8A-4147-A177-3AD203B41FA5}">
                      <a16:colId xmlns:a16="http://schemas.microsoft.com/office/drawing/2014/main" val="1514276495"/>
                    </a:ext>
                  </a:extLst>
                </a:gridCol>
                <a:gridCol w="498178">
                  <a:extLst>
                    <a:ext uri="{9D8B030D-6E8A-4147-A177-3AD203B41FA5}">
                      <a16:colId xmlns:a16="http://schemas.microsoft.com/office/drawing/2014/main" val="1985848794"/>
                    </a:ext>
                  </a:extLst>
                </a:gridCol>
                <a:gridCol w="498179">
                  <a:extLst>
                    <a:ext uri="{9D8B030D-6E8A-4147-A177-3AD203B41FA5}">
                      <a16:colId xmlns:a16="http://schemas.microsoft.com/office/drawing/2014/main" val="2434192829"/>
                    </a:ext>
                  </a:extLst>
                </a:gridCol>
                <a:gridCol w="358489">
                  <a:extLst>
                    <a:ext uri="{9D8B030D-6E8A-4147-A177-3AD203B41FA5}">
                      <a16:colId xmlns:a16="http://schemas.microsoft.com/office/drawing/2014/main" val="3344895288"/>
                    </a:ext>
                  </a:extLst>
                </a:gridCol>
                <a:gridCol w="428334">
                  <a:extLst>
                    <a:ext uri="{9D8B030D-6E8A-4147-A177-3AD203B41FA5}">
                      <a16:colId xmlns:a16="http://schemas.microsoft.com/office/drawing/2014/main" val="3914492877"/>
                    </a:ext>
                  </a:extLst>
                </a:gridCol>
                <a:gridCol w="280092">
                  <a:extLst>
                    <a:ext uri="{9D8B030D-6E8A-4147-A177-3AD203B41FA5}">
                      <a16:colId xmlns:a16="http://schemas.microsoft.com/office/drawing/2014/main" val="1930584359"/>
                    </a:ext>
                  </a:extLst>
                </a:gridCol>
                <a:gridCol w="400846">
                  <a:extLst>
                    <a:ext uri="{9D8B030D-6E8A-4147-A177-3AD203B41FA5}">
                      <a16:colId xmlns:a16="http://schemas.microsoft.com/office/drawing/2014/main" val="3044943369"/>
                    </a:ext>
                  </a:extLst>
                </a:gridCol>
                <a:gridCol w="458110">
                  <a:extLst>
                    <a:ext uri="{9D8B030D-6E8A-4147-A177-3AD203B41FA5}">
                      <a16:colId xmlns:a16="http://schemas.microsoft.com/office/drawing/2014/main" val="108905297"/>
                    </a:ext>
                  </a:extLst>
                </a:gridCol>
                <a:gridCol w="276775">
                  <a:extLst>
                    <a:ext uri="{9D8B030D-6E8A-4147-A177-3AD203B41FA5}">
                      <a16:colId xmlns:a16="http://schemas.microsoft.com/office/drawing/2014/main" val="1931793227"/>
                    </a:ext>
                  </a:extLst>
                </a:gridCol>
                <a:gridCol w="410390">
                  <a:extLst>
                    <a:ext uri="{9D8B030D-6E8A-4147-A177-3AD203B41FA5}">
                      <a16:colId xmlns:a16="http://schemas.microsoft.com/office/drawing/2014/main" val="1029505941"/>
                    </a:ext>
                  </a:extLst>
                </a:gridCol>
                <a:gridCol w="448567">
                  <a:extLst>
                    <a:ext uri="{9D8B030D-6E8A-4147-A177-3AD203B41FA5}">
                      <a16:colId xmlns:a16="http://schemas.microsoft.com/office/drawing/2014/main" val="1975134267"/>
                    </a:ext>
                  </a:extLst>
                </a:gridCol>
                <a:gridCol w="458110">
                  <a:extLst>
                    <a:ext uri="{9D8B030D-6E8A-4147-A177-3AD203B41FA5}">
                      <a16:colId xmlns:a16="http://schemas.microsoft.com/office/drawing/2014/main" val="3329216807"/>
                    </a:ext>
                  </a:extLst>
                </a:gridCol>
                <a:gridCol w="496286">
                  <a:extLst>
                    <a:ext uri="{9D8B030D-6E8A-4147-A177-3AD203B41FA5}">
                      <a16:colId xmlns:a16="http://schemas.microsoft.com/office/drawing/2014/main" val="4087493799"/>
                    </a:ext>
                  </a:extLst>
                </a:gridCol>
                <a:gridCol w="477199">
                  <a:extLst>
                    <a:ext uri="{9D8B030D-6E8A-4147-A177-3AD203B41FA5}">
                      <a16:colId xmlns:a16="http://schemas.microsoft.com/office/drawing/2014/main" val="2663176386"/>
                    </a:ext>
                  </a:extLst>
                </a:gridCol>
                <a:gridCol w="467653">
                  <a:extLst>
                    <a:ext uri="{9D8B030D-6E8A-4147-A177-3AD203B41FA5}">
                      <a16:colId xmlns:a16="http://schemas.microsoft.com/office/drawing/2014/main" val="3815450170"/>
                    </a:ext>
                  </a:extLst>
                </a:gridCol>
                <a:gridCol w="537644">
                  <a:extLst>
                    <a:ext uri="{9D8B030D-6E8A-4147-A177-3AD203B41FA5}">
                      <a16:colId xmlns:a16="http://schemas.microsoft.com/office/drawing/2014/main" val="2678374547"/>
                    </a:ext>
                  </a:extLst>
                </a:gridCol>
              </a:tblGrid>
              <a:tr h="151788">
                <a:tc gridSpan="27">
                  <a:txBody>
                    <a:bodyPr/>
                    <a:lstStyle/>
                    <a:p>
                      <a:pPr algn="ctr" fontAlgn="b"/>
                      <a:r>
                        <a:rPr lang="en-US" sz="1600" b="1" i="0" u="none" strike="noStrike" dirty="0">
                          <a:solidFill>
                            <a:schemeClr val="bg1"/>
                          </a:solidFill>
                          <a:effectLst/>
                          <a:latin typeface="+mn-lt"/>
                        </a:rPr>
                        <a:t>Shown Among Disability Community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298479">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 /Friend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Mill.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Gen 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a:solidFill>
                            <a:schemeClr val="bg1"/>
                          </a:solidFill>
                        </a:rPr>
                        <a:t>Boo-</a:t>
                      </a:r>
                      <a:r>
                        <a:rPr lang="en-US" sz="1200" b="1" dirty="0" err="1">
                          <a:solidFill>
                            <a:schemeClr val="bg1"/>
                          </a:solidFill>
                        </a:rPr>
                        <a:t>mer</a:t>
                      </a:r>
                      <a:endParaRPr lang="en-US" sz="1200" b="1" dirty="0">
                        <a:solidFill>
                          <a:schemeClr val="bg1"/>
                        </a:solidFill>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000" b="1" i="0" u="none" strike="noStrike" dirty="0">
                          <a:solidFill>
                            <a:schemeClr val="bg1"/>
                          </a:solidFill>
                          <a:effectLst/>
                          <a:latin typeface="+mn-lt"/>
                        </a:rPr>
                        <a:t>Parent of child disability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HH </a:t>
                      </a:r>
                    </a:p>
                    <a:p>
                      <a:pPr algn="ctr" fontAlgn="b"/>
                      <a:r>
                        <a:rPr lang="en-US" sz="11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509980">
                <a:tc>
                  <a:txBody>
                    <a:bodyPr/>
                    <a:lstStyle/>
                    <a:p>
                      <a:pPr algn="l" fontAlgn="b"/>
                      <a:r>
                        <a:rPr lang="en-US" sz="1100" b="1" i="0" u="none" strike="noStrike" dirty="0">
                          <a:solidFill>
                            <a:srgbClr val="000000"/>
                          </a:solidFill>
                          <a:effectLst/>
                          <a:latin typeface="Calibri" panose="020F0502020204030204" pitchFamily="34" charset="0"/>
                        </a:rPr>
                        <a:t>Issues around disability influence how motivated I feel to vote.</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509980">
                <a:tc>
                  <a:txBody>
                    <a:bodyPr/>
                    <a:lstStyle/>
                    <a:p>
                      <a:pPr algn="l" fontAlgn="b"/>
                      <a:r>
                        <a:rPr lang="en-US" sz="1100" b="1" i="0" u="none" strike="noStrike" dirty="0">
                          <a:solidFill>
                            <a:srgbClr val="000000"/>
                          </a:solidFill>
                          <a:effectLst/>
                          <a:latin typeface="Calibri" panose="020F0502020204030204" pitchFamily="34" charset="0"/>
                        </a:rPr>
                        <a:t>Candidates' stance on issues around disability influence who I vote for.</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509980">
                <a:tc>
                  <a:txBody>
                    <a:bodyPr/>
                    <a:lstStyle/>
                    <a:p>
                      <a:pPr algn="l" fontAlgn="b"/>
                      <a:r>
                        <a:rPr lang="en-US" sz="1100" b="1" i="0" u="none" strike="noStrike" dirty="0">
                          <a:solidFill>
                            <a:srgbClr val="000000"/>
                          </a:solidFill>
                          <a:effectLst/>
                          <a:latin typeface="Calibri" panose="020F0502020204030204" pitchFamily="34" charset="0"/>
                        </a:rPr>
                        <a:t>Politicians do not focus on the issues that are important to me.</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812530">
                <a:tc>
                  <a:txBody>
                    <a:bodyPr/>
                    <a:lstStyle/>
                    <a:p>
                      <a:pPr algn="l" fontAlgn="b"/>
                      <a:r>
                        <a:rPr lang="en-US" sz="1100" b="1" i="0" u="none" strike="noStrike" dirty="0">
                          <a:solidFill>
                            <a:srgbClr val="000000"/>
                          </a:solidFill>
                          <a:effectLst/>
                          <a:latin typeface="Calibri" panose="020F0502020204030204" pitchFamily="34" charset="0"/>
                        </a:rPr>
                        <a:t>Doing things like attending town halls, rallies, or contacting legislators are less accessible to people with disabilities.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131677553"/>
                  </a:ext>
                </a:extLst>
              </a:tr>
            </a:tbl>
          </a:graphicData>
        </a:graphic>
      </p:graphicFrame>
      <p:sp>
        <p:nvSpPr>
          <p:cNvPr id="14" name="TextBox 13">
            <a:extLst>
              <a:ext uri="{FF2B5EF4-FFF2-40B4-BE49-F238E27FC236}">
                <a16:creationId xmlns:a16="http://schemas.microsoft.com/office/drawing/2014/main" id="{6175F2E4-4D83-4C04-91D5-FCD63188DD22}"/>
              </a:ext>
              <a:ext uri="{C183D7F6-B498-43B3-948B-1728B52AA6E4}">
                <adec:decorative xmlns:adec="http://schemas.microsoft.com/office/drawing/2017/decorative" val="1"/>
              </a:ext>
            </a:extLst>
          </p:cNvPr>
          <p:cNvSpPr txBox="1"/>
          <p:nvPr/>
        </p:nvSpPr>
        <p:spPr>
          <a:xfrm>
            <a:off x="5167584" y="6601860"/>
            <a:ext cx="1943263" cy="276999"/>
          </a:xfrm>
          <a:prstGeom prst="rect">
            <a:avLst/>
          </a:prstGeom>
          <a:noFill/>
        </p:spPr>
        <p:txBody>
          <a:bodyPr wrap="square" rtlCol="0">
            <a:spAutoFit/>
          </a:bodyPr>
          <a:lstStyle/>
          <a:p>
            <a:r>
              <a:rPr lang="en-US" sz="1200" dirty="0"/>
              <a:t>All statements split-sampled</a:t>
            </a:r>
          </a:p>
        </p:txBody>
      </p:sp>
      <p:sp>
        <p:nvSpPr>
          <p:cNvPr id="17" name="Oval 16">
            <a:extLst>
              <a:ext uri="{FF2B5EF4-FFF2-40B4-BE49-F238E27FC236}">
                <a16:creationId xmlns:a16="http://schemas.microsoft.com/office/drawing/2014/main" id="{5A10F922-0FA4-4627-9E28-D84C24420E04}"/>
              </a:ext>
              <a:ext uri="{C183D7F6-B498-43B3-948B-1728B52AA6E4}">
                <adec:decorative xmlns:adec="http://schemas.microsoft.com/office/drawing/2017/decorative" val="1"/>
              </a:ext>
            </a:extLst>
          </p:cNvPr>
          <p:cNvSpPr/>
          <p:nvPr/>
        </p:nvSpPr>
        <p:spPr>
          <a:xfrm>
            <a:off x="8511539" y="2343928"/>
            <a:ext cx="312865" cy="8325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40B2DE-4080-4046-9534-257568869B23}"/>
              </a:ext>
              <a:ext uri="{C183D7F6-B498-43B3-948B-1728B52AA6E4}">
                <adec:decorative xmlns:adec="http://schemas.microsoft.com/office/drawing/2017/decorative" val="1"/>
              </a:ext>
            </a:extLst>
          </p:cNvPr>
          <p:cNvSpPr/>
          <p:nvPr/>
        </p:nvSpPr>
        <p:spPr>
          <a:xfrm>
            <a:off x="11061578" y="4008969"/>
            <a:ext cx="1054222" cy="221342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5C81AD-41FD-4147-AF40-590C02FD35AB}"/>
              </a:ext>
              <a:ext uri="{C183D7F6-B498-43B3-948B-1728B52AA6E4}">
                <adec:decorative xmlns:adec="http://schemas.microsoft.com/office/drawing/2017/decorative" val="1"/>
              </a:ext>
            </a:extLst>
          </p:cNvPr>
          <p:cNvSpPr/>
          <p:nvPr/>
        </p:nvSpPr>
        <p:spPr>
          <a:xfrm>
            <a:off x="1546048" y="2354561"/>
            <a:ext cx="396240" cy="8325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8F2021A-3C3D-4697-8187-BB6B5BA10B59}"/>
              </a:ext>
              <a:ext uri="{C183D7F6-B498-43B3-948B-1728B52AA6E4}">
                <adec:decorative xmlns:adec="http://schemas.microsoft.com/office/drawing/2017/decorative" val="1"/>
              </a:ext>
            </a:extLst>
          </p:cNvPr>
          <p:cNvSpPr/>
          <p:nvPr/>
        </p:nvSpPr>
        <p:spPr>
          <a:xfrm>
            <a:off x="5615853" y="2354560"/>
            <a:ext cx="959761" cy="8325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ECBB1C0-DD92-4505-99B9-36546B485439}"/>
              </a:ext>
              <a:ext uri="{C183D7F6-B498-43B3-948B-1728B52AA6E4}">
                <adec:decorative xmlns:adec="http://schemas.microsoft.com/office/drawing/2017/decorative" val="1"/>
              </a:ext>
            </a:extLst>
          </p:cNvPr>
          <p:cNvSpPr/>
          <p:nvPr/>
        </p:nvSpPr>
        <p:spPr>
          <a:xfrm>
            <a:off x="8824404" y="3176448"/>
            <a:ext cx="396240" cy="8325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EF02878-AA9B-4C2A-8EDD-2E292A51F5D1}"/>
              </a:ext>
              <a:ext uri="{C183D7F6-B498-43B3-948B-1728B52AA6E4}">
                <adec:decorative xmlns:adec="http://schemas.microsoft.com/office/drawing/2017/decorative" val="1"/>
              </a:ext>
            </a:extLst>
          </p:cNvPr>
          <p:cNvSpPr/>
          <p:nvPr/>
        </p:nvSpPr>
        <p:spPr>
          <a:xfrm>
            <a:off x="11156568" y="3176448"/>
            <a:ext cx="396240" cy="8325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People with disabilities, mothers, parents of children with disabilities, and African Americans are most likely to say that issues around disability influence their vote motivation. Latinx and those with a household income under $50k are most likely to agree that candidates stance on issues around disability influence who they vote for. Agreement around politicians not focusing on issues important to me and political engagement being more difficult for people with disabilities is driven by household income. </a:t>
            </a:r>
            <a:endParaRPr lang="en-US" sz="2000" i="1" dirty="0"/>
          </a:p>
        </p:txBody>
      </p:sp>
    </p:spTree>
    <p:extLst>
      <p:ext uri="{BB962C8B-B14F-4D97-AF65-F5344CB8AC3E}">
        <p14:creationId xmlns:p14="http://schemas.microsoft.com/office/powerpoint/2010/main" val="3297304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2522504"/>
              </p:ext>
            </p:extLst>
          </p:nvPr>
        </p:nvGraphicFramePr>
        <p:xfrm>
          <a:off x="124529" y="1610588"/>
          <a:ext cx="11986576" cy="4331429"/>
        </p:xfrm>
        <a:graphic>
          <a:graphicData uri="http://schemas.openxmlformats.org/drawingml/2006/table">
            <a:tbl>
              <a:tblPr firstRow="1">
                <a:tableStyleId>{5C22544A-7EE6-4342-B048-85BDC9FD1C3A}</a:tableStyleId>
              </a:tblPr>
              <a:tblGrid>
                <a:gridCol w="1262044">
                  <a:extLst>
                    <a:ext uri="{9D8B030D-6E8A-4147-A177-3AD203B41FA5}">
                      <a16:colId xmlns:a16="http://schemas.microsoft.com/office/drawing/2014/main" val="285450607"/>
                    </a:ext>
                  </a:extLst>
                </a:gridCol>
                <a:gridCol w="399494">
                  <a:extLst>
                    <a:ext uri="{9D8B030D-6E8A-4147-A177-3AD203B41FA5}">
                      <a16:colId xmlns:a16="http://schemas.microsoft.com/office/drawing/2014/main" val="4279180140"/>
                    </a:ext>
                  </a:extLst>
                </a:gridCol>
                <a:gridCol w="399494">
                  <a:extLst>
                    <a:ext uri="{9D8B030D-6E8A-4147-A177-3AD203B41FA5}">
                      <a16:colId xmlns:a16="http://schemas.microsoft.com/office/drawing/2014/main" val="2688014687"/>
                    </a:ext>
                  </a:extLst>
                </a:gridCol>
                <a:gridCol w="593694">
                  <a:extLst>
                    <a:ext uri="{9D8B030D-6E8A-4147-A177-3AD203B41FA5}">
                      <a16:colId xmlns:a16="http://schemas.microsoft.com/office/drawing/2014/main" val="1038927457"/>
                    </a:ext>
                  </a:extLst>
                </a:gridCol>
                <a:gridCol w="389589">
                  <a:extLst>
                    <a:ext uri="{9D8B030D-6E8A-4147-A177-3AD203B41FA5}">
                      <a16:colId xmlns:a16="http://schemas.microsoft.com/office/drawing/2014/main" val="3678966233"/>
                    </a:ext>
                  </a:extLst>
                </a:gridCol>
                <a:gridCol w="603598">
                  <a:extLst>
                    <a:ext uri="{9D8B030D-6E8A-4147-A177-3AD203B41FA5}">
                      <a16:colId xmlns:a16="http://schemas.microsoft.com/office/drawing/2014/main" val="57765667"/>
                    </a:ext>
                  </a:extLst>
                </a:gridCol>
                <a:gridCol w="397857">
                  <a:extLst>
                    <a:ext uri="{9D8B030D-6E8A-4147-A177-3AD203B41FA5}">
                      <a16:colId xmlns:a16="http://schemas.microsoft.com/office/drawing/2014/main" val="1297631613"/>
                    </a:ext>
                  </a:extLst>
                </a:gridCol>
                <a:gridCol w="496594">
                  <a:extLst>
                    <a:ext uri="{9D8B030D-6E8A-4147-A177-3AD203B41FA5}">
                      <a16:colId xmlns:a16="http://schemas.microsoft.com/office/drawing/2014/main" val="3428662481"/>
                    </a:ext>
                  </a:extLst>
                </a:gridCol>
                <a:gridCol w="709182">
                  <a:extLst>
                    <a:ext uri="{9D8B030D-6E8A-4147-A177-3AD203B41FA5}">
                      <a16:colId xmlns:a16="http://schemas.microsoft.com/office/drawing/2014/main" val="1514276495"/>
                    </a:ext>
                  </a:extLst>
                </a:gridCol>
                <a:gridCol w="780600">
                  <a:extLst>
                    <a:ext uri="{9D8B030D-6E8A-4147-A177-3AD203B41FA5}">
                      <a16:colId xmlns:a16="http://schemas.microsoft.com/office/drawing/2014/main" val="3344895288"/>
                    </a:ext>
                  </a:extLst>
                </a:gridCol>
                <a:gridCol w="496594">
                  <a:extLst>
                    <a:ext uri="{9D8B030D-6E8A-4147-A177-3AD203B41FA5}">
                      <a16:colId xmlns:a16="http://schemas.microsoft.com/office/drawing/2014/main" val="3914492877"/>
                    </a:ext>
                  </a:extLst>
                </a:gridCol>
                <a:gridCol w="435377">
                  <a:extLst>
                    <a:ext uri="{9D8B030D-6E8A-4147-A177-3AD203B41FA5}">
                      <a16:colId xmlns:a16="http://schemas.microsoft.com/office/drawing/2014/main" val="1930584359"/>
                    </a:ext>
                  </a:extLst>
                </a:gridCol>
                <a:gridCol w="508985">
                  <a:extLst>
                    <a:ext uri="{9D8B030D-6E8A-4147-A177-3AD203B41FA5}">
                      <a16:colId xmlns:a16="http://schemas.microsoft.com/office/drawing/2014/main" val="3044943369"/>
                    </a:ext>
                  </a:extLst>
                </a:gridCol>
                <a:gridCol w="520050">
                  <a:extLst>
                    <a:ext uri="{9D8B030D-6E8A-4147-A177-3AD203B41FA5}">
                      <a16:colId xmlns:a16="http://schemas.microsoft.com/office/drawing/2014/main" val="108905297"/>
                    </a:ext>
                  </a:extLst>
                </a:gridCol>
                <a:gridCol w="652829">
                  <a:extLst>
                    <a:ext uri="{9D8B030D-6E8A-4147-A177-3AD203B41FA5}">
                      <a16:colId xmlns:a16="http://schemas.microsoft.com/office/drawing/2014/main" val="1931793227"/>
                    </a:ext>
                  </a:extLst>
                </a:gridCol>
                <a:gridCol w="515357">
                  <a:extLst>
                    <a:ext uri="{9D8B030D-6E8A-4147-A177-3AD203B41FA5}">
                      <a16:colId xmlns:a16="http://schemas.microsoft.com/office/drawing/2014/main" val="1975134267"/>
                    </a:ext>
                  </a:extLst>
                </a:gridCol>
                <a:gridCol w="531113">
                  <a:extLst>
                    <a:ext uri="{9D8B030D-6E8A-4147-A177-3AD203B41FA5}">
                      <a16:colId xmlns:a16="http://schemas.microsoft.com/office/drawing/2014/main" val="3329216807"/>
                    </a:ext>
                  </a:extLst>
                </a:gridCol>
                <a:gridCol w="575375">
                  <a:extLst>
                    <a:ext uri="{9D8B030D-6E8A-4147-A177-3AD203B41FA5}">
                      <a16:colId xmlns:a16="http://schemas.microsoft.com/office/drawing/2014/main" val="4087493799"/>
                    </a:ext>
                  </a:extLst>
                </a:gridCol>
                <a:gridCol w="553246">
                  <a:extLst>
                    <a:ext uri="{9D8B030D-6E8A-4147-A177-3AD203B41FA5}">
                      <a16:colId xmlns:a16="http://schemas.microsoft.com/office/drawing/2014/main" val="2663176386"/>
                    </a:ext>
                  </a:extLst>
                </a:gridCol>
                <a:gridCol w="542180">
                  <a:extLst>
                    <a:ext uri="{9D8B030D-6E8A-4147-A177-3AD203B41FA5}">
                      <a16:colId xmlns:a16="http://schemas.microsoft.com/office/drawing/2014/main" val="3815450170"/>
                    </a:ext>
                  </a:extLst>
                </a:gridCol>
                <a:gridCol w="623324">
                  <a:extLst>
                    <a:ext uri="{9D8B030D-6E8A-4147-A177-3AD203B41FA5}">
                      <a16:colId xmlns:a16="http://schemas.microsoft.com/office/drawing/2014/main" val="2678374547"/>
                    </a:ext>
                  </a:extLst>
                </a:gridCol>
              </a:tblGrid>
              <a:tr h="318393">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19">
                  <a:txBody>
                    <a:bodyPr/>
                    <a:lstStyle/>
                    <a:p>
                      <a:pPr algn="ctr" fontAlgn="b"/>
                      <a:r>
                        <a:rPr lang="en-US" sz="1600" b="1" i="0" u="none" strike="noStrike" dirty="0">
                          <a:solidFill>
                            <a:schemeClr val="bg1"/>
                          </a:solidFill>
                          <a:effectLst/>
                          <a:latin typeface="+mn-lt"/>
                        </a:rPr>
                        <a:t>Shown among People with Disabilities Only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622136">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Have Family/</a:t>
                      </a:r>
                    </a:p>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Parent^</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553206">
                <a:tc>
                  <a:txBody>
                    <a:bodyPr/>
                    <a:lstStyle/>
                    <a:p>
                      <a:pPr algn="l" fontAlgn="b"/>
                      <a:r>
                        <a:rPr lang="en-US" sz="1100" b="1" i="0" u="none" strike="noStrike" dirty="0">
                          <a:solidFill>
                            <a:srgbClr val="000000"/>
                          </a:solidFill>
                          <a:effectLst/>
                          <a:latin typeface="Calibri" panose="020F0502020204030204" pitchFamily="34" charset="0"/>
                        </a:rPr>
                        <a:t>Issues around disability influence how motivated I feel to vote.</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579288">
                <a:tc>
                  <a:txBody>
                    <a:bodyPr/>
                    <a:lstStyle/>
                    <a:p>
                      <a:pPr algn="l" fontAlgn="b"/>
                      <a:r>
                        <a:rPr lang="en-US" sz="1100" b="1" i="0" u="none" strike="noStrike" dirty="0">
                          <a:solidFill>
                            <a:srgbClr val="000000"/>
                          </a:solidFill>
                          <a:effectLst/>
                          <a:latin typeface="Calibri" panose="020F0502020204030204" pitchFamily="34" charset="0"/>
                        </a:rPr>
                        <a:t>Candidates' stance on issues around disability influence who I vote for.</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553206">
                <a:tc>
                  <a:txBody>
                    <a:bodyPr/>
                    <a:lstStyle/>
                    <a:p>
                      <a:pPr algn="l" fontAlgn="b"/>
                      <a:r>
                        <a:rPr lang="en-US" sz="1100" b="1" i="0" u="none" strike="noStrike" dirty="0">
                          <a:solidFill>
                            <a:srgbClr val="000000"/>
                          </a:solidFill>
                          <a:effectLst/>
                          <a:latin typeface="Calibri" panose="020F0502020204030204" pitchFamily="34" charset="0"/>
                        </a:rPr>
                        <a:t>Politicians do not focus on the issues that are important to me.</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1098664">
                <a:tc>
                  <a:txBody>
                    <a:bodyPr/>
                    <a:lstStyle/>
                    <a:p>
                      <a:pPr algn="l" fontAlgn="b"/>
                      <a:r>
                        <a:rPr lang="en-US" sz="1100" b="1" i="0" u="none" strike="noStrike" dirty="0">
                          <a:solidFill>
                            <a:srgbClr val="000000"/>
                          </a:solidFill>
                          <a:effectLst/>
                          <a:latin typeface="Calibri" panose="020F0502020204030204" pitchFamily="34" charset="0"/>
                        </a:rPr>
                        <a:t>Doing things like attending town halls, rallies, or contacting legislators are less accessible to people with disabilities.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bl>
          </a:graphicData>
        </a:graphic>
      </p:graphicFrame>
      <p:sp>
        <p:nvSpPr>
          <p:cNvPr id="24" name="Oval 23">
            <a:extLst>
              <a:ext uri="{FF2B5EF4-FFF2-40B4-BE49-F238E27FC236}">
                <a16:creationId xmlns:a16="http://schemas.microsoft.com/office/drawing/2014/main" id="{7B5C81AD-41FD-4147-AF40-590C02FD35AB}"/>
              </a:ext>
              <a:ext uri="{C183D7F6-B498-43B3-948B-1728B52AA6E4}">
                <adec:decorative xmlns:adec="http://schemas.microsoft.com/office/drawing/2017/decorative" val="1"/>
              </a:ext>
            </a:extLst>
          </p:cNvPr>
          <p:cNvSpPr/>
          <p:nvPr/>
        </p:nvSpPr>
        <p:spPr>
          <a:xfrm>
            <a:off x="8164805" y="2541266"/>
            <a:ext cx="591442" cy="7245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BB9DB9-5321-4A0F-863E-F66EABD7E779}"/>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4" name="TextBox 13">
            <a:extLst>
              <a:ext uri="{FF2B5EF4-FFF2-40B4-BE49-F238E27FC236}">
                <a16:creationId xmlns:a16="http://schemas.microsoft.com/office/drawing/2014/main" id="{CB8ADB5B-FD9B-49B0-8F22-C7DE123E5743}"/>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15" name="Oval 14">
            <a:extLst>
              <a:ext uri="{FF2B5EF4-FFF2-40B4-BE49-F238E27FC236}">
                <a16:creationId xmlns:a16="http://schemas.microsoft.com/office/drawing/2014/main" id="{8DF17857-E330-47E8-86EF-3B943E1D5F1B}"/>
              </a:ext>
              <a:ext uri="{C183D7F6-B498-43B3-948B-1728B52AA6E4}">
                <adec:decorative xmlns:adec="http://schemas.microsoft.com/office/drawing/2017/decorative" val="1"/>
              </a:ext>
            </a:extLst>
          </p:cNvPr>
          <p:cNvSpPr/>
          <p:nvPr/>
        </p:nvSpPr>
        <p:spPr>
          <a:xfrm>
            <a:off x="3784341" y="2541267"/>
            <a:ext cx="396240" cy="724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7EEE6F0-1F27-45B6-9B6B-27A58180E69F}"/>
              </a:ext>
              <a:ext uri="{C183D7F6-B498-43B3-948B-1728B52AA6E4}">
                <adec:decorative xmlns:adec="http://schemas.microsoft.com/office/drawing/2017/decorative" val="1"/>
              </a:ext>
            </a:extLst>
          </p:cNvPr>
          <p:cNvSpPr/>
          <p:nvPr/>
        </p:nvSpPr>
        <p:spPr>
          <a:xfrm>
            <a:off x="10993576" y="3265830"/>
            <a:ext cx="476373" cy="604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C7CF71-E500-4FB8-B6FA-C876CCD89609}"/>
              </a:ext>
              <a:ext uri="{C183D7F6-B498-43B3-948B-1728B52AA6E4}">
                <adec:decorative xmlns:adec="http://schemas.microsoft.com/office/drawing/2017/decorative" val="1"/>
              </a:ext>
            </a:extLst>
          </p:cNvPr>
          <p:cNvSpPr/>
          <p:nvPr/>
        </p:nvSpPr>
        <p:spPr>
          <a:xfrm>
            <a:off x="10993575" y="4944995"/>
            <a:ext cx="476373" cy="604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People with disabilities, especially those under 50 and people of color, are most likely to say that issues around disability influence their vote motivation. Those with a household income below $50k are more likely to agree that candidates’ stance on issues around disability influence who they vote for, and that some types of political engagement can be less accessible to people with disabilities. </a:t>
            </a:r>
            <a:endParaRPr lang="en-US" sz="2000" i="1" dirty="0"/>
          </a:p>
        </p:txBody>
      </p:sp>
    </p:spTree>
    <p:extLst>
      <p:ext uri="{BB962C8B-B14F-4D97-AF65-F5344CB8AC3E}">
        <p14:creationId xmlns:p14="http://schemas.microsoft.com/office/powerpoint/2010/main" val="575647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7607798"/>
              </p:ext>
            </p:extLst>
          </p:nvPr>
        </p:nvGraphicFramePr>
        <p:xfrm>
          <a:off x="124528" y="1610588"/>
          <a:ext cx="11970489" cy="4081487"/>
        </p:xfrm>
        <a:graphic>
          <a:graphicData uri="http://schemas.openxmlformats.org/drawingml/2006/table">
            <a:tbl>
              <a:tblPr firstRow="1">
                <a:tableStyleId>{5C22544A-7EE6-4342-B048-85BDC9FD1C3A}</a:tableStyleId>
              </a:tblPr>
              <a:tblGrid>
                <a:gridCol w="1249849">
                  <a:extLst>
                    <a:ext uri="{9D8B030D-6E8A-4147-A177-3AD203B41FA5}">
                      <a16:colId xmlns:a16="http://schemas.microsoft.com/office/drawing/2014/main" val="285450607"/>
                    </a:ext>
                  </a:extLst>
                </a:gridCol>
                <a:gridCol w="498499">
                  <a:extLst>
                    <a:ext uri="{9D8B030D-6E8A-4147-A177-3AD203B41FA5}">
                      <a16:colId xmlns:a16="http://schemas.microsoft.com/office/drawing/2014/main" val="1175353141"/>
                    </a:ext>
                  </a:extLst>
                </a:gridCol>
                <a:gridCol w="498499">
                  <a:extLst>
                    <a:ext uri="{9D8B030D-6E8A-4147-A177-3AD203B41FA5}">
                      <a16:colId xmlns:a16="http://schemas.microsoft.com/office/drawing/2014/main" val="2688014687"/>
                    </a:ext>
                  </a:extLst>
                </a:gridCol>
                <a:gridCol w="477313">
                  <a:extLst>
                    <a:ext uri="{9D8B030D-6E8A-4147-A177-3AD203B41FA5}">
                      <a16:colId xmlns:a16="http://schemas.microsoft.com/office/drawing/2014/main" val="1038927457"/>
                    </a:ext>
                  </a:extLst>
                </a:gridCol>
                <a:gridCol w="385824">
                  <a:extLst>
                    <a:ext uri="{9D8B030D-6E8A-4147-A177-3AD203B41FA5}">
                      <a16:colId xmlns:a16="http://schemas.microsoft.com/office/drawing/2014/main" val="3678966233"/>
                    </a:ext>
                  </a:extLst>
                </a:gridCol>
                <a:gridCol w="597764">
                  <a:extLst>
                    <a:ext uri="{9D8B030D-6E8A-4147-A177-3AD203B41FA5}">
                      <a16:colId xmlns:a16="http://schemas.microsoft.com/office/drawing/2014/main" val="57765667"/>
                    </a:ext>
                  </a:extLst>
                </a:gridCol>
                <a:gridCol w="394014">
                  <a:extLst>
                    <a:ext uri="{9D8B030D-6E8A-4147-A177-3AD203B41FA5}">
                      <a16:colId xmlns:a16="http://schemas.microsoft.com/office/drawing/2014/main" val="1297631613"/>
                    </a:ext>
                  </a:extLst>
                </a:gridCol>
                <a:gridCol w="491796">
                  <a:extLst>
                    <a:ext uri="{9D8B030D-6E8A-4147-A177-3AD203B41FA5}">
                      <a16:colId xmlns:a16="http://schemas.microsoft.com/office/drawing/2014/main" val="3428662481"/>
                    </a:ext>
                  </a:extLst>
                </a:gridCol>
                <a:gridCol w="491796">
                  <a:extLst>
                    <a:ext uri="{9D8B030D-6E8A-4147-A177-3AD203B41FA5}">
                      <a16:colId xmlns:a16="http://schemas.microsoft.com/office/drawing/2014/main" val="1514276495"/>
                    </a:ext>
                  </a:extLst>
                </a:gridCol>
                <a:gridCol w="571987">
                  <a:extLst>
                    <a:ext uri="{9D8B030D-6E8A-4147-A177-3AD203B41FA5}">
                      <a16:colId xmlns:a16="http://schemas.microsoft.com/office/drawing/2014/main" val="1985848794"/>
                    </a:ext>
                  </a:extLst>
                </a:gridCol>
                <a:gridCol w="411603">
                  <a:extLst>
                    <a:ext uri="{9D8B030D-6E8A-4147-A177-3AD203B41FA5}">
                      <a16:colId xmlns:a16="http://schemas.microsoft.com/office/drawing/2014/main" val="3344895288"/>
                    </a:ext>
                  </a:extLst>
                </a:gridCol>
                <a:gridCol w="491796">
                  <a:extLst>
                    <a:ext uri="{9D8B030D-6E8A-4147-A177-3AD203B41FA5}">
                      <a16:colId xmlns:a16="http://schemas.microsoft.com/office/drawing/2014/main" val="3914492877"/>
                    </a:ext>
                  </a:extLst>
                </a:gridCol>
                <a:gridCol w="431170">
                  <a:extLst>
                    <a:ext uri="{9D8B030D-6E8A-4147-A177-3AD203B41FA5}">
                      <a16:colId xmlns:a16="http://schemas.microsoft.com/office/drawing/2014/main" val="1930584359"/>
                    </a:ext>
                  </a:extLst>
                </a:gridCol>
                <a:gridCol w="504066">
                  <a:extLst>
                    <a:ext uri="{9D8B030D-6E8A-4147-A177-3AD203B41FA5}">
                      <a16:colId xmlns:a16="http://schemas.microsoft.com/office/drawing/2014/main" val="3044943369"/>
                    </a:ext>
                  </a:extLst>
                </a:gridCol>
                <a:gridCol w="515026">
                  <a:extLst>
                    <a:ext uri="{9D8B030D-6E8A-4147-A177-3AD203B41FA5}">
                      <a16:colId xmlns:a16="http://schemas.microsoft.com/office/drawing/2014/main" val="108905297"/>
                    </a:ext>
                  </a:extLst>
                </a:gridCol>
                <a:gridCol w="646521">
                  <a:extLst>
                    <a:ext uri="{9D8B030D-6E8A-4147-A177-3AD203B41FA5}">
                      <a16:colId xmlns:a16="http://schemas.microsoft.com/office/drawing/2014/main" val="1931793227"/>
                    </a:ext>
                  </a:extLst>
                </a:gridCol>
                <a:gridCol w="515026">
                  <a:extLst>
                    <a:ext uri="{9D8B030D-6E8A-4147-A177-3AD203B41FA5}">
                      <a16:colId xmlns:a16="http://schemas.microsoft.com/office/drawing/2014/main" val="1975134267"/>
                    </a:ext>
                  </a:extLst>
                </a:gridCol>
                <a:gridCol w="525983">
                  <a:extLst>
                    <a:ext uri="{9D8B030D-6E8A-4147-A177-3AD203B41FA5}">
                      <a16:colId xmlns:a16="http://schemas.microsoft.com/office/drawing/2014/main" val="3329216807"/>
                    </a:ext>
                  </a:extLst>
                </a:gridCol>
                <a:gridCol w="569815">
                  <a:extLst>
                    <a:ext uri="{9D8B030D-6E8A-4147-A177-3AD203B41FA5}">
                      <a16:colId xmlns:a16="http://schemas.microsoft.com/office/drawing/2014/main" val="4087493799"/>
                    </a:ext>
                  </a:extLst>
                </a:gridCol>
                <a:gridCol w="547900">
                  <a:extLst>
                    <a:ext uri="{9D8B030D-6E8A-4147-A177-3AD203B41FA5}">
                      <a16:colId xmlns:a16="http://schemas.microsoft.com/office/drawing/2014/main" val="2663176386"/>
                    </a:ext>
                  </a:extLst>
                </a:gridCol>
                <a:gridCol w="536941">
                  <a:extLst>
                    <a:ext uri="{9D8B030D-6E8A-4147-A177-3AD203B41FA5}">
                      <a16:colId xmlns:a16="http://schemas.microsoft.com/office/drawing/2014/main" val="3815450170"/>
                    </a:ext>
                  </a:extLst>
                </a:gridCol>
                <a:gridCol w="617301">
                  <a:extLst>
                    <a:ext uri="{9D8B030D-6E8A-4147-A177-3AD203B41FA5}">
                      <a16:colId xmlns:a16="http://schemas.microsoft.com/office/drawing/2014/main" val="2678374547"/>
                    </a:ext>
                  </a:extLst>
                </a:gridCol>
              </a:tblGrid>
              <a:tr h="224297">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20">
                  <a:txBody>
                    <a:bodyPr/>
                    <a:lstStyle/>
                    <a:p>
                      <a:pPr algn="ctr" fontAlgn="b"/>
                      <a:r>
                        <a:rPr lang="en-US" sz="1600" b="1" i="0" u="none" strike="noStrike" dirty="0">
                          <a:solidFill>
                            <a:schemeClr val="bg1"/>
                          </a:solidFill>
                          <a:effectLst/>
                          <a:latin typeface="+mn-lt"/>
                        </a:rPr>
                        <a:t>Shown among People with Disability Connection Only (Have Family Member/Friend with Disability)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438274">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389715">
                <a:tc>
                  <a:txBody>
                    <a:bodyPr/>
                    <a:lstStyle/>
                    <a:p>
                      <a:pPr algn="l" fontAlgn="b"/>
                      <a:r>
                        <a:rPr lang="en-US" sz="1100" b="1" i="0" u="none" strike="noStrike" dirty="0">
                          <a:solidFill>
                            <a:srgbClr val="000000"/>
                          </a:solidFill>
                          <a:effectLst/>
                          <a:latin typeface="Calibri" panose="020F0502020204030204" pitchFamily="34" charset="0"/>
                        </a:rPr>
                        <a:t>Issues around disability influence how motivated I feel to vote.</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408089">
                <a:tc>
                  <a:txBody>
                    <a:bodyPr/>
                    <a:lstStyle/>
                    <a:p>
                      <a:pPr algn="l" fontAlgn="b"/>
                      <a:r>
                        <a:rPr lang="en-US" sz="1100" b="1" i="0" u="none" strike="noStrike" dirty="0">
                          <a:solidFill>
                            <a:srgbClr val="000000"/>
                          </a:solidFill>
                          <a:effectLst/>
                          <a:latin typeface="Calibri" panose="020F0502020204030204" pitchFamily="34" charset="0"/>
                        </a:rPr>
                        <a:t>Candidates' stance on issues around disability influence who I vote for.</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389715">
                <a:tc>
                  <a:txBody>
                    <a:bodyPr/>
                    <a:lstStyle/>
                    <a:p>
                      <a:pPr algn="l" fontAlgn="b"/>
                      <a:r>
                        <a:rPr lang="en-US" sz="1100" b="1" i="0" u="none" strike="noStrike" dirty="0">
                          <a:solidFill>
                            <a:srgbClr val="000000"/>
                          </a:solidFill>
                          <a:effectLst/>
                          <a:latin typeface="Calibri" panose="020F0502020204030204" pitchFamily="34" charset="0"/>
                        </a:rPr>
                        <a:t>Politicians do not focus on the issues that are important to me.</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773971">
                <a:tc>
                  <a:txBody>
                    <a:bodyPr/>
                    <a:lstStyle/>
                    <a:p>
                      <a:pPr algn="l" fontAlgn="b"/>
                      <a:r>
                        <a:rPr lang="en-US" sz="1100" b="1" i="0" u="none" strike="noStrike" dirty="0">
                          <a:solidFill>
                            <a:srgbClr val="000000"/>
                          </a:solidFill>
                          <a:effectLst/>
                          <a:latin typeface="Calibri" panose="020F0502020204030204" pitchFamily="34" charset="0"/>
                        </a:rPr>
                        <a:t>Doing things like attending town halls, rallies, or contacting legislators are less accessible to people with disabilities.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bl>
          </a:graphicData>
        </a:graphic>
      </p:graphicFrame>
      <p:sp>
        <p:nvSpPr>
          <p:cNvPr id="18" name="Oval 17">
            <a:extLst>
              <a:ext uri="{FF2B5EF4-FFF2-40B4-BE49-F238E27FC236}">
                <a16:creationId xmlns:a16="http://schemas.microsoft.com/office/drawing/2014/main" id="{73DFB57F-3BA0-48E4-A50F-88F4D4916F77}"/>
              </a:ext>
              <a:ext uri="{C183D7F6-B498-43B3-948B-1728B52AA6E4}">
                <adec:decorative xmlns:adec="http://schemas.microsoft.com/office/drawing/2017/decorative" val="1"/>
              </a:ext>
            </a:extLst>
          </p:cNvPr>
          <p:cNvSpPr/>
          <p:nvPr/>
        </p:nvSpPr>
        <p:spPr>
          <a:xfrm>
            <a:off x="8128766" y="3004379"/>
            <a:ext cx="589106" cy="6658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E7F6BB4-07E1-4124-AC2F-5572355AA175}"/>
              </a:ext>
              <a:ext uri="{C183D7F6-B498-43B3-948B-1728B52AA6E4}">
                <adec:decorative xmlns:adec="http://schemas.microsoft.com/office/drawing/2017/decorative" val="1"/>
              </a:ext>
            </a:extLst>
          </p:cNvPr>
          <p:cNvSpPr/>
          <p:nvPr/>
        </p:nvSpPr>
        <p:spPr>
          <a:xfrm>
            <a:off x="10372969" y="3004379"/>
            <a:ext cx="1067544" cy="6658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4F478B9-79F4-4B09-ACE3-C2E710E026A0}"/>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2" name="TextBox 11">
            <a:extLst>
              <a:ext uri="{FF2B5EF4-FFF2-40B4-BE49-F238E27FC236}">
                <a16:creationId xmlns:a16="http://schemas.microsoft.com/office/drawing/2014/main" id="{66868F3C-05E9-49DA-B06C-39B9B6ABB8AF}"/>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Those with a family member or friend with a disability agree with the second tier statements at a similar level as the disability community as a whole, but slightly less than people with disabilities. People of color, unlikely voters, and those with a household income below $50k are most likely to say candidates’ stance on issues around disability influence whom they vote for.  </a:t>
            </a:r>
          </a:p>
        </p:txBody>
      </p:sp>
    </p:spTree>
    <p:extLst>
      <p:ext uri="{BB962C8B-B14F-4D97-AF65-F5344CB8AC3E}">
        <p14:creationId xmlns:p14="http://schemas.microsoft.com/office/powerpoint/2010/main" val="1853223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DE2984CD-AF66-4D36-9CB8-59C30ED1EC2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89707722"/>
              </p:ext>
            </p:extLst>
          </p:nvPr>
        </p:nvGraphicFramePr>
        <p:xfrm>
          <a:off x="713191" y="2112819"/>
          <a:ext cx="11265449" cy="4463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9260510"/>
              </p:ext>
            </p:extLst>
          </p:nvPr>
        </p:nvGraphicFramePr>
        <p:xfrm>
          <a:off x="55537" y="6255685"/>
          <a:ext cx="2162493"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888173">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Total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0CE49742-AD22-4EEF-A8DD-FA9F8780EB9C}"/>
              </a:ext>
              <a:ext uri="{C183D7F6-B498-43B3-948B-1728B52AA6E4}">
                <adec:decorative xmlns:adec="http://schemas.microsoft.com/office/drawing/2017/decorative" val="1"/>
              </a:ext>
            </a:extLst>
          </p:cNvPr>
          <p:cNvSpPr txBox="1"/>
          <p:nvPr/>
        </p:nvSpPr>
        <p:spPr>
          <a:xfrm>
            <a:off x="5124369" y="6539425"/>
            <a:ext cx="1943263" cy="276999"/>
          </a:xfrm>
          <a:prstGeom prst="rect">
            <a:avLst/>
          </a:prstGeom>
          <a:noFill/>
        </p:spPr>
        <p:txBody>
          <a:bodyPr wrap="square" rtlCol="0">
            <a:spAutoFit/>
          </a:bodyPr>
          <a:lstStyle/>
          <a:p>
            <a:r>
              <a:rPr lang="en-US" sz="1200" dirty="0"/>
              <a:t>All statements split-sampled</a:t>
            </a:r>
          </a:p>
        </p:txBody>
      </p:sp>
      <p:graphicFrame>
        <p:nvGraphicFramePr>
          <p:cNvPr id="13" name="Table 12">
            <a:extLst>
              <a:ext uri="{FF2B5EF4-FFF2-40B4-BE49-F238E27FC236}">
                <a16:creationId xmlns:a16="http://schemas.microsoft.com/office/drawing/2014/main" id="{747F47EF-26B3-425D-8B67-A289D6C3496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8270914"/>
              </p:ext>
            </p:extLst>
          </p:nvPr>
        </p:nvGraphicFramePr>
        <p:xfrm>
          <a:off x="1718685" y="6252371"/>
          <a:ext cx="2105978" cy="548640"/>
        </p:xfrm>
        <a:graphic>
          <a:graphicData uri="http://schemas.openxmlformats.org/drawingml/2006/table">
            <a:tbl>
              <a:tblPr firstRow="1" bandRow="1">
                <a:tableStyleId>{5C22544A-7EE6-4342-B048-85BDC9FD1C3A}</a:tableStyleId>
              </a:tblPr>
              <a:tblGrid>
                <a:gridCol w="217805">
                  <a:extLst>
                    <a:ext uri="{9D8B030D-6E8A-4147-A177-3AD203B41FA5}">
                      <a16:colId xmlns:a16="http://schemas.microsoft.com/office/drawing/2014/main" val="20000"/>
                    </a:ext>
                  </a:extLst>
                </a:gridCol>
                <a:gridCol w="1888173">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200" b="1" dirty="0">
                          <a:solidFill>
                            <a:schemeClr val="tx1"/>
                          </a:solidFill>
                        </a:rPr>
                        <a:t>Total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200" b="1" dirty="0">
                          <a:solidFill>
                            <a:schemeClr val="tx1"/>
                          </a:solidFill>
                        </a:rPr>
                        <a:t>Strongly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4" name="Oval 13">
            <a:extLst>
              <a:ext uri="{FF2B5EF4-FFF2-40B4-BE49-F238E27FC236}">
                <a16:creationId xmlns:a16="http://schemas.microsoft.com/office/drawing/2014/main" id="{55E9E8BF-2EA5-4289-8F62-CC7F5FFF62CD}"/>
              </a:ext>
              <a:ext uri="{C183D7F6-B498-43B3-948B-1728B52AA6E4}">
                <adec:decorative xmlns:adec="http://schemas.microsoft.com/office/drawing/2017/decorative" val="1"/>
              </a:ext>
            </a:extLst>
          </p:cNvPr>
          <p:cNvSpPr/>
          <p:nvPr/>
        </p:nvSpPr>
        <p:spPr>
          <a:xfrm>
            <a:off x="9464040" y="5962811"/>
            <a:ext cx="569952" cy="3844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8DFE37-0717-4A76-864F-C975F5D9184D}"/>
              </a:ext>
              <a:ext uri="{C183D7F6-B498-43B3-948B-1728B52AA6E4}">
                <adec:decorative xmlns:adec="http://schemas.microsoft.com/office/drawing/2017/decorative" val="1"/>
              </a:ext>
            </a:extLst>
          </p:cNvPr>
          <p:cNvSpPr/>
          <p:nvPr/>
        </p:nvSpPr>
        <p:spPr>
          <a:xfrm>
            <a:off x="9464040" y="4913994"/>
            <a:ext cx="569952" cy="3844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D0412D-1CE4-4879-A9CF-254E32C7E39F}"/>
              </a:ext>
              <a:ext uri="{C183D7F6-B498-43B3-948B-1728B52AA6E4}">
                <adec:decorative xmlns:adec="http://schemas.microsoft.com/office/drawing/2017/decorative" val="1"/>
              </a:ext>
            </a:extLst>
          </p:cNvPr>
          <p:cNvSpPr/>
          <p:nvPr/>
        </p:nvSpPr>
        <p:spPr>
          <a:xfrm>
            <a:off x="6782656" y="2342992"/>
            <a:ext cx="569952" cy="3844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10C7C472-EB50-4BE4-B8F8-E81B24FF3421}"/>
              </a:ext>
            </a:extLst>
          </p:cNvPr>
          <p:cNvSpPr txBox="1">
            <a:spLocks/>
          </p:cNvSpPr>
          <p:nvPr/>
        </p:nvSpPr>
        <p:spPr>
          <a:xfrm>
            <a:off x="713192" y="1695796"/>
            <a:ext cx="10765615" cy="548640"/>
          </a:xfrm>
          <a:prstGeom prst="rect">
            <a:avLst/>
          </a:prstGeom>
          <a:solidFill>
            <a:schemeClr val="bg1">
              <a:lumMod val="8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Now you will hear a series of statements around being politically engaged and active. For each, please tell me if you agree or disagree.</a:t>
            </a:r>
            <a:endParaRPr lang="en-US" sz="300" b="1" dirty="0"/>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433450" y="267359"/>
            <a:ext cx="11423270" cy="1312724"/>
          </a:xfrm>
        </p:spPr>
        <p:txBody>
          <a:bodyPr>
            <a:noAutofit/>
          </a:bodyPr>
          <a:lstStyle/>
          <a:p>
            <a:r>
              <a:rPr lang="en-US" sz="2000" dirty="0"/>
              <a:t>In a third tier of statements, agreement is more mixed toward claims of lack of information and the process. About a quarter of the disability community strongly agrees that there is a lack of information about local elections which makes it difficult to participate. A slim majority disagree with </a:t>
            </a:r>
            <a:r>
              <a:rPr lang="en-US" sz="2000" i="1" dirty="0"/>
              <a:t>me or people that I know have skipped voting because it is an inconvenient or difficult process </a:t>
            </a:r>
            <a:r>
              <a:rPr lang="en-US" sz="2000" dirty="0"/>
              <a:t>and </a:t>
            </a:r>
            <a:r>
              <a:rPr lang="en-US" sz="2000" i="1" dirty="0"/>
              <a:t>being politically active is not one of my priorities. </a:t>
            </a:r>
            <a:endParaRPr lang="en-US" sz="2000" dirty="0"/>
          </a:p>
        </p:txBody>
      </p:sp>
    </p:spTree>
    <p:extLst>
      <p:ext uri="{BB962C8B-B14F-4D97-AF65-F5344CB8AC3E}">
        <p14:creationId xmlns:p14="http://schemas.microsoft.com/office/powerpoint/2010/main" val="1944778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4366582"/>
              </p:ext>
            </p:extLst>
          </p:nvPr>
        </p:nvGraphicFramePr>
        <p:xfrm>
          <a:off x="76200" y="1282347"/>
          <a:ext cx="12039599" cy="4931846"/>
        </p:xfrm>
        <a:graphic>
          <a:graphicData uri="http://schemas.openxmlformats.org/drawingml/2006/table">
            <a:tbl>
              <a:tblPr firstRow="1">
                <a:tableStyleId>{5C22544A-7EE6-4342-B048-85BDC9FD1C3A}</a:tableStyleId>
              </a:tblPr>
              <a:tblGrid>
                <a:gridCol w="1088567">
                  <a:extLst>
                    <a:ext uri="{9D8B030D-6E8A-4147-A177-3AD203B41FA5}">
                      <a16:colId xmlns:a16="http://schemas.microsoft.com/office/drawing/2014/main" val="285450607"/>
                    </a:ext>
                  </a:extLst>
                </a:gridCol>
                <a:gridCol w="428334">
                  <a:extLst>
                    <a:ext uri="{9D8B030D-6E8A-4147-A177-3AD203B41FA5}">
                      <a16:colId xmlns:a16="http://schemas.microsoft.com/office/drawing/2014/main" val="2215904522"/>
                    </a:ext>
                  </a:extLst>
                </a:gridCol>
                <a:gridCol w="344581">
                  <a:extLst>
                    <a:ext uri="{9D8B030D-6E8A-4147-A177-3AD203B41FA5}">
                      <a16:colId xmlns:a16="http://schemas.microsoft.com/office/drawing/2014/main" val="2688014687"/>
                    </a:ext>
                  </a:extLst>
                </a:gridCol>
                <a:gridCol w="512087">
                  <a:extLst>
                    <a:ext uri="{9D8B030D-6E8A-4147-A177-3AD203B41FA5}">
                      <a16:colId xmlns:a16="http://schemas.microsoft.com/office/drawing/2014/main" val="1038927457"/>
                    </a:ext>
                  </a:extLst>
                </a:gridCol>
                <a:gridCol w="336037">
                  <a:extLst>
                    <a:ext uri="{9D8B030D-6E8A-4147-A177-3AD203B41FA5}">
                      <a16:colId xmlns:a16="http://schemas.microsoft.com/office/drawing/2014/main" val="3678966233"/>
                    </a:ext>
                  </a:extLst>
                </a:gridCol>
                <a:gridCol w="520629">
                  <a:extLst>
                    <a:ext uri="{9D8B030D-6E8A-4147-A177-3AD203B41FA5}">
                      <a16:colId xmlns:a16="http://schemas.microsoft.com/office/drawing/2014/main" val="57765667"/>
                    </a:ext>
                  </a:extLst>
                </a:gridCol>
                <a:gridCol w="343170">
                  <a:extLst>
                    <a:ext uri="{9D8B030D-6E8A-4147-A177-3AD203B41FA5}">
                      <a16:colId xmlns:a16="http://schemas.microsoft.com/office/drawing/2014/main" val="1746962966"/>
                    </a:ext>
                  </a:extLst>
                </a:gridCol>
                <a:gridCol w="343170">
                  <a:extLst>
                    <a:ext uri="{9D8B030D-6E8A-4147-A177-3AD203B41FA5}">
                      <a16:colId xmlns:a16="http://schemas.microsoft.com/office/drawing/2014/main" val="1272443673"/>
                    </a:ext>
                  </a:extLst>
                </a:gridCol>
                <a:gridCol w="343170">
                  <a:extLst>
                    <a:ext uri="{9D8B030D-6E8A-4147-A177-3AD203B41FA5}">
                      <a16:colId xmlns:a16="http://schemas.microsoft.com/office/drawing/2014/main" val="1297631613"/>
                    </a:ext>
                  </a:extLst>
                </a:gridCol>
                <a:gridCol w="428334">
                  <a:extLst>
                    <a:ext uri="{9D8B030D-6E8A-4147-A177-3AD203B41FA5}">
                      <a16:colId xmlns:a16="http://schemas.microsoft.com/office/drawing/2014/main" val="3428662481"/>
                    </a:ext>
                  </a:extLst>
                </a:gridCol>
                <a:gridCol w="428334">
                  <a:extLst>
                    <a:ext uri="{9D8B030D-6E8A-4147-A177-3AD203B41FA5}">
                      <a16:colId xmlns:a16="http://schemas.microsoft.com/office/drawing/2014/main" val="711273759"/>
                    </a:ext>
                  </a:extLst>
                </a:gridCol>
                <a:gridCol w="428334">
                  <a:extLst>
                    <a:ext uri="{9D8B030D-6E8A-4147-A177-3AD203B41FA5}">
                      <a16:colId xmlns:a16="http://schemas.microsoft.com/office/drawing/2014/main" val="1514276495"/>
                    </a:ext>
                  </a:extLst>
                </a:gridCol>
                <a:gridCol w="498178">
                  <a:extLst>
                    <a:ext uri="{9D8B030D-6E8A-4147-A177-3AD203B41FA5}">
                      <a16:colId xmlns:a16="http://schemas.microsoft.com/office/drawing/2014/main" val="1985848794"/>
                    </a:ext>
                  </a:extLst>
                </a:gridCol>
                <a:gridCol w="498179">
                  <a:extLst>
                    <a:ext uri="{9D8B030D-6E8A-4147-A177-3AD203B41FA5}">
                      <a16:colId xmlns:a16="http://schemas.microsoft.com/office/drawing/2014/main" val="2434192829"/>
                    </a:ext>
                  </a:extLst>
                </a:gridCol>
                <a:gridCol w="358489">
                  <a:extLst>
                    <a:ext uri="{9D8B030D-6E8A-4147-A177-3AD203B41FA5}">
                      <a16:colId xmlns:a16="http://schemas.microsoft.com/office/drawing/2014/main" val="3344895288"/>
                    </a:ext>
                  </a:extLst>
                </a:gridCol>
                <a:gridCol w="428334">
                  <a:extLst>
                    <a:ext uri="{9D8B030D-6E8A-4147-A177-3AD203B41FA5}">
                      <a16:colId xmlns:a16="http://schemas.microsoft.com/office/drawing/2014/main" val="3914492877"/>
                    </a:ext>
                  </a:extLst>
                </a:gridCol>
                <a:gridCol w="280092">
                  <a:extLst>
                    <a:ext uri="{9D8B030D-6E8A-4147-A177-3AD203B41FA5}">
                      <a16:colId xmlns:a16="http://schemas.microsoft.com/office/drawing/2014/main" val="1930584359"/>
                    </a:ext>
                  </a:extLst>
                </a:gridCol>
                <a:gridCol w="400846">
                  <a:extLst>
                    <a:ext uri="{9D8B030D-6E8A-4147-A177-3AD203B41FA5}">
                      <a16:colId xmlns:a16="http://schemas.microsoft.com/office/drawing/2014/main" val="3044943369"/>
                    </a:ext>
                  </a:extLst>
                </a:gridCol>
                <a:gridCol w="458110">
                  <a:extLst>
                    <a:ext uri="{9D8B030D-6E8A-4147-A177-3AD203B41FA5}">
                      <a16:colId xmlns:a16="http://schemas.microsoft.com/office/drawing/2014/main" val="108905297"/>
                    </a:ext>
                  </a:extLst>
                </a:gridCol>
                <a:gridCol w="276775">
                  <a:extLst>
                    <a:ext uri="{9D8B030D-6E8A-4147-A177-3AD203B41FA5}">
                      <a16:colId xmlns:a16="http://schemas.microsoft.com/office/drawing/2014/main" val="1931793227"/>
                    </a:ext>
                  </a:extLst>
                </a:gridCol>
                <a:gridCol w="410390">
                  <a:extLst>
                    <a:ext uri="{9D8B030D-6E8A-4147-A177-3AD203B41FA5}">
                      <a16:colId xmlns:a16="http://schemas.microsoft.com/office/drawing/2014/main" val="1029505941"/>
                    </a:ext>
                  </a:extLst>
                </a:gridCol>
                <a:gridCol w="448567">
                  <a:extLst>
                    <a:ext uri="{9D8B030D-6E8A-4147-A177-3AD203B41FA5}">
                      <a16:colId xmlns:a16="http://schemas.microsoft.com/office/drawing/2014/main" val="1975134267"/>
                    </a:ext>
                  </a:extLst>
                </a:gridCol>
                <a:gridCol w="458110">
                  <a:extLst>
                    <a:ext uri="{9D8B030D-6E8A-4147-A177-3AD203B41FA5}">
                      <a16:colId xmlns:a16="http://schemas.microsoft.com/office/drawing/2014/main" val="3329216807"/>
                    </a:ext>
                  </a:extLst>
                </a:gridCol>
                <a:gridCol w="496286">
                  <a:extLst>
                    <a:ext uri="{9D8B030D-6E8A-4147-A177-3AD203B41FA5}">
                      <a16:colId xmlns:a16="http://schemas.microsoft.com/office/drawing/2014/main" val="4087493799"/>
                    </a:ext>
                  </a:extLst>
                </a:gridCol>
                <a:gridCol w="477199">
                  <a:extLst>
                    <a:ext uri="{9D8B030D-6E8A-4147-A177-3AD203B41FA5}">
                      <a16:colId xmlns:a16="http://schemas.microsoft.com/office/drawing/2014/main" val="2663176386"/>
                    </a:ext>
                  </a:extLst>
                </a:gridCol>
                <a:gridCol w="467653">
                  <a:extLst>
                    <a:ext uri="{9D8B030D-6E8A-4147-A177-3AD203B41FA5}">
                      <a16:colId xmlns:a16="http://schemas.microsoft.com/office/drawing/2014/main" val="3815450170"/>
                    </a:ext>
                  </a:extLst>
                </a:gridCol>
                <a:gridCol w="537644">
                  <a:extLst>
                    <a:ext uri="{9D8B030D-6E8A-4147-A177-3AD203B41FA5}">
                      <a16:colId xmlns:a16="http://schemas.microsoft.com/office/drawing/2014/main" val="2678374547"/>
                    </a:ext>
                  </a:extLst>
                </a:gridCol>
              </a:tblGrid>
              <a:tr h="209175">
                <a:tc gridSpan="27">
                  <a:txBody>
                    <a:bodyPr/>
                    <a:lstStyle/>
                    <a:p>
                      <a:pPr algn="ctr" fontAlgn="b"/>
                      <a:r>
                        <a:rPr lang="en-US" sz="1600" b="1" i="0" u="none" strike="noStrike" dirty="0">
                          <a:solidFill>
                            <a:schemeClr val="bg1"/>
                          </a:solidFill>
                          <a:effectLst/>
                          <a:latin typeface="+mn-lt"/>
                        </a:rPr>
                        <a:t>Shown Among Disability Community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512401">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 /Friend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Mill.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Gen 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a:solidFill>
                            <a:schemeClr val="bg1"/>
                          </a:solidFill>
                        </a:rPr>
                        <a:t>Boo-</a:t>
                      </a:r>
                      <a:r>
                        <a:rPr lang="en-US" sz="1200" b="1" dirty="0" err="1">
                          <a:solidFill>
                            <a:schemeClr val="bg1"/>
                          </a:solidFill>
                        </a:rPr>
                        <a:t>mer</a:t>
                      </a:r>
                      <a:endParaRPr lang="en-US" sz="1200" b="1" dirty="0">
                        <a:solidFill>
                          <a:schemeClr val="bg1"/>
                        </a:solidFill>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000" b="1" i="0" u="none" strike="noStrike" dirty="0">
                          <a:solidFill>
                            <a:schemeClr val="bg1"/>
                          </a:solidFill>
                          <a:effectLst/>
                          <a:latin typeface="+mn-lt"/>
                        </a:rPr>
                        <a:t>Parent of child with disability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Lat</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HH </a:t>
                      </a:r>
                    </a:p>
                    <a:p>
                      <a:pPr algn="ctr" fontAlgn="b"/>
                      <a:r>
                        <a:rPr lang="en-US" sz="11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1119724">
                <a:tc>
                  <a:txBody>
                    <a:bodyPr/>
                    <a:lstStyle/>
                    <a:p>
                      <a:pPr algn="l" fontAlgn="b"/>
                      <a:r>
                        <a:rPr lang="en-US" sz="1100" b="1" i="0" u="none" strike="noStrike" dirty="0">
                          <a:solidFill>
                            <a:srgbClr val="000000"/>
                          </a:solidFill>
                          <a:effectLst/>
                          <a:latin typeface="Calibri" panose="020F0502020204030204" pitchFamily="34" charset="0"/>
                        </a:rPr>
                        <a:t>There is a lack of information about local elections and I don't know enough information to vote in them.</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980746">
                <a:tc>
                  <a:txBody>
                    <a:bodyPr/>
                    <a:lstStyle/>
                    <a:p>
                      <a:pPr algn="l" fontAlgn="b"/>
                      <a:r>
                        <a:rPr lang="en-US" sz="1100" b="1" i="0" u="none" strike="noStrike" dirty="0">
                          <a:solidFill>
                            <a:srgbClr val="000000"/>
                          </a:solidFill>
                          <a:effectLst/>
                          <a:latin typeface="Calibri" panose="020F0502020204030204" pitchFamily="34" charset="0"/>
                        </a:rPr>
                        <a:t>There is a lack of information about local elections and I don't know when they are going to happen.</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a:solidFill>
                            <a:srgbClr val="000000"/>
                          </a:solidFill>
                          <a:effectLst/>
                          <a:latin typeface="+mn-lt"/>
                        </a:rPr>
                        <a:t>33</a:t>
                      </a: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841767">
                <a:tc>
                  <a:txBody>
                    <a:bodyPr/>
                    <a:lstStyle/>
                    <a:p>
                      <a:pPr algn="l" fontAlgn="b"/>
                      <a:r>
                        <a:rPr lang="en-US" sz="1100" b="1" i="0" u="none" strike="noStrike" dirty="0">
                          <a:solidFill>
                            <a:srgbClr val="000000"/>
                          </a:solidFill>
                          <a:effectLst/>
                          <a:latin typeface="Calibri" panose="020F0502020204030204" pitchFamily="34" charset="0"/>
                        </a:rPr>
                        <a:t>Me or people that I know have skipped voting because it is an inconvenient or difficult process.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a:solidFill>
                            <a:srgbClr val="000000"/>
                          </a:solidFill>
                          <a:effectLst/>
                          <a:latin typeface="+mn-lt"/>
                        </a:rPr>
                        <a:t>31</a:t>
                      </a: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424832">
                <a:tc>
                  <a:txBody>
                    <a:bodyPr/>
                    <a:lstStyle/>
                    <a:p>
                      <a:pPr algn="l" fontAlgn="b"/>
                      <a:r>
                        <a:rPr lang="en-US" sz="1100" b="1" i="0" u="none" strike="noStrike" dirty="0">
                          <a:solidFill>
                            <a:srgbClr val="000000"/>
                          </a:solidFill>
                          <a:effectLst/>
                          <a:latin typeface="Calibri" panose="020F0502020204030204" pitchFamily="34" charset="0"/>
                        </a:rPr>
                        <a:t>Being politically active is not one of my priorities.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B7DF"/>
                    </a:solidFill>
                  </a:tcPr>
                </a:tc>
                <a:extLst>
                  <a:ext uri="{0D108BD9-81ED-4DB2-BD59-A6C34878D82A}">
                    <a16:rowId xmlns:a16="http://schemas.microsoft.com/office/drawing/2014/main" val="1131677553"/>
                  </a:ext>
                </a:extLst>
              </a:tr>
            </a:tbl>
          </a:graphicData>
        </a:graphic>
      </p:graphicFrame>
      <p:sp>
        <p:nvSpPr>
          <p:cNvPr id="14" name="TextBox 13">
            <a:extLst>
              <a:ext uri="{FF2B5EF4-FFF2-40B4-BE49-F238E27FC236}">
                <a16:creationId xmlns:a16="http://schemas.microsoft.com/office/drawing/2014/main" id="{6175F2E4-4D83-4C04-91D5-FCD63188DD22}"/>
              </a:ext>
              <a:ext uri="{C183D7F6-B498-43B3-948B-1728B52AA6E4}">
                <adec:decorative xmlns:adec="http://schemas.microsoft.com/office/drawing/2017/decorative" val="1"/>
              </a:ext>
            </a:extLst>
          </p:cNvPr>
          <p:cNvSpPr txBox="1"/>
          <p:nvPr/>
        </p:nvSpPr>
        <p:spPr>
          <a:xfrm>
            <a:off x="5167584" y="6601860"/>
            <a:ext cx="1943263" cy="276999"/>
          </a:xfrm>
          <a:prstGeom prst="rect">
            <a:avLst/>
          </a:prstGeom>
          <a:noFill/>
        </p:spPr>
        <p:txBody>
          <a:bodyPr wrap="square" rtlCol="0">
            <a:spAutoFit/>
          </a:bodyPr>
          <a:lstStyle/>
          <a:p>
            <a:r>
              <a:rPr lang="en-US" sz="1200" dirty="0"/>
              <a:t>All statements split-sampled</a:t>
            </a:r>
          </a:p>
        </p:txBody>
      </p:sp>
      <p:sp>
        <p:nvSpPr>
          <p:cNvPr id="11" name="Oval 10">
            <a:extLst>
              <a:ext uri="{FF2B5EF4-FFF2-40B4-BE49-F238E27FC236}">
                <a16:creationId xmlns:a16="http://schemas.microsoft.com/office/drawing/2014/main" id="{1CE4DCB6-6AE2-4226-A21F-F456E24D1E9B}"/>
              </a:ext>
              <a:ext uri="{C183D7F6-B498-43B3-948B-1728B52AA6E4}">
                <adec:decorative xmlns:adec="http://schemas.microsoft.com/office/drawing/2017/decorative" val="1"/>
              </a:ext>
            </a:extLst>
          </p:cNvPr>
          <p:cNvSpPr/>
          <p:nvPr/>
        </p:nvSpPr>
        <p:spPr>
          <a:xfrm>
            <a:off x="3289315" y="2528240"/>
            <a:ext cx="396240" cy="6144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552681D-BA60-4C56-94C6-FC572218E646}"/>
              </a:ext>
              <a:ext uri="{C183D7F6-B498-43B3-948B-1728B52AA6E4}">
                <adec:decorative xmlns:adec="http://schemas.microsoft.com/office/drawing/2017/decorative" val="1"/>
              </a:ext>
            </a:extLst>
          </p:cNvPr>
          <p:cNvSpPr/>
          <p:nvPr/>
        </p:nvSpPr>
        <p:spPr>
          <a:xfrm>
            <a:off x="3289315" y="3837446"/>
            <a:ext cx="396240" cy="55114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3454E9-A863-4734-A32E-7F6C48A524CF}"/>
              </a:ext>
              <a:ext uri="{C183D7F6-B498-43B3-948B-1728B52AA6E4}">
                <adec:decorative xmlns:adec="http://schemas.microsoft.com/office/drawing/2017/decorative" val="1"/>
              </a:ext>
            </a:extLst>
          </p:cNvPr>
          <p:cNvSpPr/>
          <p:nvPr/>
        </p:nvSpPr>
        <p:spPr>
          <a:xfrm>
            <a:off x="4356115" y="2508454"/>
            <a:ext cx="396240" cy="6144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3415896-3DE2-48A0-9CE1-5CC139AF57DB}"/>
              </a:ext>
              <a:ext uri="{C183D7F6-B498-43B3-948B-1728B52AA6E4}">
                <adec:decorative xmlns:adec="http://schemas.microsoft.com/office/drawing/2017/decorative" val="1"/>
              </a:ext>
            </a:extLst>
          </p:cNvPr>
          <p:cNvSpPr/>
          <p:nvPr/>
        </p:nvSpPr>
        <p:spPr>
          <a:xfrm>
            <a:off x="10651863" y="2508453"/>
            <a:ext cx="396240" cy="6144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9E888E9-1913-4311-831B-01E74337942A}"/>
              </a:ext>
              <a:ext uri="{C183D7F6-B498-43B3-948B-1728B52AA6E4}">
                <adec:decorative xmlns:adec="http://schemas.microsoft.com/office/drawing/2017/decorative" val="1"/>
              </a:ext>
            </a:extLst>
          </p:cNvPr>
          <p:cNvSpPr/>
          <p:nvPr/>
        </p:nvSpPr>
        <p:spPr>
          <a:xfrm>
            <a:off x="9693075" y="2508452"/>
            <a:ext cx="396240" cy="6144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19C7D37-76AD-4746-AE33-3068AA6114DE}"/>
              </a:ext>
              <a:ext uri="{C183D7F6-B498-43B3-948B-1728B52AA6E4}">
                <adec:decorative xmlns:adec="http://schemas.microsoft.com/office/drawing/2017/decorative" val="1"/>
              </a:ext>
            </a:extLst>
          </p:cNvPr>
          <p:cNvSpPr/>
          <p:nvPr/>
        </p:nvSpPr>
        <p:spPr>
          <a:xfrm>
            <a:off x="8817441" y="2508451"/>
            <a:ext cx="396240" cy="6144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298EFF-68BC-4920-B288-631F039733F4}"/>
              </a:ext>
              <a:ext uri="{C183D7F6-B498-43B3-948B-1728B52AA6E4}">
                <adec:decorative xmlns:adec="http://schemas.microsoft.com/office/drawing/2017/decorative" val="1"/>
              </a:ext>
            </a:extLst>
          </p:cNvPr>
          <p:cNvSpPr/>
          <p:nvPr/>
        </p:nvSpPr>
        <p:spPr>
          <a:xfrm>
            <a:off x="8506447" y="3805788"/>
            <a:ext cx="396240" cy="6144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335279" y="62346"/>
            <a:ext cx="11521440" cy="1312724"/>
          </a:xfrm>
        </p:spPr>
        <p:txBody>
          <a:bodyPr>
            <a:noAutofit/>
          </a:bodyPr>
          <a:lstStyle/>
          <a:p>
            <a:r>
              <a:rPr lang="en-US" sz="2000" dirty="0"/>
              <a:t>The bottom tier statements are less salient to all key demographic and attitudinal subgroups. Latinx and those who are younger, noncollege educated, and unlikely voters are more likely to say they lack information about elections and do not know enough to vote in them. Millennials and African Americans are more likely to say they do not know when elections are going to happen. </a:t>
            </a:r>
          </a:p>
        </p:txBody>
      </p:sp>
    </p:spTree>
    <p:extLst>
      <p:ext uri="{BB962C8B-B14F-4D97-AF65-F5344CB8AC3E}">
        <p14:creationId xmlns:p14="http://schemas.microsoft.com/office/powerpoint/2010/main" val="39341521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4908344"/>
              </p:ext>
            </p:extLst>
          </p:nvPr>
        </p:nvGraphicFramePr>
        <p:xfrm>
          <a:off x="185895" y="1982173"/>
          <a:ext cx="11820209" cy="3936933"/>
        </p:xfrm>
        <a:graphic>
          <a:graphicData uri="http://schemas.openxmlformats.org/drawingml/2006/table">
            <a:tbl>
              <a:tblPr firstRow="1">
                <a:tableStyleId>{5C22544A-7EE6-4342-B048-85BDC9FD1C3A}</a:tableStyleId>
              </a:tblPr>
              <a:tblGrid>
                <a:gridCol w="1483997">
                  <a:extLst>
                    <a:ext uri="{9D8B030D-6E8A-4147-A177-3AD203B41FA5}">
                      <a16:colId xmlns:a16="http://schemas.microsoft.com/office/drawing/2014/main" val="285450607"/>
                    </a:ext>
                  </a:extLst>
                </a:gridCol>
                <a:gridCol w="469752">
                  <a:extLst>
                    <a:ext uri="{9D8B030D-6E8A-4147-A177-3AD203B41FA5}">
                      <a16:colId xmlns:a16="http://schemas.microsoft.com/office/drawing/2014/main" val="4279180140"/>
                    </a:ext>
                  </a:extLst>
                </a:gridCol>
                <a:gridCol w="469752">
                  <a:extLst>
                    <a:ext uri="{9D8B030D-6E8A-4147-A177-3AD203B41FA5}">
                      <a16:colId xmlns:a16="http://schemas.microsoft.com/office/drawing/2014/main" val="2688014687"/>
                    </a:ext>
                  </a:extLst>
                </a:gridCol>
                <a:gridCol w="698106">
                  <a:extLst>
                    <a:ext uri="{9D8B030D-6E8A-4147-A177-3AD203B41FA5}">
                      <a16:colId xmlns:a16="http://schemas.microsoft.com/office/drawing/2014/main" val="1038927457"/>
                    </a:ext>
                  </a:extLst>
                </a:gridCol>
                <a:gridCol w="458105">
                  <a:extLst>
                    <a:ext uri="{9D8B030D-6E8A-4147-A177-3AD203B41FA5}">
                      <a16:colId xmlns:a16="http://schemas.microsoft.com/office/drawing/2014/main" val="3678966233"/>
                    </a:ext>
                  </a:extLst>
                </a:gridCol>
                <a:gridCol w="356537">
                  <a:extLst>
                    <a:ext uri="{9D8B030D-6E8A-4147-A177-3AD203B41FA5}">
                      <a16:colId xmlns:a16="http://schemas.microsoft.com/office/drawing/2014/main" val="57765667"/>
                    </a:ext>
                  </a:extLst>
                </a:gridCol>
                <a:gridCol w="467828">
                  <a:extLst>
                    <a:ext uri="{9D8B030D-6E8A-4147-A177-3AD203B41FA5}">
                      <a16:colId xmlns:a16="http://schemas.microsoft.com/office/drawing/2014/main" val="1297631613"/>
                    </a:ext>
                  </a:extLst>
                </a:gridCol>
                <a:gridCol w="583929">
                  <a:extLst>
                    <a:ext uri="{9D8B030D-6E8A-4147-A177-3AD203B41FA5}">
                      <a16:colId xmlns:a16="http://schemas.microsoft.com/office/drawing/2014/main" val="3428662481"/>
                    </a:ext>
                  </a:extLst>
                </a:gridCol>
                <a:gridCol w="555539">
                  <a:extLst>
                    <a:ext uri="{9D8B030D-6E8A-4147-A177-3AD203B41FA5}">
                      <a16:colId xmlns:a16="http://schemas.microsoft.com/office/drawing/2014/main" val="1514276495"/>
                    </a:ext>
                  </a:extLst>
                </a:gridCol>
                <a:gridCol w="419398">
                  <a:extLst>
                    <a:ext uri="{9D8B030D-6E8A-4147-A177-3AD203B41FA5}">
                      <a16:colId xmlns:a16="http://schemas.microsoft.com/office/drawing/2014/main" val="3344895288"/>
                    </a:ext>
                  </a:extLst>
                </a:gridCol>
                <a:gridCol w="583929">
                  <a:extLst>
                    <a:ext uri="{9D8B030D-6E8A-4147-A177-3AD203B41FA5}">
                      <a16:colId xmlns:a16="http://schemas.microsoft.com/office/drawing/2014/main" val="3914492877"/>
                    </a:ext>
                  </a:extLst>
                </a:gridCol>
                <a:gridCol w="511946">
                  <a:extLst>
                    <a:ext uri="{9D8B030D-6E8A-4147-A177-3AD203B41FA5}">
                      <a16:colId xmlns:a16="http://schemas.microsoft.com/office/drawing/2014/main" val="1930584359"/>
                    </a:ext>
                  </a:extLst>
                </a:gridCol>
                <a:gridCol w="598499">
                  <a:extLst>
                    <a:ext uri="{9D8B030D-6E8A-4147-A177-3AD203B41FA5}">
                      <a16:colId xmlns:a16="http://schemas.microsoft.com/office/drawing/2014/main" val="3044943369"/>
                    </a:ext>
                  </a:extLst>
                </a:gridCol>
                <a:gridCol w="447755">
                  <a:extLst>
                    <a:ext uri="{9D8B030D-6E8A-4147-A177-3AD203B41FA5}">
                      <a16:colId xmlns:a16="http://schemas.microsoft.com/office/drawing/2014/main" val="108905297"/>
                    </a:ext>
                  </a:extLst>
                </a:gridCol>
                <a:gridCol w="536485">
                  <a:extLst>
                    <a:ext uri="{9D8B030D-6E8A-4147-A177-3AD203B41FA5}">
                      <a16:colId xmlns:a16="http://schemas.microsoft.com/office/drawing/2014/main" val="1931793227"/>
                    </a:ext>
                  </a:extLst>
                </a:gridCol>
                <a:gridCol w="356537">
                  <a:extLst>
                    <a:ext uri="{9D8B030D-6E8A-4147-A177-3AD203B41FA5}">
                      <a16:colId xmlns:a16="http://schemas.microsoft.com/office/drawing/2014/main" val="1975134267"/>
                    </a:ext>
                  </a:extLst>
                </a:gridCol>
                <a:gridCol w="356537">
                  <a:extLst>
                    <a:ext uri="{9D8B030D-6E8A-4147-A177-3AD203B41FA5}">
                      <a16:colId xmlns:a16="http://schemas.microsoft.com/office/drawing/2014/main" val="3329216807"/>
                    </a:ext>
                  </a:extLst>
                </a:gridCol>
                <a:gridCol w="444555">
                  <a:extLst>
                    <a:ext uri="{9D8B030D-6E8A-4147-A177-3AD203B41FA5}">
                      <a16:colId xmlns:a16="http://schemas.microsoft.com/office/drawing/2014/main" val="4087493799"/>
                    </a:ext>
                  </a:extLst>
                </a:gridCol>
                <a:gridCol w="650545">
                  <a:extLst>
                    <a:ext uri="{9D8B030D-6E8A-4147-A177-3AD203B41FA5}">
                      <a16:colId xmlns:a16="http://schemas.microsoft.com/office/drawing/2014/main" val="2663176386"/>
                    </a:ext>
                  </a:extLst>
                </a:gridCol>
                <a:gridCol w="637532">
                  <a:extLst>
                    <a:ext uri="{9D8B030D-6E8A-4147-A177-3AD203B41FA5}">
                      <a16:colId xmlns:a16="http://schemas.microsoft.com/office/drawing/2014/main" val="3815450170"/>
                    </a:ext>
                  </a:extLst>
                </a:gridCol>
                <a:gridCol w="732946">
                  <a:extLst>
                    <a:ext uri="{9D8B030D-6E8A-4147-A177-3AD203B41FA5}">
                      <a16:colId xmlns:a16="http://schemas.microsoft.com/office/drawing/2014/main" val="2678374547"/>
                    </a:ext>
                  </a:extLst>
                </a:gridCol>
              </a:tblGrid>
              <a:tr h="236112">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19">
                  <a:txBody>
                    <a:bodyPr/>
                    <a:lstStyle/>
                    <a:p>
                      <a:pPr algn="ctr" fontAlgn="b"/>
                      <a:r>
                        <a:rPr lang="en-US" sz="1600" b="1" i="0" u="none" strike="noStrike" dirty="0">
                          <a:solidFill>
                            <a:schemeClr val="bg1"/>
                          </a:solidFill>
                          <a:effectLst/>
                          <a:latin typeface="+mn-lt"/>
                        </a:rPr>
                        <a:t>Shown among People with Disabilities Only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461360">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Parent^</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a:t>
                      </a:r>
                    </a:p>
                    <a:p>
                      <a:pPr algn="ctr" fontAlgn="b"/>
                      <a:r>
                        <a:rPr lang="en-US" sz="1200" b="1" i="0" u="none" strike="noStrike" dirty="0">
                          <a:solidFill>
                            <a:schemeClr val="bg1"/>
                          </a:solidFill>
                          <a:effectLst/>
                          <a:latin typeface="+mn-lt"/>
                        </a:rPr>
                        <a:t>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Coll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a:t>
                      </a:r>
                    </a:p>
                    <a:p>
                      <a:pPr algn="ctr" fontAlgn="b"/>
                      <a:r>
                        <a:rPr lang="en-US" sz="1200" b="1" i="0" u="none" strike="noStrike" dirty="0">
                          <a:solidFill>
                            <a:schemeClr val="bg1"/>
                          </a:solidFill>
                          <a:effectLst/>
                          <a:latin typeface="+mn-lt"/>
                        </a:rPr>
                        <a:t>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612491">
                <a:tc>
                  <a:txBody>
                    <a:bodyPr/>
                    <a:lstStyle/>
                    <a:p>
                      <a:pPr algn="l" fontAlgn="b"/>
                      <a:r>
                        <a:rPr lang="en-US" sz="1100" b="1" i="0" u="none" strike="noStrike" dirty="0">
                          <a:solidFill>
                            <a:srgbClr val="000000"/>
                          </a:solidFill>
                          <a:effectLst/>
                          <a:latin typeface="Calibri" panose="020F0502020204030204" pitchFamily="34" charset="0"/>
                        </a:rPr>
                        <a:t>There is a lack of information about local elections and I don't know enough information to vote in them.</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511367">
                <a:tc>
                  <a:txBody>
                    <a:bodyPr/>
                    <a:lstStyle/>
                    <a:p>
                      <a:pPr algn="l" fontAlgn="b"/>
                      <a:r>
                        <a:rPr lang="en-US" sz="1100" b="1" i="0" u="none" strike="noStrike" dirty="0">
                          <a:solidFill>
                            <a:srgbClr val="000000"/>
                          </a:solidFill>
                          <a:effectLst/>
                          <a:latin typeface="Calibri" panose="020F0502020204030204" pitchFamily="34" charset="0"/>
                        </a:rPr>
                        <a:t>There is a lack of information about local elections and I don't know when they are going to happen.</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511367">
                <a:tc>
                  <a:txBody>
                    <a:bodyPr/>
                    <a:lstStyle/>
                    <a:p>
                      <a:pPr algn="l" fontAlgn="b"/>
                      <a:r>
                        <a:rPr lang="en-US" sz="1100" b="1" i="0" u="none" strike="noStrike" dirty="0">
                          <a:solidFill>
                            <a:srgbClr val="000000"/>
                          </a:solidFill>
                          <a:effectLst/>
                          <a:latin typeface="Calibri" panose="020F0502020204030204" pitchFamily="34" charset="0"/>
                        </a:rPr>
                        <a:t>Me or people that I know have skipped voting because it is an inconvenient or difficult process.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309119">
                <a:tc>
                  <a:txBody>
                    <a:bodyPr/>
                    <a:lstStyle/>
                    <a:p>
                      <a:pPr algn="l" fontAlgn="b"/>
                      <a:r>
                        <a:rPr lang="en-US" sz="1100" b="1" i="0" u="none" strike="noStrike" dirty="0">
                          <a:solidFill>
                            <a:srgbClr val="000000"/>
                          </a:solidFill>
                          <a:effectLst/>
                          <a:latin typeface="Calibri" panose="020F0502020204030204" pitchFamily="34" charset="0"/>
                        </a:rPr>
                        <a:t>Being politically active is not one of my priorities.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bl>
          </a:graphicData>
        </a:graphic>
      </p:graphicFrame>
      <p:sp>
        <p:nvSpPr>
          <p:cNvPr id="16" name="TextBox 15">
            <a:extLst>
              <a:ext uri="{FF2B5EF4-FFF2-40B4-BE49-F238E27FC236}">
                <a16:creationId xmlns:a16="http://schemas.microsoft.com/office/drawing/2014/main" id="{50BB9DB9-5321-4A0F-863E-F66EABD7E779}"/>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4" name="TextBox 13">
            <a:extLst>
              <a:ext uri="{FF2B5EF4-FFF2-40B4-BE49-F238E27FC236}">
                <a16:creationId xmlns:a16="http://schemas.microsoft.com/office/drawing/2014/main" id="{CB8ADB5B-FD9B-49B0-8F22-C7DE123E5743}"/>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9" name="Oval 8">
            <a:extLst>
              <a:ext uri="{FF2B5EF4-FFF2-40B4-BE49-F238E27FC236}">
                <a16:creationId xmlns:a16="http://schemas.microsoft.com/office/drawing/2014/main" id="{980C254D-CABF-4A98-8233-CE8E26D58F44}"/>
              </a:ext>
              <a:ext uri="{C183D7F6-B498-43B3-948B-1728B52AA6E4}">
                <adec:decorative xmlns:adec="http://schemas.microsoft.com/office/drawing/2017/decorative" val="1"/>
              </a:ext>
            </a:extLst>
          </p:cNvPr>
          <p:cNvSpPr/>
          <p:nvPr/>
        </p:nvSpPr>
        <p:spPr>
          <a:xfrm>
            <a:off x="3718679" y="2449019"/>
            <a:ext cx="816786" cy="6504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A2C6B9-8246-4BAF-890B-CD75C23513D9}"/>
              </a:ext>
              <a:ext uri="{C183D7F6-B498-43B3-948B-1728B52AA6E4}">
                <adec:decorative xmlns:adec="http://schemas.microsoft.com/office/drawing/2017/decorative" val="1"/>
              </a:ext>
            </a:extLst>
          </p:cNvPr>
          <p:cNvSpPr/>
          <p:nvPr/>
        </p:nvSpPr>
        <p:spPr>
          <a:xfrm>
            <a:off x="5167584" y="2497511"/>
            <a:ext cx="582163" cy="6019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F00F653-32D1-4E9A-9B94-EEECFB378D65}"/>
              </a:ext>
              <a:ext uri="{C183D7F6-B498-43B3-948B-1728B52AA6E4}">
                <adec:decorative xmlns:adec="http://schemas.microsoft.com/office/drawing/2017/decorative" val="1"/>
              </a:ext>
            </a:extLst>
          </p:cNvPr>
          <p:cNvSpPr/>
          <p:nvPr/>
        </p:nvSpPr>
        <p:spPr>
          <a:xfrm>
            <a:off x="8257697" y="2497511"/>
            <a:ext cx="582163" cy="6019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FEC7ADD-EE1D-4F94-9D65-FFC9F5809C9E}"/>
              </a:ext>
              <a:ext uri="{C183D7F6-B498-43B3-948B-1728B52AA6E4}">
                <adec:decorative xmlns:adec="http://schemas.microsoft.com/office/drawing/2017/decorative" val="1"/>
              </a:ext>
            </a:extLst>
          </p:cNvPr>
          <p:cNvSpPr/>
          <p:nvPr/>
        </p:nvSpPr>
        <p:spPr>
          <a:xfrm>
            <a:off x="9158636" y="2497511"/>
            <a:ext cx="376425" cy="6262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C60448-7EB2-4FE3-A570-62F70E5BD41D}"/>
              </a:ext>
              <a:ext uri="{C183D7F6-B498-43B3-948B-1728B52AA6E4}">
                <adec:decorative xmlns:adec="http://schemas.microsoft.com/office/drawing/2017/decorative" val="1"/>
              </a:ext>
            </a:extLst>
          </p:cNvPr>
          <p:cNvSpPr/>
          <p:nvPr/>
        </p:nvSpPr>
        <p:spPr>
          <a:xfrm>
            <a:off x="8257697" y="4293314"/>
            <a:ext cx="582163" cy="6019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1D3186-2441-437F-B720-35DD3B3915D2}"/>
              </a:ext>
              <a:ext uri="{C183D7F6-B498-43B3-948B-1728B52AA6E4}">
                <adec:decorative xmlns:adec="http://schemas.microsoft.com/office/drawing/2017/decorative" val="1"/>
              </a:ext>
            </a:extLst>
          </p:cNvPr>
          <p:cNvSpPr/>
          <p:nvPr/>
        </p:nvSpPr>
        <p:spPr>
          <a:xfrm>
            <a:off x="4154750" y="4293313"/>
            <a:ext cx="469696" cy="6019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ECEC2C5-22E2-443B-A620-38D8133FFA0F}"/>
              </a:ext>
              <a:ext uri="{C183D7F6-B498-43B3-948B-1728B52AA6E4}">
                <adec:decorative xmlns:adec="http://schemas.microsoft.com/office/drawing/2017/decorative" val="1"/>
              </a:ext>
            </a:extLst>
          </p:cNvPr>
          <p:cNvSpPr/>
          <p:nvPr/>
        </p:nvSpPr>
        <p:spPr>
          <a:xfrm>
            <a:off x="6118616" y="2473264"/>
            <a:ext cx="1178829" cy="6504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185895" y="517987"/>
            <a:ext cx="11521440" cy="1073625"/>
          </a:xfrm>
        </p:spPr>
        <p:txBody>
          <a:bodyPr>
            <a:noAutofit/>
          </a:bodyPr>
          <a:lstStyle/>
          <a:p>
            <a:r>
              <a:rPr lang="en-US" sz="2000" dirty="0"/>
              <a:t>Among people with disabilities, women, parents, people of color, Democrats, Independents, and those without a college degree are more likely to say they strongly agree that there is lack of information about local elections and they don’t know enough to vote in them. People of color and younger adults with disabilities are also more likely to strongly agree that they or people they know have skipped elections because it is an inconvenient or difficult process. </a:t>
            </a:r>
          </a:p>
        </p:txBody>
      </p:sp>
    </p:spTree>
    <p:extLst>
      <p:ext uri="{BB962C8B-B14F-4D97-AF65-F5344CB8AC3E}">
        <p14:creationId xmlns:p14="http://schemas.microsoft.com/office/powerpoint/2010/main" val="1466164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1519411"/>
              </p:ext>
            </p:extLst>
          </p:nvPr>
        </p:nvGraphicFramePr>
        <p:xfrm>
          <a:off x="124528" y="1610588"/>
          <a:ext cx="11970489" cy="4078406"/>
        </p:xfrm>
        <a:graphic>
          <a:graphicData uri="http://schemas.openxmlformats.org/drawingml/2006/table">
            <a:tbl>
              <a:tblPr firstRow="1">
                <a:tableStyleId>{5C22544A-7EE6-4342-B048-85BDC9FD1C3A}</a:tableStyleId>
              </a:tblPr>
              <a:tblGrid>
                <a:gridCol w="1249849">
                  <a:extLst>
                    <a:ext uri="{9D8B030D-6E8A-4147-A177-3AD203B41FA5}">
                      <a16:colId xmlns:a16="http://schemas.microsoft.com/office/drawing/2014/main" val="285450607"/>
                    </a:ext>
                  </a:extLst>
                </a:gridCol>
                <a:gridCol w="498499">
                  <a:extLst>
                    <a:ext uri="{9D8B030D-6E8A-4147-A177-3AD203B41FA5}">
                      <a16:colId xmlns:a16="http://schemas.microsoft.com/office/drawing/2014/main" val="1175353141"/>
                    </a:ext>
                  </a:extLst>
                </a:gridCol>
                <a:gridCol w="498499">
                  <a:extLst>
                    <a:ext uri="{9D8B030D-6E8A-4147-A177-3AD203B41FA5}">
                      <a16:colId xmlns:a16="http://schemas.microsoft.com/office/drawing/2014/main" val="2688014687"/>
                    </a:ext>
                  </a:extLst>
                </a:gridCol>
                <a:gridCol w="477313">
                  <a:extLst>
                    <a:ext uri="{9D8B030D-6E8A-4147-A177-3AD203B41FA5}">
                      <a16:colId xmlns:a16="http://schemas.microsoft.com/office/drawing/2014/main" val="1038927457"/>
                    </a:ext>
                  </a:extLst>
                </a:gridCol>
                <a:gridCol w="385824">
                  <a:extLst>
                    <a:ext uri="{9D8B030D-6E8A-4147-A177-3AD203B41FA5}">
                      <a16:colId xmlns:a16="http://schemas.microsoft.com/office/drawing/2014/main" val="3678966233"/>
                    </a:ext>
                  </a:extLst>
                </a:gridCol>
                <a:gridCol w="597764">
                  <a:extLst>
                    <a:ext uri="{9D8B030D-6E8A-4147-A177-3AD203B41FA5}">
                      <a16:colId xmlns:a16="http://schemas.microsoft.com/office/drawing/2014/main" val="57765667"/>
                    </a:ext>
                  </a:extLst>
                </a:gridCol>
                <a:gridCol w="394014">
                  <a:extLst>
                    <a:ext uri="{9D8B030D-6E8A-4147-A177-3AD203B41FA5}">
                      <a16:colId xmlns:a16="http://schemas.microsoft.com/office/drawing/2014/main" val="1297631613"/>
                    </a:ext>
                  </a:extLst>
                </a:gridCol>
                <a:gridCol w="491796">
                  <a:extLst>
                    <a:ext uri="{9D8B030D-6E8A-4147-A177-3AD203B41FA5}">
                      <a16:colId xmlns:a16="http://schemas.microsoft.com/office/drawing/2014/main" val="3428662481"/>
                    </a:ext>
                  </a:extLst>
                </a:gridCol>
                <a:gridCol w="491796">
                  <a:extLst>
                    <a:ext uri="{9D8B030D-6E8A-4147-A177-3AD203B41FA5}">
                      <a16:colId xmlns:a16="http://schemas.microsoft.com/office/drawing/2014/main" val="1514276495"/>
                    </a:ext>
                  </a:extLst>
                </a:gridCol>
                <a:gridCol w="571987">
                  <a:extLst>
                    <a:ext uri="{9D8B030D-6E8A-4147-A177-3AD203B41FA5}">
                      <a16:colId xmlns:a16="http://schemas.microsoft.com/office/drawing/2014/main" val="1985848794"/>
                    </a:ext>
                  </a:extLst>
                </a:gridCol>
                <a:gridCol w="411603">
                  <a:extLst>
                    <a:ext uri="{9D8B030D-6E8A-4147-A177-3AD203B41FA5}">
                      <a16:colId xmlns:a16="http://schemas.microsoft.com/office/drawing/2014/main" val="3344895288"/>
                    </a:ext>
                  </a:extLst>
                </a:gridCol>
                <a:gridCol w="491796">
                  <a:extLst>
                    <a:ext uri="{9D8B030D-6E8A-4147-A177-3AD203B41FA5}">
                      <a16:colId xmlns:a16="http://schemas.microsoft.com/office/drawing/2014/main" val="3914492877"/>
                    </a:ext>
                  </a:extLst>
                </a:gridCol>
                <a:gridCol w="431170">
                  <a:extLst>
                    <a:ext uri="{9D8B030D-6E8A-4147-A177-3AD203B41FA5}">
                      <a16:colId xmlns:a16="http://schemas.microsoft.com/office/drawing/2014/main" val="1930584359"/>
                    </a:ext>
                  </a:extLst>
                </a:gridCol>
                <a:gridCol w="504066">
                  <a:extLst>
                    <a:ext uri="{9D8B030D-6E8A-4147-A177-3AD203B41FA5}">
                      <a16:colId xmlns:a16="http://schemas.microsoft.com/office/drawing/2014/main" val="3044943369"/>
                    </a:ext>
                  </a:extLst>
                </a:gridCol>
                <a:gridCol w="515026">
                  <a:extLst>
                    <a:ext uri="{9D8B030D-6E8A-4147-A177-3AD203B41FA5}">
                      <a16:colId xmlns:a16="http://schemas.microsoft.com/office/drawing/2014/main" val="108905297"/>
                    </a:ext>
                  </a:extLst>
                </a:gridCol>
                <a:gridCol w="646521">
                  <a:extLst>
                    <a:ext uri="{9D8B030D-6E8A-4147-A177-3AD203B41FA5}">
                      <a16:colId xmlns:a16="http://schemas.microsoft.com/office/drawing/2014/main" val="1931793227"/>
                    </a:ext>
                  </a:extLst>
                </a:gridCol>
                <a:gridCol w="515026">
                  <a:extLst>
                    <a:ext uri="{9D8B030D-6E8A-4147-A177-3AD203B41FA5}">
                      <a16:colId xmlns:a16="http://schemas.microsoft.com/office/drawing/2014/main" val="1975134267"/>
                    </a:ext>
                  </a:extLst>
                </a:gridCol>
                <a:gridCol w="525983">
                  <a:extLst>
                    <a:ext uri="{9D8B030D-6E8A-4147-A177-3AD203B41FA5}">
                      <a16:colId xmlns:a16="http://schemas.microsoft.com/office/drawing/2014/main" val="3329216807"/>
                    </a:ext>
                  </a:extLst>
                </a:gridCol>
                <a:gridCol w="569815">
                  <a:extLst>
                    <a:ext uri="{9D8B030D-6E8A-4147-A177-3AD203B41FA5}">
                      <a16:colId xmlns:a16="http://schemas.microsoft.com/office/drawing/2014/main" val="4087493799"/>
                    </a:ext>
                  </a:extLst>
                </a:gridCol>
                <a:gridCol w="547900">
                  <a:extLst>
                    <a:ext uri="{9D8B030D-6E8A-4147-A177-3AD203B41FA5}">
                      <a16:colId xmlns:a16="http://schemas.microsoft.com/office/drawing/2014/main" val="2663176386"/>
                    </a:ext>
                  </a:extLst>
                </a:gridCol>
                <a:gridCol w="536941">
                  <a:extLst>
                    <a:ext uri="{9D8B030D-6E8A-4147-A177-3AD203B41FA5}">
                      <a16:colId xmlns:a16="http://schemas.microsoft.com/office/drawing/2014/main" val="3815450170"/>
                    </a:ext>
                  </a:extLst>
                </a:gridCol>
                <a:gridCol w="617301">
                  <a:extLst>
                    <a:ext uri="{9D8B030D-6E8A-4147-A177-3AD203B41FA5}">
                      <a16:colId xmlns:a16="http://schemas.microsoft.com/office/drawing/2014/main" val="2678374547"/>
                    </a:ext>
                  </a:extLst>
                </a:gridCol>
              </a:tblGrid>
              <a:tr h="196333">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20">
                  <a:txBody>
                    <a:bodyPr/>
                    <a:lstStyle/>
                    <a:p>
                      <a:pPr algn="ctr" fontAlgn="b"/>
                      <a:r>
                        <a:rPr lang="en-US" sz="1600" b="1" i="0" u="none" strike="noStrike" dirty="0">
                          <a:solidFill>
                            <a:schemeClr val="bg1"/>
                          </a:solidFill>
                          <a:effectLst/>
                          <a:latin typeface="+mn-lt"/>
                        </a:rPr>
                        <a:t>Shown among People with Disability Connection Only (Have Family Member/Friend with Disability)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383633">
                <a:tc>
                  <a:txBody>
                    <a:bodyPr/>
                    <a:lstStyle/>
                    <a:p>
                      <a:pPr algn="ctr" fontAlgn="b"/>
                      <a:r>
                        <a:rPr lang="en-US" sz="14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509303">
                <a:tc>
                  <a:txBody>
                    <a:bodyPr/>
                    <a:lstStyle/>
                    <a:p>
                      <a:pPr algn="l" fontAlgn="b"/>
                      <a:r>
                        <a:rPr lang="en-US" sz="1100" b="1" i="0" u="none" strike="noStrike" dirty="0">
                          <a:solidFill>
                            <a:srgbClr val="000000"/>
                          </a:solidFill>
                          <a:effectLst/>
                          <a:latin typeface="Calibri" panose="020F0502020204030204" pitchFamily="34" charset="0"/>
                        </a:rPr>
                        <a:t>There is a lack of information about local elections and I don't know enough information to vote in them.</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509303">
                <a:tc>
                  <a:txBody>
                    <a:bodyPr/>
                    <a:lstStyle/>
                    <a:p>
                      <a:pPr algn="l" fontAlgn="b"/>
                      <a:r>
                        <a:rPr lang="en-US" sz="1100" b="1" i="0" u="none" strike="noStrike" dirty="0">
                          <a:solidFill>
                            <a:srgbClr val="000000"/>
                          </a:solidFill>
                          <a:effectLst/>
                          <a:latin typeface="Calibri" panose="020F0502020204030204" pitchFamily="34" charset="0"/>
                        </a:rPr>
                        <a:t>There is a lack of information about local elections and I don't know when they are going to happen.</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425216">
                <a:tc>
                  <a:txBody>
                    <a:bodyPr/>
                    <a:lstStyle/>
                    <a:p>
                      <a:pPr algn="l" fontAlgn="b"/>
                      <a:r>
                        <a:rPr lang="en-US" sz="1100" b="1" i="0" u="none" strike="noStrike" dirty="0">
                          <a:solidFill>
                            <a:srgbClr val="000000"/>
                          </a:solidFill>
                          <a:effectLst/>
                          <a:latin typeface="Calibri" panose="020F0502020204030204" pitchFamily="34" charset="0"/>
                        </a:rPr>
                        <a:t>Me or people that I know have skipped voting because it is an inconvenient or difficult process.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257041">
                <a:tc>
                  <a:txBody>
                    <a:bodyPr/>
                    <a:lstStyle/>
                    <a:p>
                      <a:pPr algn="l" fontAlgn="b"/>
                      <a:r>
                        <a:rPr lang="en-US" sz="1100" b="1" i="0" u="none" strike="noStrike" dirty="0">
                          <a:solidFill>
                            <a:srgbClr val="000000"/>
                          </a:solidFill>
                          <a:effectLst/>
                          <a:latin typeface="Calibri" panose="020F0502020204030204" pitchFamily="34" charset="0"/>
                        </a:rPr>
                        <a:t>Being politically active is not one of my priorities.</a:t>
                      </a:r>
                    </a:p>
                  </a:txBody>
                  <a:tcPr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bl>
          </a:graphicData>
        </a:graphic>
      </p:graphicFrame>
      <p:sp>
        <p:nvSpPr>
          <p:cNvPr id="20" name="TextBox 19">
            <a:extLst>
              <a:ext uri="{FF2B5EF4-FFF2-40B4-BE49-F238E27FC236}">
                <a16:creationId xmlns:a16="http://schemas.microsoft.com/office/drawing/2014/main" id="{64F478B9-79F4-4B09-ACE3-C2E710E026A0}"/>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2" name="TextBox 11">
            <a:extLst>
              <a:ext uri="{FF2B5EF4-FFF2-40B4-BE49-F238E27FC236}">
                <a16:creationId xmlns:a16="http://schemas.microsoft.com/office/drawing/2014/main" id="{66868F3C-05E9-49DA-B06C-39B9B6ABB8AF}"/>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9" name="Oval 8">
            <a:extLst>
              <a:ext uri="{FF2B5EF4-FFF2-40B4-BE49-F238E27FC236}">
                <a16:creationId xmlns:a16="http://schemas.microsoft.com/office/drawing/2014/main" id="{5EC02663-B7B6-4EBB-B1C7-7D9A86955FE3}"/>
              </a:ext>
              <a:ext uri="{C183D7F6-B498-43B3-948B-1728B52AA6E4}">
                <adec:decorative xmlns:adec="http://schemas.microsoft.com/office/drawing/2017/decorative" val="1"/>
              </a:ext>
            </a:extLst>
          </p:cNvPr>
          <p:cNvSpPr/>
          <p:nvPr/>
        </p:nvSpPr>
        <p:spPr>
          <a:xfrm>
            <a:off x="6213700" y="3545189"/>
            <a:ext cx="453430" cy="73384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AB48D8B-F651-40FB-82D9-B53F80B636EA}"/>
              </a:ext>
              <a:ext uri="{C183D7F6-B498-43B3-948B-1728B52AA6E4}">
                <adec:decorative xmlns:adec="http://schemas.microsoft.com/office/drawing/2017/decorative" val="1"/>
              </a:ext>
            </a:extLst>
          </p:cNvPr>
          <p:cNvSpPr/>
          <p:nvPr/>
        </p:nvSpPr>
        <p:spPr>
          <a:xfrm>
            <a:off x="10397132" y="2473615"/>
            <a:ext cx="513524" cy="66908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4061597-A409-4AB3-8AAE-1986E1BE9F0C}"/>
              </a:ext>
              <a:ext uri="{C183D7F6-B498-43B3-948B-1728B52AA6E4}">
                <adec:decorative xmlns:adec="http://schemas.microsoft.com/office/drawing/2017/decorative" val="1"/>
              </a:ext>
            </a:extLst>
          </p:cNvPr>
          <p:cNvSpPr/>
          <p:nvPr/>
        </p:nvSpPr>
        <p:spPr>
          <a:xfrm>
            <a:off x="8142203" y="2473615"/>
            <a:ext cx="620057" cy="180542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Among people with a family or friend with a disability, unlikely voters, and people of color are more likely to say that they lack enough information to vote in local elections. People of color and Democrats are more likely to say that they lack information and don’t know when local elections are going to happen. </a:t>
            </a:r>
          </a:p>
        </p:txBody>
      </p:sp>
    </p:spTree>
    <p:extLst>
      <p:ext uri="{BB962C8B-B14F-4D97-AF65-F5344CB8AC3E}">
        <p14:creationId xmlns:p14="http://schemas.microsoft.com/office/powerpoint/2010/main" val="642629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97F45A-54BF-434E-82EC-6871736AF662}"/>
              </a:ext>
            </a:extLst>
          </p:cNvPr>
          <p:cNvSpPr txBox="1"/>
          <p:nvPr/>
        </p:nvSpPr>
        <p:spPr>
          <a:xfrm>
            <a:off x="0" y="6539425"/>
            <a:ext cx="7113871" cy="307777"/>
          </a:xfrm>
          <a:prstGeom prst="rect">
            <a:avLst/>
          </a:prstGeom>
          <a:noFill/>
        </p:spPr>
        <p:txBody>
          <a:bodyPr wrap="none" rtlCol="0">
            <a:spAutoFit/>
          </a:bodyPr>
          <a:lstStyle/>
          <a:p>
            <a:pPr algn="ctr"/>
            <a:r>
              <a:rPr lang="en-US" sz="1400" dirty="0"/>
              <a:t>What makes you feel like your voice is being heard? What makes you feel powerful, politically?</a:t>
            </a:r>
            <a:r>
              <a:rPr lang="en-US" sz="1400" i="1" dirty="0"/>
              <a:t> </a:t>
            </a:r>
            <a:endParaRPr lang="en-US" sz="1400" dirty="0"/>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2645666436"/>
              </p:ext>
            </p:extLst>
          </p:nvPr>
        </p:nvGraphicFramePr>
        <p:xfrm>
          <a:off x="335973" y="1644138"/>
          <a:ext cx="11520747" cy="4572000"/>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65652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 think you do have to vote.  You do have to have a voice.  </a:t>
                      </a:r>
                      <a:r>
                        <a:rPr lang="en-US" sz="1600" b="1" i="1" kern="1200" dirty="0">
                          <a:solidFill>
                            <a:schemeClr val="tx1"/>
                          </a:solidFill>
                          <a:effectLst/>
                          <a:latin typeface="+mn-lt"/>
                          <a:ea typeface="+mn-ea"/>
                          <a:cs typeface="+mn-cs"/>
                        </a:rPr>
                        <a:t>Nothing changes unless you vote</a:t>
                      </a:r>
                      <a:r>
                        <a:rPr lang="en-US" sz="1600" b="0" kern="1200" dirty="0">
                          <a:solidFill>
                            <a:schemeClr val="tx1"/>
                          </a:solidFill>
                          <a:effectLst/>
                          <a:latin typeface="+mn-lt"/>
                          <a:ea typeface="+mn-ea"/>
                          <a:cs typeface="+mn-cs"/>
                        </a:rPr>
                        <a:t>.” </a:t>
                      </a:r>
                      <a:r>
                        <a:rPr lang="en-US" sz="1600" b="0" kern="1200" dirty="0">
                          <a:solidFill>
                            <a:schemeClr val="dk1"/>
                          </a:solidFill>
                          <a:effectLst/>
                          <a:latin typeface="+mn-lt"/>
                          <a:ea typeface="+mn-ea"/>
                          <a:cs typeface="+mn-cs"/>
                        </a:rPr>
                        <a:t>– Parent of child with disability, Baltimore</a:t>
                      </a:r>
                      <a:endParaRPr lang="en-US" sz="1600" b="0" kern="1200" dirty="0">
                        <a:solidFill>
                          <a:schemeClr val="tx1"/>
                        </a:solidFill>
                        <a:effectLst/>
                        <a:latin typeface="+mn-lt"/>
                        <a:ea typeface="+mn-ea"/>
                        <a:cs typeface="+mn-cs"/>
                      </a:endParaRPr>
                    </a:p>
                  </a:txBody>
                  <a:tcPr anchor="ctr">
                    <a:solidFill>
                      <a:srgbClr val="E9EBF5"/>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effectLst/>
                          <a:latin typeface="+mn-lt"/>
                          <a:ea typeface="+mn-ea"/>
                          <a:cs typeface="+mn-cs"/>
                        </a:rPr>
                        <a:t>“Get involved politically.”</a:t>
                      </a:r>
                      <a:r>
                        <a:rPr lang="en-US" sz="1600" b="0" kern="1200" dirty="0">
                          <a:solidFill>
                            <a:schemeClr val="tx1"/>
                          </a:solidFill>
                          <a:effectLst/>
                          <a:latin typeface="+mn-lt"/>
                          <a:ea typeface="+mn-ea"/>
                          <a:cs typeface="+mn-cs"/>
                        </a:rPr>
                        <a:t> – White person with disability, Baltimore</a:t>
                      </a:r>
                    </a:p>
                    <a:p>
                      <a:pPr marL="0" lvl="0" indent="0" algn="ctr">
                        <a:buFont typeface="Arial" panose="020B0604020202020204" pitchFamily="34" charset="0"/>
                        <a:buNone/>
                      </a:pPr>
                      <a:endParaRPr lang="en-US" sz="1600" b="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effectLst/>
                          <a:latin typeface="+mn-lt"/>
                          <a:ea typeface="+mn-ea"/>
                          <a:cs typeface="+mn-cs"/>
                        </a:rPr>
                        <a:t>“Calling your representatives. Calling Washington.”</a:t>
                      </a:r>
                      <a:r>
                        <a:rPr lang="en-US" sz="1600" b="0" kern="1200" dirty="0">
                          <a:solidFill>
                            <a:schemeClr val="tx1"/>
                          </a:solidFill>
                          <a:effectLst/>
                          <a:latin typeface="+mn-lt"/>
                          <a:ea typeface="+mn-ea"/>
                          <a:cs typeface="+mn-cs"/>
                        </a:rPr>
                        <a:t> – White person with disability, Baltimore</a:t>
                      </a:r>
                    </a:p>
                    <a:p>
                      <a:pPr marL="0" lvl="0" indent="0" algn="ctr">
                        <a:buFont typeface="Arial" panose="020B0604020202020204" pitchFamily="34" charset="0"/>
                        <a:buNone/>
                      </a:pPr>
                      <a:endParaRPr lang="en-US" sz="1600" b="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effectLst/>
                          <a:latin typeface="+mn-lt"/>
                          <a:ea typeface="+mn-ea"/>
                          <a:cs typeface="+mn-cs"/>
                        </a:rPr>
                        <a:t>“Getting involved</a:t>
                      </a:r>
                      <a:r>
                        <a:rPr lang="en-US" sz="1600" b="0" kern="1200" dirty="0">
                          <a:solidFill>
                            <a:schemeClr val="tx1"/>
                          </a:solidFill>
                          <a:effectLst/>
                          <a:latin typeface="+mn-lt"/>
                          <a:ea typeface="+mn-ea"/>
                          <a:cs typeface="+mn-cs"/>
                        </a:rPr>
                        <a:t>.” – White person with disability, Baltimore</a:t>
                      </a:r>
                    </a:p>
                  </a:txBody>
                  <a:tcPr anchor="ctr">
                    <a:solidFill>
                      <a:srgbClr val="CFD5EA"/>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 think staying involved.  </a:t>
                      </a:r>
                      <a:r>
                        <a:rPr lang="en-US" sz="1600" b="1" i="1" kern="1200" dirty="0">
                          <a:solidFill>
                            <a:schemeClr val="tx1"/>
                          </a:solidFill>
                          <a:effectLst/>
                          <a:latin typeface="+mn-lt"/>
                          <a:ea typeface="+mn-ea"/>
                          <a:cs typeface="+mn-cs"/>
                        </a:rPr>
                        <a:t>If you want to feel powerful politically, you change it from within</a:t>
                      </a:r>
                      <a:r>
                        <a:rPr lang="en-US" sz="1600" b="0" i="1" kern="1200" dirty="0">
                          <a:solidFill>
                            <a:schemeClr val="tx1"/>
                          </a:solidFill>
                          <a:effectLst/>
                          <a:latin typeface="+mn-lt"/>
                          <a:ea typeface="+mn-ea"/>
                          <a:cs typeface="+mn-cs"/>
                        </a:rPr>
                        <a:t>.  A lot of people complain that their vote doesn’t count.  </a:t>
                      </a:r>
                      <a:r>
                        <a:rPr lang="en-US" sz="1600" b="1" i="1" kern="1200" dirty="0">
                          <a:solidFill>
                            <a:schemeClr val="tx1"/>
                          </a:solidFill>
                          <a:effectLst/>
                          <a:latin typeface="+mn-lt"/>
                          <a:ea typeface="+mn-ea"/>
                          <a:cs typeface="+mn-cs"/>
                        </a:rPr>
                        <a:t>It’s because they are voting for these select people and nobody is opposing these select people</a:t>
                      </a:r>
                      <a:r>
                        <a:rPr lang="en-US" sz="1600" b="0" i="1" kern="1200" dirty="0">
                          <a:solidFill>
                            <a:schemeClr val="tx1"/>
                          </a:solidFill>
                          <a:effectLst/>
                          <a:latin typeface="+mn-lt"/>
                          <a:ea typeface="+mn-ea"/>
                          <a:cs typeface="+mn-cs"/>
                        </a:rPr>
                        <a:t>.” </a:t>
                      </a:r>
                      <a:r>
                        <a:rPr lang="en-US" sz="1600" b="0" kern="1200" dirty="0">
                          <a:solidFill>
                            <a:schemeClr val="dk1"/>
                          </a:solidFill>
                          <a:effectLst/>
                          <a:latin typeface="+mn-lt"/>
                          <a:ea typeface="+mn-ea"/>
                          <a:cs typeface="+mn-cs"/>
                        </a:rPr>
                        <a:t>– Parent of child with disability, Baltimore</a:t>
                      </a:r>
                      <a:endParaRPr lang="en-US" sz="1600" b="0" kern="1200" dirty="0">
                        <a:solidFill>
                          <a:schemeClr val="tx1"/>
                        </a:solidFill>
                        <a:effectLst/>
                        <a:latin typeface="+mn-lt"/>
                        <a:ea typeface="+mn-ea"/>
                        <a:cs typeface="+mn-cs"/>
                      </a:endParaRPr>
                    </a:p>
                  </a:txBody>
                  <a:tcPr anchor="ctr">
                    <a:solidFill>
                      <a:srgbClr val="E9EBF5"/>
                    </a:solidFill>
                  </a:tcPr>
                </a:tc>
                <a:extLst>
                  <a:ext uri="{0D108BD9-81ED-4DB2-BD59-A6C34878D82A}">
                    <a16:rowId xmlns:a16="http://schemas.microsoft.com/office/drawing/2014/main" val="1530629322"/>
                  </a:ext>
                </a:extLst>
              </a:tr>
              <a:tr h="585153">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[The internet] sometimes seems like the only way to get people’s attention</a:t>
                      </a:r>
                      <a:r>
                        <a:rPr lang="en-US" sz="1600" kern="1200" dirty="0">
                          <a:solidFill>
                            <a:schemeClr val="dk1"/>
                          </a:solidFill>
                          <a:effectLst/>
                          <a:latin typeface="+mn-lt"/>
                          <a:ea typeface="+mn-ea"/>
                          <a:cs typeface="+mn-cs"/>
                        </a:rPr>
                        <a:t>.” – White person with disability, Baltimore </a:t>
                      </a:r>
                      <a:endParaRPr lang="en-US" sz="12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196724">
                <a:tc vMerge="1">
                  <a:txBody>
                    <a:bodyPr/>
                    <a:lstStyle/>
                    <a:p>
                      <a:endParaRPr lang="en-US"/>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When there is a vote for a bill or something coming up </a:t>
                      </a:r>
                      <a:r>
                        <a:rPr lang="en-US" sz="1600" b="1" i="1" kern="1200" dirty="0">
                          <a:solidFill>
                            <a:schemeClr val="dk1"/>
                          </a:solidFill>
                          <a:effectLst/>
                          <a:latin typeface="+mn-lt"/>
                          <a:ea typeface="+mn-ea"/>
                          <a:cs typeface="+mn-cs"/>
                        </a:rPr>
                        <a:t>I write or call my representative and say this is how I would like you to vote, and obviously, I am not going to vote for you if you don’t vote the way I want you to vote</a:t>
                      </a:r>
                      <a:r>
                        <a:rPr lang="en-US" sz="1600" i="1" kern="1200" dirty="0">
                          <a:solidFill>
                            <a:schemeClr val="dk1"/>
                          </a:solidFill>
                          <a:effectLst/>
                          <a:latin typeface="+mn-lt"/>
                          <a:ea typeface="+mn-ea"/>
                          <a:cs typeface="+mn-cs"/>
                        </a:rPr>
                        <a:t>. And I get a candid response, but I feel like maybe I did something if it actually passes, if it goes the way I want it</a:t>
                      </a:r>
                      <a:r>
                        <a:rPr lang="en-US" sz="1600" kern="1200" dirty="0">
                          <a:solidFill>
                            <a:schemeClr val="dk1"/>
                          </a:solidFill>
                          <a:effectLst/>
                          <a:latin typeface="+mn-lt"/>
                          <a:ea typeface="+mn-ea"/>
                          <a:cs typeface="+mn-cs"/>
                        </a:rPr>
                        <a:t>.” – White person with disability, Baltimore</a:t>
                      </a:r>
                    </a:p>
                  </a:txBody>
                  <a:tcPr anchor="ctr">
                    <a:solidFill>
                      <a:srgbClr val="CFD5EA"/>
                    </a:solidFill>
                  </a:tcPr>
                </a:tc>
                <a:tc vMerge="1">
                  <a:txBody>
                    <a:bodyPr/>
                    <a:lstStyle/>
                    <a:p>
                      <a:endParaRPr lang="en-US"/>
                    </a:p>
                  </a:txBody>
                  <a:tcPr/>
                </a:tc>
                <a:extLst>
                  <a:ext uri="{0D108BD9-81ED-4DB2-BD59-A6C34878D82A}">
                    <a16:rowId xmlns:a16="http://schemas.microsoft.com/office/drawing/2014/main" val="1568844867"/>
                  </a:ext>
                </a:extLst>
              </a:tr>
              <a:tr h="978039">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You mean in the realm of voting or just politics?  Oh, </a:t>
                      </a:r>
                      <a:r>
                        <a:rPr lang="en-US" sz="1600" b="1" i="1" kern="1200" dirty="0">
                          <a:solidFill>
                            <a:schemeClr val="dk1"/>
                          </a:solidFill>
                          <a:effectLst/>
                          <a:latin typeface="+mn-lt"/>
                          <a:ea typeface="+mn-ea"/>
                          <a:cs typeface="+mn-cs"/>
                        </a:rPr>
                        <a:t>I have a lot of politicians on email, and when I have issues, I email everybody</a:t>
                      </a:r>
                      <a:r>
                        <a:rPr lang="en-US" sz="1600" i="1" kern="1200" dirty="0">
                          <a:solidFill>
                            <a:schemeClr val="dk1"/>
                          </a:solidFill>
                          <a:effectLst/>
                          <a:latin typeface="+mn-lt"/>
                          <a:ea typeface="+mn-ea"/>
                          <a:cs typeface="+mn-cs"/>
                        </a:rPr>
                        <a:t>, like 50 some odd people at one time and that makes me feel really good</a:t>
                      </a:r>
                      <a:r>
                        <a:rPr lang="en-US" sz="1600" kern="1200" dirty="0">
                          <a:solidFill>
                            <a:schemeClr val="dk1"/>
                          </a:solidFill>
                          <a:effectLst/>
                          <a:latin typeface="+mn-lt"/>
                          <a:ea typeface="+mn-ea"/>
                          <a:cs typeface="+mn-cs"/>
                        </a:rPr>
                        <a:t>.” – Person of color with disability, Baltimore  </a:t>
                      </a:r>
                    </a:p>
                  </a:txBody>
                  <a:tcPr anchor="ctr">
                    <a:solidFill>
                      <a:srgbClr val="CFD5EA"/>
                    </a:solidFill>
                  </a:tcPr>
                </a:tc>
                <a:extLst>
                  <a:ext uri="{0D108BD9-81ED-4DB2-BD59-A6C34878D82A}">
                    <a16:rowId xmlns:a16="http://schemas.microsoft.com/office/drawing/2014/main" val="2477314160"/>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If you don’t vote, regardless if there is change, </a:t>
                      </a:r>
                      <a:r>
                        <a:rPr lang="en-US" sz="1600" b="1" i="1" kern="1200" dirty="0">
                          <a:solidFill>
                            <a:schemeClr val="dk1"/>
                          </a:solidFill>
                          <a:effectLst/>
                          <a:latin typeface="+mn-lt"/>
                          <a:ea typeface="+mn-ea"/>
                          <a:cs typeface="+mn-cs"/>
                        </a:rPr>
                        <a:t>you can’t elect change if you don’t become a part of it</a:t>
                      </a:r>
                      <a:r>
                        <a:rPr lang="en-US" sz="1600" i="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Parent of child with disability, Baltimore</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5280" y="156931"/>
            <a:ext cx="11521440" cy="1325563"/>
          </a:xfrm>
        </p:spPr>
        <p:txBody>
          <a:bodyPr>
            <a:noAutofit/>
          </a:bodyPr>
          <a:lstStyle/>
          <a:p>
            <a:r>
              <a:rPr lang="en-US" sz="2400" dirty="0"/>
              <a:t>In focus groups, participants say they are politically involved. They are contacting their representatives to make their voices heard and believe voting is a fundamental right and a core way to make your voice heard. Some say the internet is a more immediate way to get people’s attention. </a:t>
            </a:r>
          </a:p>
        </p:txBody>
      </p:sp>
    </p:spTree>
    <p:extLst>
      <p:ext uri="{BB962C8B-B14F-4D97-AF65-F5344CB8AC3E}">
        <p14:creationId xmlns:p14="http://schemas.microsoft.com/office/powerpoint/2010/main" val="14706505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Oval 8" descr="Speech bubble reads: “Paramount to my voice being heard, because I want to make sure that whoever I am picking I would think has my interests underlined.” – Parent of child with disability, Baltimore&#13;&#10;">
            <a:extLst>
              <a:ext uri="{FF2B5EF4-FFF2-40B4-BE49-F238E27FC236}">
                <a16:creationId xmlns:a16="http://schemas.microsoft.com/office/drawing/2014/main" id="{58F045B0-754B-4584-BA97-4DAB2185843C}"/>
              </a:ext>
            </a:extLst>
          </p:cNvPr>
          <p:cNvSpPr/>
          <p:nvPr/>
        </p:nvSpPr>
        <p:spPr>
          <a:xfrm>
            <a:off x="8870943" y="1738980"/>
            <a:ext cx="2985083" cy="3380039"/>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500" dirty="0">
                <a:solidFill>
                  <a:schemeClr val="tx1"/>
                </a:solidFill>
              </a:rPr>
              <a:t>“</a:t>
            </a:r>
            <a:r>
              <a:rPr lang="en-US" sz="1500" i="1" dirty="0">
                <a:solidFill>
                  <a:schemeClr val="tx1"/>
                </a:solidFill>
              </a:rPr>
              <a:t>Paramount to my voice being heard, because </a:t>
            </a:r>
            <a:r>
              <a:rPr lang="en-US" sz="1500" b="1" i="1" dirty="0">
                <a:solidFill>
                  <a:schemeClr val="tx1"/>
                </a:solidFill>
              </a:rPr>
              <a:t>I want to make sure that whoever I am picking I would think has my interests underlined</a:t>
            </a:r>
            <a:r>
              <a:rPr lang="en-US" sz="1500" dirty="0">
                <a:solidFill>
                  <a:schemeClr val="tx1"/>
                </a:solidFill>
              </a:rPr>
              <a:t>.” – Parent of child with disability, Baltimore</a:t>
            </a:r>
          </a:p>
        </p:txBody>
      </p:sp>
      <p:sp>
        <p:nvSpPr>
          <p:cNvPr id="6" name="Speech Bubble: Oval 5" descr="Speech bubble reads: “When it comes to state elections, I would say essential.” – Parent of child with disability, Baltimore&#13;&#10;">
            <a:extLst>
              <a:ext uri="{FF2B5EF4-FFF2-40B4-BE49-F238E27FC236}">
                <a16:creationId xmlns:a16="http://schemas.microsoft.com/office/drawing/2014/main" id="{D7510DD2-789C-435C-9770-3E044BF736F8}"/>
              </a:ext>
            </a:extLst>
          </p:cNvPr>
          <p:cNvSpPr/>
          <p:nvPr/>
        </p:nvSpPr>
        <p:spPr>
          <a:xfrm>
            <a:off x="6141487" y="2964988"/>
            <a:ext cx="2545774" cy="2031428"/>
          </a:xfrm>
          <a:prstGeom prst="wedgeEllipseCallout">
            <a:avLst>
              <a:gd name="adj1" fmla="val -53939"/>
              <a:gd name="adj2" fmla="val -475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500" dirty="0">
                <a:solidFill>
                  <a:schemeClr val="dk1"/>
                </a:solidFill>
              </a:rPr>
              <a:t>“Wh</a:t>
            </a:r>
            <a:r>
              <a:rPr lang="en-US" sz="1500" i="1" dirty="0">
                <a:solidFill>
                  <a:schemeClr val="dk1"/>
                </a:solidFill>
              </a:rPr>
              <a:t>en it comes to state elections, I would say </a:t>
            </a:r>
            <a:r>
              <a:rPr lang="en-US" sz="1500" b="1" i="1" dirty="0">
                <a:solidFill>
                  <a:schemeClr val="dk1"/>
                </a:solidFill>
              </a:rPr>
              <a:t>essential</a:t>
            </a:r>
            <a:r>
              <a:rPr lang="en-US" sz="1500" dirty="0">
                <a:solidFill>
                  <a:schemeClr val="dk1"/>
                </a:solidFill>
              </a:rPr>
              <a:t>.”</a:t>
            </a:r>
            <a:r>
              <a:rPr lang="en-US" sz="1500" dirty="0">
                <a:solidFill>
                  <a:schemeClr val="tx1"/>
                </a:solidFill>
              </a:rPr>
              <a:t> – Parent of child with disability, Baltimore</a:t>
            </a:r>
            <a:endParaRPr lang="en-US" sz="1500" dirty="0">
              <a:solidFill>
                <a:schemeClr val="dk1"/>
              </a:solidFill>
            </a:endParaRPr>
          </a:p>
        </p:txBody>
      </p:sp>
      <p:sp>
        <p:nvSpPr>
          <p:cNvPr id="10" name="Speech Bubble: Oval 9" descr="Speech bubble reads: “And at the federal level, a lot of these decisions made at the federal level…I mean there have been periods of time through multiple presidents where people’s lives haven’t really changed much at all.” – Parent of child with disability, Baltimore&#13;&#10;">
            <a:extLst>
              <a:ext uri="{FF2B5EF4-FFF2-40B4-BE49-F238E27FC236}">
                <a16:creationId xmlns:a16="http://schemas.microsoft.com/office/drawing/2014/main" id="{6B5C06DE-CFC6-4B1C-8D1B-B66D994C74D5}"/>
              </a:ext>
            </a:extLst>
          </p:cNvPr>
          <p:cNvSpPr/>
          <p:nvPr/>
        </p:nvSpPr>
        <p:spPr>
          <a:xfrm>
            <a:off x="917627" y="4082465"/>
            <a:ext cx="4842290" cy="186942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500" dirty="0">
                <a:solidFill>
                  <a:schemeClr val="tx1"/>
                </a:solidFill>
              </a:rPr>
              <a:t>“</a:t>
            </a:r>
            <a:r>
              <a:rPr lang="en-US" sz="1500" i="1" dirty="0">
                <a:solidFill>
                  <a:schemeClr val="tx1"/>
                </a:solidFill>
              </a:rPr>
              <a:t>And at the federal level, a lot of these decisions made at the federal level…</a:t>
            </a:r>
            <a:r>
              <a:rPr lang="en-US" sz="1500" b="1" i="1" dirty="0">
                <a:solidFill>
                  <a:schemeClr val="tx1"/>
                </a:solidFill>
              </a:rPr>
              <a:t>I mean there have been periods of time through multiple presidents where people’s lives haven’t really changed much at all</a:t>
            </a:r>
            <a:r>
              <a:rPr lang="en-US" sz="1500" i="1" dirty="0">
                <a:solidFill>
                  <a:schemeClr val="tx1"/>
                </a:solidFill>
              </a:rPr>
              <a:t>.” </a:t>
            </a:r>
            <a:r>
              <a:rPr lang="en-US" sz="1500" dirty="0">
                <a:solidFill>
                  <a:schemeClr val="tx1"/>
                </a:solidFill>
              </a:rPr>
              <a:t>– Parent of child with disability, Baltimore</a:t>
            </a:r>
          </a:p>
        </p:txBody>
      </p:sp>
      <p:sp>
        <p:nvSpPr>
          <p:cNvPr id="8" name="Speech Bubble: Oval 7" descr="Speech bubble reads: “I do think local politics and state politics have to be more accountable to their constituents than on a federal level simply because I mean the everyday Congress and Senate are making laws that you probably wouldn’t even hear about unless you look it up.” – Parent of child with disability, Baltimore&#13;&#10;">
            <a:extLst>
              <a:ext uri="{FF2B5EF4-FFF2-40B4-BE49-F238E27FC236}">
                <a16:creationId xmlns:a16="http://schemas.microsoft.com/office/drawing/2014/main" id="{D66BC410-B557-4B23-BC7E-7FE748497B8C}"/>
              </a:ext>
            </a:extLst>
          </p:cNvPr>
          <p:cNvSpPr/>
          <p:nvPr/>
        </p:nvSpPr>
        <p:spPr>
          <a:xfrm>
            <a:off x="716231" y="1716149"/>
            <a:ext cx="5209653" cy="2253303"/>
          </a:xfrm>
          <a:prstGeom prst="wedgeEllipseCallout">
            <a:avLst>
              <a:gd name="adj1" fmla="val 43442"/>
              <a:gd name="adj2" fmla="val 602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500" dirty="0">
                <a:solidFill>
                  <a:schemeClr val="dk1"/>
                </a:solidFill>
              </a:rPr>
              <a:t>“</a:t>
            </a:r>
            <a:r>
              <a:rPr lang="en-US" sz="1500" i="1" dirty="0">
                <a:solidFill>
                  <a:schemeClr val="dk1"/>
                </a:solidFill>
              </a:rPr>
              <a:t>I do </a:t>
            </a:r>
            <a:r>
              <a:rPr lang="en-US" sz="1500" b="1" i="1" dirty="0">
                <a:solidFill>
                  <a:schemeClr val="dk1"/>
                </a:solidFill>
              </a:rPr>
              <a:t>think local politics and state politics have to be more accountable </a:t>
            </a:r>
            <a:r>
              <a:rPr lang="en-US" sz="1500" i="1" dirty="0">
                <a:solidFill>
                  <a:schemeClr val="dk1"/>
                </a:solidFill>
              </a:rPr>
              <a:t>to their constituents than on a federal level simply because </a:t>
            </a:r>
            <a:r>
              <a:rPr lang="en-US" sz="1500" b="1" i="1" dirty="0">
                <a:solidFill>
                  <a:schemeClr val="dk1"/>
                </a:solidFill>
              </a:rPr>
              <a:t>I mean the everyday Congress and Senate are making laws that you probably wouldn’t even hear about unless you look it up</a:t>
            </a:r>
            <a:r>
              <a:rPr lang="en-US" sz="1500" i="1" dirty="0">
                <a:solidFill>
                  <a:schemeClr val="dk1"/>
                </a:solidFill>
              </a:rPr>
              <a:t>.” </a:t>
            </a:r>
            <a:r>
              <a:rPr lang="en-US" sz="1500" dirty="0">
                <a:solidFill>
                  <a:schemeClr val="tx1"/>
                </a:solidFill>
              </a:rPr>
              <a:t>– Parent of child with disability, Baltimore</a:t>
            </a:r>
            <a:endParaRPr lang="en-US" sz="1500" dirty="0">
              <a:solidFill>
                <a:schemeClr val="dk1"/>
              </a:solidFill>
            </a:endParaRP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4586" y="243329"/>
            <a:ext cx="11521440" cy="1325563"/>
          </a:xfrm>
        </p:spPr>
        <p:txBody>
          <a:bodyPr>
            <a:noAutofit/>
          </a:bodyPr>
          <a:lstStyle/>
          <a:p>
            <a:r>
              <a:rPr lang="en-US" sz="2400" dirty="0"/>
              <a:t>Parents of children with disabilities see a bigger impact when they vote in state and local elections, and feel that federal elections have less of a direct impact. They also believe politicians struggle to deliver on their promises, and it takes a long time to see political change happen. </a:t>
            </a:r>
          </a:p>
        </p:txBody>
      </p:sp>
    </p:spTree>
    <p:extLst>
      <p:ext uri="{BB962C8B-B14F-4D97-AF65-F5344CB8AC3E}">
        <p14:creationId xmlns:p14="http://schemas.microsoft.com/office/powerpoint/2010/main" val="43155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Person showing hand gesture">
            <a:extLst>
              <a:ext uri="{FF2B5EF4-FFF2-40B4-BE49-F238E27FC236}">
                <a16:creationId xmlns:a16="http://schemas.microsoft.com/office/drawing/2014/main" id="{27263482-F56C-40A7-82BE-57E42B45B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76" r="28889"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Key Findings</a:t>
            </a:r>
          </a:p>
        </p:txBody>
      </p:sp>
    </p:spTree>
    <p:extLst>
      <p:ext uri="{BB962C8B-B14F-4D97-AF65-F5344CB8AC3E}">
        <p14:creationId xmlns:p14="http://schemas.microsoft.com/office/powerpoint/2010/main" val="3913173292"/>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Oval 7" descr="Speech bubble reads: “It is hard to be patient when you like to watch the changes happen.  Like you will hear things and you hear them as like when they campaigning, but you won’t see that change or that promise fulfilled.” – Person of color with disability, Baltimore         &#13;&#10;">
            <a:extLst>
              <a:ext uri="{FF2B5EF4-FFF2-40B4-BE49-F238E27FC236}">
                <a16:creationId xmlns:a16="http://schemas.microsoft.com/office/drawing/2014/main" id="{319F905C-4525-426D-BED4-58022A5B385C}"/>
              </a:ext>
            </a:extLst>
          </p:cNvPr>
          <p:cNvSpPr/>
          <p:nvPr/>
        </p:nvSpPr>
        <p:spPr>
          <a:xfrm>
            <a:off x="8292438" y="2014019"/>
            <a:ext cx="3350971" cy="3791126"/>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dk1"/>
                </a:solidFill>
              </a:rPr>
              <a:t>“</a:t>
            </a:r>
            <a:r>
              <a:rPr lang="en-US" sz="1400" i="1" dirty="0">
                <a:solidFill>
                  <a:schemeClr val="dk1"/>
                </a:solidFill>
              </a:rPr>
              <a:t>It is </a:t>
            </a:r>
            <a:r>
              <a:rPr lang="en-US" sz="1400" b="1" i="1" dirty="0">
                <a:solidFill>
                  <a:schemeClr val="dk1"/>
                </a:solidFill>
              </a:rPr>
              <a:t>hard to be patient when you like to watch the changes happen</a:t>
            </a:r>
            <a:r>
              <a:rPr lang="en-US" sz="1400" i="1" dirty="0">
                <a:solidFill>
                  <a:schemeClr val="dk1"/>
                </a:solidFill>
              </a:rPr>
              <a:t>.  Like you will hear things and you hear them as like when they campaigning, but </a:t>
            </a:r>
            <a:r>
              <a:rPr lang="en-US" sz="1400" b="1" i="1" dirty="0">
                <a:solidFill>
                  <a:schemeClr val="dk1"/>
                </a:solidFill>
              </a:rPr>
              <a:t>you won’t see that change or that promise fulfilled</a:t>
            </a:r>
            <a:r>
              <a:rPr lang="en-US" sz="1400" i="1" dirty="0">
                <a:solidFill>
                  <a:schemeClr val="dk1"/>
                </a:solidFill>
              </a:rPr>
              <a:t>.” </a:t>
            </a:r>
            <a:r>
              <a:rPr lang="en-US" sz="1400" dirty="0">
                <a:solidFill>
                  <a:schemeClr val="dk1"/>
                </a:solidFill>
              </a:rPr>
              <a:t>– Person of color with disability, Baltimore         </a:t>
            </a:r>
          </a:p>
        </p:txBody>
      </p:sp>
      <p:sp>
        <p:nvSpPr>
          <p:cNvPr id="6" name="Speech Bubble: Oval 5" descr="Speech bubble reads: “It is hard to stay motivated to want to vote when it takes so long to see the results of your voting.” – Person of color with disability, Baltimore       &#13;&#10;">
            <a:extLst>
              <a:ext uri="{FF2B5EF4-FFF2-40B4-BE49-F238E27FC236}">
                <a16:creationId xmlns:a16="http://schemas.microsoft.com/office/drawing/2014/main" id="{93E85385-1335-4706-A8A6-D14727824304}"/>
              </a:ext>
            </a:extLst>
          </p:cNvPr>
          <p:cNvSpPr/>
          <p:nvPr/>
        </p:nvSpPr>
        <p:spPr>
          <a:xfrm>
            <a:off x="5307355" y="2947548"/>
            <a:ext cx="2854604" cy="2561647"/>
          </a:xfrm>
          <a:prstGeom prst="wedgeEllipseCallout">
            <a:avLst>
              <a:gd name="adj1" fmla="val -53939"/>
              <a:gd name="adj2" fmla="val -475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dk1"/>
                </a:solidFill>
              </a:rPr>
              <a:t>“</a:t>
            </a:r>
            <a:r>
              <a:rPr lang="en-US" sz="1400" i="1" dirty="0">
                <a:solidFill>
                  <a:schemeClr val="dk1"/>
                </a:solidFill>
              </a:rPr>
              <a:t>It is </a:t>
            </a:r>
            <a:r>
              <a:rPr lang="en-US" sz="1400" b="1" i="1" dirty="0">
                <a:solidFill>
                  <a:schemeClr val="dk1"/>
                </a:solidFill>
              </a:rPr>
              <a:t>hard to stay motivated to want to vote when it takes so long</a:t>
            </a:r>
            <a:r>
              <a:rPr lang="en-US" sz="1400" i="1" dirty="0">
                <a:solidFill>
                  <a:schemeClr val="dk1"/>
                </a:solidFill>
              </a:rPr>
              <a:t> to see the results of your voting</a:t>
            </a:r>
            <a:r>
              <a:rPr lang="en-US" sz="1400" dirty="0">
                <a:solidFill>
                  <a:schemeClr val="dk1"/>
                </a:solidFill>
              </a:rPr>
              <a:t>.” – Person of color with disability, Baltimore       </a:t>
            </a:r>
          </a:p>
        </p:txBody>
      </p:sp>
      <p:sp>
        <p:nvSpPr>
          <p:cNvPr id="9" name="Speech Bubble: Oval 8" descr="Speech bubble reads: “At least I voted. I don’t think it makes a difference whether or not…”– Person of color with disability, Baltimore       &#13;&#10;">
            <a:extLst>
              <a:ext uri="{FF2B5EF4-FFF2-40B4-BE49-F238E27FC236}">
                <a16:creationId xmlns:a16="http://schemas.microsoft.com/office/drawing/2014/main" id="{F8DEFCB4-8453-4BF5-9991-1E9814D638CD}"/>
              </a:ext>
            </a:extLst>
          </p:cNvPr>
          <p:cNvSpPr/>
          <p:nvPr/>
        </p:nvSpPr>
        <p:spPr>
          <a:xfrm>
            <a:off x="334586" y="4184307"/>
            <a:ext cx="4842290" cy="186942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dk1"/>
                </a:solidFill>
              </a:rPr>
              <a:t>“</a:t>
            </a:r>
            <a:r>
              <a:rPr lang="en-US" sz="1400" i="1" dirty="0">
                <a:solidFill>
                  <a:schemeClr val="dk1"/>
                </a:solidFill>
              </a:rPr>
              <a:t>At least I voted</a:t>
            </a:r>
            <a:r>
              <a:rPr lang="en-US" sz="1400" b="1" i="1" dirty="0">
                <a:solidFill>
                  <a:schemeClr val="dk1"/>
                </a:solidFill>
              </a:rPr>
              <a:t>. I don’t think it makes a difference whether or not</a:t>
            </a:r>
            <a:r>
              <a:rPr lang="en-US" sz="1400" dirty="0">
                <a:solidFill>
                  <a:schemeClr val="dk1"/>
                </a:solidFill>
              </a:rPr>
              <a:t>…”– Person of color with disability, Baltimore       </a:t>
            </a:r>
          </a:p>
        </p:txBody>
      </p:sp>
      <p:sp>
        <p:nvSpPr>
          <p:cNvPr id="7" name="Speech Bubble: Oval 6" descr="Speech bubble reads: “The word that comes to mind is essential.  Like the voting is influenced by who I am 100%.”– White person with disability, Baltimore&#13;&#10;">
            <a:extLst>
              <a:ext uri="{FF2B5EF4-FFF2-40B4-BE49-F238E27FC236}">
                <a16:creationId xmlns:a16="http://schemas.microsoft.com/office/drawing/2014/main" id="{AB86087E-78DD-43F2-88DB-21C980B43EC8}"/>
              </a:ext>
            </a:extLst>
          </p:cNvPr>
          <p:cNvSpPr/>
          <p:nvPr/>
        </p:nvSpPr>
        <p:spPr>
          <a:xfrm>
            <a:off x="548591" y="1878154"/>
            <a:ext cx="4267249" cy="2031428"/>
          </a:xfrm>
          <a:prstGeom prst="wedgeEllipseCallout">
            <a:avLst>
              <a:gd name="adj1" fmla="val 43442"/>
              <a:gd name="adj2" fmla="val 6024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dk1"/>
                </a:solidFill>
              </a:rPr>
              <a:t>“</a:t>
            </a:r>
            <a:r>
              <a:rPr lang="en-US" sz="1400" i="1" dirty="0">
                <a:solidFill>
                  <a:schemeClr val="dk1"/>
                </a:solidFill>
              </a:rPr>
              <a:t>The word that comes to mind is essential.  </a:t>
            </a:r>
            <a:r>
              <a:rPr lang="en-US" sz="1400" b="1" i="1" dirty="0">
                <a:solidFill>
                  <a:schemeClr val="dk1"/>
                </a:solidFill>
              </a:rPr>
              <a:t>Like the voting is influenced by who I am 100%.</a:t>
            </a:r>
            <a:r>
              <a:rPr lang="en-US" sz="1400" i="1" dirty="0">
                <a:solidFill>
                  <a:schemeClr val="dk1"/>
                </a:solidFill>
              </a:rPr>
              <a:t>”–</a:t>
            </a:r>
            <a:r>
              <a:rPr lang="en-US" sz="1400" b="1" i="1" dirty="0">
                <a:solidFill>
                  <a:schemeClr val="dk1"/>
                </a:solidFill>
              </a:rPr>
              <a:t> </a:t>
            </a:r>
            <a:r>
              <a:rPr lang="en-US" sz="1400" dirty="0">
                <a:solidFill>
                  <a:schemeClr val="dk1"/>
                </a:solidFill>
              </a:rPr>
              <a:t>White person with disability, Baltimore</a:t>
            </a:r>
          </a:p>
        </p:txBody>
      </p:sp>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4586" y="117811"/>
            <a:ext cx="11521440" cy="1869424"/>
          </a:xfrm>
        </p:spPr>
        <p:txBody>
          <a:bodyPr>
            <a:noAutofit/>
          </a:bodyPr>
          <a:lstStyle/>
          <a:p>
            <a:r>
              <a:rPr lang="en-US" sz="2400" dirty="0"/>
              <a:t>While white people with disabilities respond more positively to seeing a connection between voting and being politically active and their lives, the people of color are much more skeptical. The people of color with disabilities in the focus group highlight how long it takes to see change happen and their doubts that individual votes actually make a difference.</a:t>
            </a:r>
          </a:p>
        </p:txBody>
      </p:sp>
    </p:spTree>
    <p:extLst>
      <p:ext uri="{BB962C8B-B14F-4D97-AF65-F5344CB8AC3E}">
        <p14:creationId xmlns:p14="http://schemas.microsoft.com/office/powerpoint/2010/main" val="621607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6FAB8B-0CD3-471E-901C-6712E9EECB00}"/>
              </a:ext>
            </a:extLst>
          </p:cNvPr>
          <p:cNvSpPr txBox="1"/>
          <p:nvPr/>
        </p:nvSpPr>
        <p:spPr>
          <a:xfrm>
            <a:off x="14138" y="6539425"/>
            <a:ext cx="6465744" cy="307777"/>
          </a:xfrm>
          <a:prstGeom prst="rect">
            <a:avLst/>
          </a:prstGeom>
          <a:noFill/>
        </p:spPr>
        <p:txBody>
          <a:bodyPr wrap="none" rtlCol="0">
            <a:spAutoFit/>
          </a:bodyPr>
          <a:lstStyle/>
          <a:p>
            <a:r>
              <a:rPr lang="en-US" sz="1400" dirty="0"/>
              <a:t>Do you think everyone is able to vote if they want to? What are the barriers to voting?</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2670625363"/>
              </p:ext>
            </p:extLst>
          </p:nvPr>
        </p:nvGraphicFramePr>
        <p:xfrm>
          <a:off x="334586" y="1288049"/>
          <a:ext cx="11520747" cy="4815840"/>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25789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 was just reading about an occasion where it was changed so that the </a:t>
                      </a:r>
                      <a:r>
                        <a:rPr lang="en-US" sz="1600" b="1" i="1" kern="1200" dirty="0">
                          <a:solidFill>
                            <a:schemeClr val="tx1"/>
                          </a:solidFill>
                          <a:effectLst/>
                          <a:latin typeface="+mn-lt"/>
                          <a:ea typeface="+mn-ea"/>
                          <a:cs typeface="+mn-cs"/>
                        </a:rPr>
                        <a:t>only polling place you could go to was 50 miles away</a:t>
                      </a:r>
                      <a:r>
                        <a:rPr lang="en-US" sz="1600" b="0" i="1" kern="120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 White person with disability, Baltimore</a:t>
                      </a:r>
                    </a:p>
                  </a:txBody>
                  <a:tcPr anchor="ctr">
                    <a:solidFill>
                      <a:srgbClr val="E9EBF5"/>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No.”</a:t>
                      </a:r>
                      <a:r>
                        <a:rPr lang="en-US" sz="1600" b="0" kern="1200" dirty="0">
                          <a:solidFill>
                            <a:schemeClr val="tx1"/>
                          </a:solidFill>
                          <a:effectLst/>
                          <a:latin typeface="+mn-lt"/>
                          <a:ea typeface="+mn-ea"/>
                          <a:cs typeface="+mn-cs"/>
                        </a:rPr>
                        <a:t> – Parent of child with disability, Baltimore   </a:t>
                      </a:r>
                    </a:p>
                    <a:p>
                      <a:pPr marL="0" lvl="0" indent="0" algn="ctr">
                        <a:buFont typeface="Arial" panose="020B0604020202020204" pitchFamily="34" charset="0"/>
                        <a:buNone/>
                      </a:pPr>
                      <a:endParaRPr lang="en-US" sz="1600" b="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effectLst/>
                          <a:latin typeface="+mn-lt"/>
                          <a:ea typeface="+mn-ea"/>
                          <a:cs typeface="+mn-cs"/>
                        </a:rPr>
                        <a:t>“I mean there are a lot of restrictions.”</a:t>
                      </a:r>
                      <a:r>
                        <a:rPr lang="en-US" sz="1600" b="0" kern="1200" dirty="0">
                          <a:solidFill>
                            <a:schemeClr val="tx1"/>
                          </a:solidFill>
                          <a:effectLst/>
                          <a:latin typeface="+mn-lt"/>
                          <a:ea typeface="+mn-ea"/>
                          <a:cs typeface="+mn-cs"/>
                        </a:rPr>
                        <a:t> – Parent of child with disability, Baltimore   </a:t>
                      </a:r>
                    </a:p>
                    <a:p>
                      <a:pPr marL="0" lvl="0" indent="0" algn="ctr">
                        <a:buFont typeface="Arial" panose="020B0604020202020204" pitchFamily="34" charset="0"/>
                        <a:buNone/>
                      </a:pPr>
                      <a:r>
                        <a:rPr lang="en-US" sz="1600" b="0" i="1" kern="1200" dirty="0">
                          <a:solidFill>
                            <a:schemeClr val="tx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effectLst/>
                          <a:latin typeface="+mn-lt"/>
                          <a:ea typeface="+mn-ea"/>
                          <a:cs typeface="+mn-cs"/>
                        </a:rPr>
                        <a:t>“I don’t think so.”</a:t>
                      </a:r>
                      <a:r>
                        <a:rPr lang="en-US" sz="1600" b="0" kern="1200" dirty="0">
                          <a:solidFill>
                            <a:schemeClr val="tx1"/>
                          </a:solidFill>
                          <a:effectLst/>
                          <a:latin typeface="+mn-lt"/>
                          <a:ea typeface="+mn-ea"/>
                          <a:cs typeface="+mn-cs"/>
                        </a:rPr>
                        <a:t> – Parent of child with disability, Baltimore   </a:t>
                      </a:r>
                    </a:p>
                  </a:txBody>
                  <a:tcPr anchor="ctr">
                    <a:solidFill>
                      <a:srgbClr val="CFD5EA"/>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No, </a:t>
                      </a:r>
                      <a:r>
                        <a:rPr lang="en-US" sz="1600" b="1" i="1" kern="1200" dirty="0">
                          <a:solidFill>
                            <a:schemeClr val="tx1"/>
                          </a:solidFill>
                          <a:effectLst/>
                          <a:latin typeface="+mn-lt"/>
                          <a:ea typeface="+mn-ea"/>
                          <a:cs typeface="+mn-cs"/>
                        </a:rPr>
                        <a:t>I have heard a lot about like voter suppression</a:t>
                      </a:r>
                      <a:r>
                        <a:rPr lang="en-US" sz="1600" b="0" i="1" kern="1200" dirty="0">
                          <a:solidFill>
                            <a:schemeClr val="tx1"/>
                          </a:solidFill>
                          <a:effectLst/>
                          <a:latin typeface="+mn-lt"/>
                          <a:ea typeface="+mn-ea"/>
                          <a:cs typeface="+mn-cs"/>
                        </a:rPr>
                        <a:t>, and I get what you are saying.  Like in your district, there may be five voting places or whatever, but let’s just say you are in my district.  There are eight, but only one is working and then the line is long and then we have the paper ballot and then we don’t and then we have the computer.  So, it all really depends on location.” </a:t>
                      </a:r>
                      <a:r>
                        <a:rPr lang="en-US" sz="1600" b="0" kern="1200" dirty="0">
                          <a:solidFill>
                            <a:schemeClr val="tx1"/>
                          </a:solidFill>
                          <a:effectLst/>
                          <a:latin typeface="+mn-lt"/>
                          <a:ea typeface="+mn-ea"/>
                          <a:cs typeface="+mn-cs"/>
                        </a:rPr>
                        <a:t>– Parent of child with disability, Baltimore   </a:t>
                      </a:r>
                    </a:p>
                  </a:txBody>
                  <a:tcPr anchor="ctr">
                    <a:solidFill>
                      <a:srgbClr val="E9EBF5"/>
                    </a:solidFill>
                  </a:tcPr>
                </a:tc>
                <a:extLst>
                  <a:ext uri="{0D108BD9-81ED-4DB2-BD59-A6C34878D82A}">
                    <a16:rowId xmlns:a16="http://schemas.microsoft.com/office/drawing/2014/main" val="1530629322"/>
                  </a:ext>
                </a:extLst>
              </a:tr>
              <a:tr h="1063335">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And especially since it was the </a:t>
                      </a:r>
                      <a:r>
                        <a:rPr lang="en-US" sz="1600" b="1" i="1" kern="1200" dirty="0">
                          <a:solidFill>
                            <a:schemeClr val="dk1"/>
                          </a:solidFill>
                          <a:effectLst/>
                          <a:latin typeface="+mn-lt"/>
                          <a:ea typeface="+mn-ea"/>
                          <a:cs typeface="+mn-cs"/>
                        </a:rPr>
                        <a:t>majority African-American, there was a big racial component</a:t>
                      </a:r>
                      <a:r>
                        <a:rPr lang="en-US" sz="1600" i="1" kern="1200" dirty="0">
                          <a:solidFill>
                            <a:schemeClr val="dk1"/>
                          </a:solidFill>
                          <a:effectLst/>
                          <a:latin typeface="+mn-lt"/>
                          <a:ea typeface="+mn-ea"/>
                          <a:cs typeface="+mn-cs"/>
                        </a:rPr>
                        <a:t>, and that’s why I don’t think that it can you know be very fairly counted when so many people…especially for a group like us with a bunch of disabilities.  </a:t>
                      </a:r>
                      <a:r>
                        <a:rPr lang="en-US" sz="1600" b="1" i="1" kern="1200" dirty="0">
                          <a:solidFill>
                            <a:schemeClr val="dk1"/>
                          </a:solidFill>
                          <a:effectLst/>
                          <a:latin typeface="+mn-lt"/>
                          <a:ea typeface="+mn-ea"/>
                          <a:cs typeface="+mn-cs"/>
                        </a:rPr>
                        <a:t>Imagine taking the day off to you know go and vote</a:t>
                      </a:r>
                      <a:r>
                        <a:rPr lang="en-US" sz="1600" kern="1200" dirty="0">
                          <a:solidFill>
                            <a:schemeClr val="dk1"/>
                          </a:solidFill>
                          <a:effectLst/>
                          <a:latin typeface="+mn-lt"/>
                          <a:ea typeface="+mn-ea"/>
                          <a:cs typeface="+mn-cs"/>
                        </a:rPr>
                        <a:t>.” – White person with disability, Baltimore</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569105">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kern="1200" dirty="0">
                          <a:solidFill>
                            <a:schemeClr val="dk1"/>
                          </a:solidFill>
                          <a:effectLst/>
                          <a:latin typeface="+mn-lt"/>
                          <a:ea typeface="+mn-ea"/>
                          <a:cs typeface="+mn-cs"/>
                        </a:rPr>
                        <a:t>”I remember watching a whole bus full of people who came from a church to vote and I think it was in Georgia, but I am not 100% sure and the whole bus was turned away.  </a:t>
                      </a:r>
                      <a:r>
                        <a:rPr lang="en-US" sz="1600" b="1" i="1" kern="1200" dirty="0">
                          <a:solidFill>
                            <a:schemeClr val="dk1"/>
                          </a:solidFill>
                          <a:effectLst/>
                          <a:latin typeface="+mn-lt"/>
                          <a:ea typeface="+mn-ea"/>
                          <a:cs typeface="+mn-cs"/>
                        </a:rPr>
                        <a:t>And they went to all that trouble to rent a bus so that they could pick people up and make sure that they get to vote and they were turned away</a:t>
                      </a:r>
                      <a:r>
                        <a:rPr lang="en-US" sz="1600" i="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White person with disability, Baltimore  </a:t>
                      </a:r>
                    </a:p>
                  </a:txBody>
                  <a:tcPr anchor="ctr">
                    <a:solidFill>
                      <a:srgbClr val="CFD5EA"/>
                    </a:solidFill>
                  </a:tcPr>
                </a:tc>
                <a:extLst>
                  <a:ext uri="{0D108BD9-81ED-4DB2-BD59-A6C34878D82A}">
                    <a16:rowId xmlns:a16="http://schemas.microsoft.com/office/drawing/2014/main" val="2477314160"/>
                  </a:ext>
                </a:extLst>
              </a:tr>
              <a:tr h="1387403">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Since this administration, it has gotten worse.” </a:t>
                      </a:r>
                      <a:r>
                        <a:rPr lang="en-US" sz="1600" kern="1200" dirty="0">
                          <a:solidFill>
                            <a:schemeClr val="dk1"/>
                          </a:solidFill>
                          <a:effectLst/>
                          <a:latin typeface="+mn-lt"/>
                          <a:ea typeface="+mn-ea"/>
                          <a:cs typeface="+mn-cs"/>
                        </a:rPr>
                        <a:t>– White person with disability, Baltimore</a:t>
                      </a:r>
                    </a:p>
                  </a:txBody>
                  <a:tcPr anchor="ctr">
                    <a:solidFill>
                      <a:srgbClr val="CFD5EA"/>
                    </a:solidFill>
                  </a:tcPr>
                </a:tc>
                <a:tc vMerge="1">
                  <a:txBody>
                    <a:bodyPr/>
                    <a:lstStyle/>
                    <a:p>
                      <a:endParaRPr lang="en-US"/>
                    </a:p>
                  </a:txBody>
                  <a:tcPr/>
                </a:tc>
                <a:extLst>
                  <a:ext uri="{0D108BD9-81ED-4DB2-BD59-A6C34878D82A}">
                    <a16:rowId xmlns:a16="http://schemas.microsoft.com/office/drawing/2014/main" val="3328929086"/>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4586" y="117811"/>
            <a:ext cx="11521440" cy="1325563"/>
          </a:xfrm>
        </p:spPr>
        <p:txBody>
          <a:bodyPr>
            <a:noAutofit/>
          </a:bodyPr>
          <a:lstStyle/>
          <a:p>
            <a:r>
              <a:rPr lang="en-US" sz="2800" dirty="0"/>
              <a:t>Voter suppression is a real issue for focus group participants. They see barriers to voting ranging from accessibility to racism. </a:t>
            </a:r>
          </a:p>
        </p:txBody>
      </p:sp>
    </p:spTree>
    <p:extLst>
      <p:ext uri="{BB962C8B-B14F-4D97-AF65-F5344CB8AC3E}">
        <p14:creationId xmlns:p14="http://schemas.microsoft.com/office/powerpoint/2010/main" val="23985462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491C41-E717-4CAF-BD42-E31C2F506D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7404906"/>
              </p:ext>
            </p:extLst>
          </p:nvPr>
        </p:nvGraphicFramePr>
        <p:xfrm>
          <a:off x="789657" y="2784487"/>
          <a:ext cx="10491256" cy="3264046"/>
        </p:xfrm>
        <a:graphic>
          <a:graphicData uri="http://schemas.openxmlformats.org/drawingml/2006/chart">
            <c:chart xmlns:c="http://schemas.openxmlformats.org/drawingml/2006/chart" xmlns:r="http://schemas.openxmlformats.org/officeDocument/2006/relationships" r:id="rId3"/>
          </a:graphicData>
        </a:graphic>
      </p:graphicFrame>
      <p:sp>
        <p:nvSpPr>
          <p:cNvPr id="15" name="Arrow: Right 14">
            <a:extLst>
              <a:ext uri="{FF2B5EF4-FFF2-40B4-BE49-F238E27FC236}">
                <a16:creationId xmlns:a16="http://schemas.microsoft.com/office/drawing/2014/main" id="{FDAA51B4-18A6-4F2C-96C3-512961BAE6DC}"/>
              </a:ext>
              <a:ext uri="{C183D7F6-B498-43B3-948B-1728B52AA6E4}">
                <adec:decorative xmlns:adec="http://schemas.microsoft.com/office/drawing/2017/decorative" val="1"/>
              </a:ext>
            </a:extLst>
          </p:cNvPr>
          <p:cNvSpPr/>
          <p:nvPr/>
        </p:nvSpPr>
        <p:spPr>
          <a:xfrm rot="19602124">
            <a:off x="3027309" y="4230737"/>
            <a:ext cx="654067"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CF5E4C-8567-4E8F-93BA-0C9506F4F045}"/>
              </a:ext>
              <a:ext uri="{C183D7F6-B498-43B3-948B-1728B52AA6E4}">
                <adec:decorative xmlns:adec="http://schemas.microsoft.com/office/drawing/2017/decorative" val="1"/>
              </a:ext>
            </a:extLst>
          </p:cNvPr>
          <p:cNvSpPr txBox="1"/>
          <p:nvPr/>
        </p:nvSpPr>
        <p:spPr>
          <a:xfrm>
            <a:off x="5277571" y="6485737"/>
            <a:ext cx="1636858" cy="276999"/>
          </a:xfrm>
          <a:prstGeom prst="rect">
            <a:avLst/>
          </a:prstGeom>
          <a:noFill/>
        </p:spPr>
        <p:txBody>
          <a:bodyPr wrap="none" rtlCol="0">
            <a:spAutoFit/>
          </a:bodyPr>
          <a:lstStyle/>
          <a:p>
            <a:r>
              <a:rPr lang="en-US" sz="1200" dirty="0"/>
              <a:t>Split Sampled Question</a:t>
            </a:r>
          </a:p>
        </p:txBody>
      </p:sp>
      <p:cxnSp>
        <p:nvCxnSpPr>
          <p:cNvPr id="14" name="Straight Connector 13">
            <a:extLst>
              <a:ext uri="{FF2B5EF4-FFF2-40B4-BE49-F238E27FC236}">
                <a16:creationId xmlns:a16="http://schemas.microsoft.com/office/drawing/2014/main" id="{A021E305-6BEE-49C9-B2A8-F153C49B4D1E}"/>
              </a:ext>
              <a:ext uri="{C183D7F6-B498-43B3-948B-1728B52AA6E4}">
                <adec:decorative xmlns:adec="http://schemas.microsoft.com/office/drawing/2017/decorative" val="1"/>
              </a:ext>
            </a:extLst>
          </p:cNvPr>
          <p:cNvCxnSpPr>
            <a:cxnSpLocks/>
          </p:cNvCxnSpPr>
          <p:nvPr/>
        </p:nvCxnSpPr>
        <p:spPr>
          <a:xfrm>
            <a:off x="6066183" y="2087880"/>
            <a:ext cx="0" cy="3659777"/>
          </a:xfrm>
          <a:prstGeom prst="line">
            <a:avLst/>
          </a:prstGeom>
        </p:spPr>
        <p:style>
          <a:lnRef idx="1">
            <a:schemeClr val="dk1"/>
          </a:lnRef>
          <a:fillRef idx="0">
            <a:schemeClr val="dk1"/>
          </a:fillRef>
          <a:effectRef idx="0">
            <a:schemeClr val="dk1"/>
          </a:effectRef>
          <a:fontRef idx="minor">
            <a:schemeClr val="tx1"/>
          </a:fontRef>
        </p:style>
      </p:cxnSp>
      <p:sp>
        <p:nvSpPr>
          <p:cNvPr id="19" name="Arrow: Right 18">
            <a:extLst>
              <a:ext uri="{FF2B5EF4-FFF2-40B4-BE49-F238E27FC236}">
                <a16:creationId xmlns:a16="http://schemas.microsoft.com/office/drawing/2014/main" id="{EB725101-5F49-4C75-B804-E8BAAE7D3574}"/>
              </a:ext>
              <a:ext uri="{C183D7F6-B498-43B3-948B-1728B52AA6E4}">
                <adec:decorative xmlns:adec="http://schemas.microsoft.com/office/drawing/2017/decorative" val="1"/>
              </a:ext>
            </a:extLst>
          </p:cNvPr>
          <p:cNvSpPr/>
          <p:nvPr/>
        </p:nvSpPr>
        <p:spPr>
          <a:xfrm rot="19602124">
            <a:off x="8167630" y="4326143"/>
            <a:ext cx="654067"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a:extLst>
              <a:ext uri="{FF2B5EF4-FFF2-40B4-BE49-F238E27FC236}">
                <a16:creationId xmlns:a16="http://schemas.microsoft.com/office/drawing/2014/main" id="{A02E6DD4-CC93-46F7-813F-2572EC59227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1453154"/>
              </p:ext>
            </p:extLst>
          </p:nvPr>
        </p:nvGraphicFramePr>
        <p:xfrm>
          <a:off x="89541" y="6287965"/>
          <a:ext cx="4261104" cy="50292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Not so strongly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86866">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Strongly disagree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8" name="TextBox 17">
            <a:extLst>
              <a:ext uri="{FF2B5EF4-FFF2-40B4-BE49-F238E27FC236}">
                <a16:creationId xmlns:a16="http://schemas.microsoft.com/office/drawing/2014/main" id="{28B68802-57C8-4B98-B86E-4EE19338DAAF}"/>
              </a:ext>
            </a:extLst>
          </p:cNvPr>
          <p:cNvSpPr txBox="1"/>
          <p:nvPr/>
        </p:nvSpPr>
        <p:spPr>
          <a:xfrm>
            <a:off x="8901037" y="3039012"/>
            <a:ext cx="2903746" cy="1815882"/>
          </a:xfrm>
          <a:prstGeom prst="rect">
            <a:avLst/>
          </a:prstGeom>
          <a:noFill/>
          <a:ln>
            <a:solidFill>
              <a:srgbClr val="0070C0"/>
            </a:solidFill>
          </a:ln>
        </p:spPr>
        <p:txBody>
          <a:bodyPr wrap="square" rtlCol="0">
            <a:spAutoFit/>
          </a:bodyPr>
          <a:lstStyle/>
          <a:p>
            <a:pPr algn="ctr"/>
            <a:r>
              <a:rPr lang="en-US" sz="1400" b="1" dirty="0"/>
              <a:t>Most likely to say strongly agree</a:t>
            </a:r>
          </a:p>
          <a:p>
            <a:pPr marL="285750" indent="-285750">
              <a:buFont typeface="Arial" panose="020B0604020202020204" pitchFamily="34" charset="0"/>
              <a:buChar char="•"/>
            </a:pPr>
            <a:r>
              <a:rPr lang="en-US" sz="1400" dirty="0"/>
              <a:t>Strong Democrats (67%)</a:t>
            </a:r>
          </a:p>
          <a:p>
            <a:pPr marL="285750" indent="-285750">
              <a:buFont typeface="Arial" panose="020B0604020202020204" pitchFamily="34" charset="0"/>
              <a:buChar char="•"/>
            </a:pPr>
            <a:r>
              <a:rPr lang="en-US" sz="1400" dirty="0"/>
              <a:t>Strong Republicans (63%)</a:t>
            </a:r>
          </a:p>
          <a:p>
            <a:pPr marL="285750" indent="-285750">
              <a:buFont typeface="Arial" panose="020B0604020202020204" pitchFamily="34" charset="0"/>
              <a:buChar char="•"/>
            </a:pPr>
            <a:r>
              <a:rPr lang="en-US" sz="1400" dirty="0"/>
              <a:t>PWD Democrats (63%)</a:t>
            </a:r>
          </a:p>
          <a:p>
            <a:pPr marL="285750" indent="-285750">
              <a:buFont typeface="Arial" panose="020B0604020202020204" pitchFamily="34" charset="0"/>
              <a:buChar char="•"/>
            </a:pPr>
            <a:r>
              <a:rPr lang="en-US" sz="1400" dirty="0"/>
              <a:t>Democratic women (61%)</a:t>
            </a:r>
          </a:p>
          <a:p>
            <a:pPr marL="285750" indent="-285750">
              <a:buFont typeface="Arial" panose="020B0604020202020204" pitchFamily="34" charset="0"/>
              <a:buChar char="•"/>
            </a:pPr>
            <a:r>
              <a:rPr lang="en-US" sz="1400" dirty="0"/>
              <a:t>Income below $50k</a:t>
            </a:r>
          </a:p>
          <a:p>
            <a:pPr marL="285750" indent="-285750">
              <a:buFont typeface="Arial" panose="020B0604020202020204" pitchFamily="34" charset="0"/>
              <a:buChar char="•"/>
            </a:pPr>
            <a:r>
              <a:rPr lang="en-US" sz="1400" dirty="0"/>
              <a:t>Men &lt;50 (60%)</a:t>
            </a:r>
          </a:p>
          <a:p>
            <a:pPr marL="285750" indent="-285750">
              <a:buFont typeface="Arial" panose="020B0604020202020204" pitchFamily="34" charset="0"/>
              <a:buChar char="•"/>
            </a:pPr>
            <a:r>
              <a:rPr lang="en-US" sz="1400" dirty="0"/>
              <a:t>Gen X (60%)</a:t>
            </a:r>
          </a:p>
        </p:txBody>
      </p:sp>
      <p:sp>
        <p:nvSpPr>
          <p:cNvPr id="13" name="Content Placeholder 4">
            <a:extLst>
              <a:ext uri="{FF2B5EF4-FFF2-40B4-BE49-F238E27FC236}">
                <a16:creationId xmlns:a16="http://schemas.microsoft.com/office/drawing/2014/main" id="{A6D3A564-AC42-454A-BBC1-B63903CB6061}"/>
              </a:ext>
            </a:extLst>
          </p:cNvPr>
          <p:cNvSpPr txBox="1">
            <a:spLocks/>
          </p:cNvSpPr>
          <p:nvPr/>
        </p:nvSpPr>
        <p:spPr>
          <a:xfrm>
            <a:off x="6146898" y="2035806"/>
            <a:ext cx="5760721" cy="921133"/>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200" b="1" dirty="0"/>
              <a:t>Some people have said if the disability community, including those with disabilities as well as family members and friends of people with disabilities, voted on the issues that matter to them and </a:t>
            </a:r>
            <a:r>
              <a:rPr lang="en-US" sz="1200" b="1" u="sng" dirty="0">
                <a:solidFill>
                  <a:srgbClr val="C00000"/>
                </a:solidFill>
              </a:rPr>
              <a:t>voted on these issues</a:t>
            </a:r>
            <a:r>
              <a:rPr lang="en-US" sz="1200" b="1" dirty="0"/>
              <a:t>, then we could make changes on big issues that impact us.</a:t>
            </a:r>
          </a:p>
        </p:txBody>
      </p:sp>
      <p:sp>
        <p:nvSpPr>
          <p:cNvPr id="16" name="TextBox 15">
            <a:extLst>
              <a:ext uri="{FF2B5EF4-FFF2-40B4-BE49-F238E27FC236}">
                <a16:creationId xmlns:a16="http://schemas.microsoft.com/office/drawing/2014/main" id="{15C8EBC5-6D81-44B6-B301-F4F06067F9DA}"/>
              </a:ext>
            </a:extLst>
          </p:cNvPr>
          <p:cNvSpPr txBox="1"/>
          <p:nvPr/>
        </p:nvSpPr>
        <p:spPr>
          <a:xfrm>
            <a:off x="3222613" y="3039012"/>
            <a:ext cx="2689006" cy="1169551"/>
          </a:xfrm>
          <a:prstGeom prst="rect">
            <a:avLst/>
          </a:prstGeom>
          <a:noFill/>
          <a:ln>
            <a:solidFill>
              <a:srgbClr val="0070C0"/>
            </a:solidFill>
          </a:ln>
        </p:spPr>
        <p:txBody>
          <a:bodyPr wrap="none" rtlCol="0">
            <a:spAutoFit/>
          </a:bodyPr>
          <a:lstStyle/>
          <a:p>
            <a:pPr algn="ctr"/>
            <a:r>
              <a:rPr lang="en-US" sz="1400" b="1" dirty="0"/>
              <a:t>Most likely to say strongly agree</a:t>
            </a:r>
          </a:p>
          <a:p>
            <a:pPr marL="285750" indent="-285750">
              <a:buFont typeface="Arial" panose="020B0604020202020204" pitchFamily="34" charset="0"/>
              <a:buChar char="•"/>
            </a:pPr>
            <a:r>
              <a:rPr lang="en-US" sz="1400" dirty="0"/>
              <a:t>Northeast region (65%)</a:t>
            </a:r>
          </a:p>
          <a:p>
            <a:pPr marL="285750" indent="-285750">
              <a:buFont typeface="Arial" panose="020B0604020202020204" pitchFamily="34" charset="0"/>
              <a:buChar char="•"/>
            </a:pPr>
            <a:r>
              <a:rPr lang="en-US" sz="1400" dirty="0"/>
              <a:t>People of color (63%)</a:t>
            </a:r>
          </a:p>
          <a:p>
            <a:pPr marL="285750" indent="-285750">
              <a:buFont typeface="Arial" panose="020B0604020202020204" pitchFamily="34" charset="0"/>
              <a:buChar char="•"/>
            </a:pPr>
            <a:r>
              <a:rPr lang="en-US" sz="1400" dirty="0"/>
              <a:t>Women with disabilities (61%)</a:t>
            </a:r>
          </a:p>
          <a:p>
            <a:pPr marL="285750" indent="-285750">
              <a:buFont typeface="Arial" panose="020B0604020202020204" pitchFamily="34" charset="0"/>
              <a:buChar char="•"/>
            </a:pPr>
            <a:r>
              <a:rPr lang="en-US" sz="1400" dirty="0"/>
              <a:t>PWD likely voters (60%)</a:t>
            </a:r>
          </a:p>
        </p:txBody>
      </p:sp>
      <p:sp>
        <p:nvSpPr>
          <p:cNvPr id="10" name="Content Placeholder 4">
            <a:extLst>
              <a:ext uri="{FF2B5EF4-FFF2-40B4-BE49-F238E27FC236}">
                <a16:creationId xmlns:a16="http://schemas.microsoft.com/office/drawing/2014/main" id="{68B6C5B5-5767-435E-9E0C-033133484635}"/>
              </a:ext>
            </a:extLst>
          </p:cNvPr>
          <p:cNvSpPr txBox="1">
            <a:spLocks/>
          </p:cNvSpPr>
          <p:nvPr/>
        </p:nvSpPr>
        <p:spPr>
          <a:xfrm>
            <a:off x="224748" y="2035806"/>
            <a:ext cx="5760721" cy="921134"/>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200" b="1" dirty="0"/>
              <a:t>Some people have said if the disability community, including those with disabilities as well as family members and friends of people with disabilities, voted on the issues that mattered to them and </a:t>
            </a:r>
            <a:r>
              <a:rPr lang="en-US" sz="1200" b="1" u="sng" dirty="0">
                <a:solidFill>
                  <a:srgbClr val="C00000"/>
                </a:solidFill>
              </a:rPr>
              <a:t>voted in their own self-interest</a:t>
            </a:r>
            <a:r>
              <a:rPr lang="en-US" sz="1200" b="1" dirty="0"/>
              <a:t>, then we could make changes on big issues that impact us.</a:t>
            </a:r>
          </a:p>
        </p:txBody>
      </p:sp>
      <p:sp>
        <p:nvSpPr>
          <p:cNvPr id="17" name="Content Placeholder 4">
            <a:extLst>
              <a:ext uri="{FF2B5EF4-FFF2-40B4-BE49-F238E27FC236}">
                <a16:creationId xmlns:a16="http://schemas.microsoft.com/office/drawing/2014/main" id="{C089273C-E6F1-4D44-AF1E-DE9E836D02C0}"/>
              </a:ext>
            </a:extLst>
          </p:cNvPr>
          <p:cNvSpPr txBox="1">
            <a:spLocks/>
          </p:cNvSpPr>
          <p:nvPr/>
        </p:nvSpPr>
        <p:spPr>
          <a:xfrm>
            <a:off x="224748" y="1749042"/>
            <a:ext cx="11682871" cy="227397"/>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600" b="1" dirty="0"/>
              <a:t>Please tell me if you agree or disagree:</a:t>
            </a:r>
          </a:p>
        </p:txBody>
      </p:sp>
      <p:sp>
        <p:nvSpPr>
          <p:cNvPr id="5" name="Title 4">
            <a:extLst>
              <a:ext uri="{FF2B5EF4-FFF2-40B4-BE49-F238E27FC236}">
                <a16:creationId xmlns:a16="http://schemas.microsoft.com/office/drawing/2014/main" id="{617D3D38-6AB2-4E2F-A80E-A06EFD197872}"/>
              </a:ext>
            </a:extLst>
          </p:cNvPr>
          <p:cNvSpPr>
            <a:spLocks noGrp="1"/>
          </p:cNvSpPr>
          <p:nvPr>
            <p:ph type="title"/>
          </p:nvPr>
        </p:nvSpPr>
        <p:spPr/>
        <p:txBody>
          <a:bodyPr>
            <a:noAutofit/>
          </a:bodyPr>
          <a:lstStyle/>
          <a:p>
            <a:r>
              <a:rPr lang="en-US" sz="2000" dirty="0"/>
              <a:t>A strong majority of the disability community agrees that voting on the issues that matter to the disability community can make change. Strong partisans react with more intensity to language about </a:t>
            </a:r>
            <a:r>
              <a:rPr lang="en-US" sz="2000" i="1" dirty="0"/>
              <a:t>voting on these issues </a:t>
            </a:r>
            <a:r>
              <a:rPr lang="en-US" sz="2000" dirty="0"/>
              <a:t>while those in the Northeast region, people of color, and women with disabilities react with more intensity to </a:t>
            </a:r>
            <a:r>
              <a:rPr lang="en-US" sz="2000" i="1" dirty="0"/>
              <a:t>voting in their own self-interest. </a:t>
            </a:r>
            <a:endParaRPr lang="en-US" sz="2000" dirty="0"/>
          </a:p>
        </p:txBody>
      </p:sp>
    </p:spTree>
    <p:extLst>
      <p:ext uri="{BB962C8B-B14F-4D97-AF65-F5344CB8AC3E}">
        <p14:creationId xmlns:p14="http://schemas.microsoft.com/office/powerpoint/2010/main" val="4251914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64FCE-F48F-4CBD-BA0A-E101BADE1A78}"/>
              </a:ext>
            </a:extLst>
          </p:cNvPr>
          <p:cNvSpPr txBox="1"/>
          <p:nvPr/>
        </p:nvSpPr>
        <p:spPr>
          <a:xfrm>
            <a:off x="0" y="6334780"/>
            <a:ext cx="9490611" cy="523220"/>
          </a:xfrm>
          <a:prstGeom prst="rect">
            <a:avLst/>
          </a:prstGeom>
          <a:noFill/>
        </p:spPr>
        <p:txBody>
          <a:bodyPr wrap="none" rtlCol="0">
            <a:spAutoFit/>
          </a:bodyPr>
          <a:lstStyle/>
          <a:p>
            <a:r>
              <a:rPr lang="en-US" sz="1400" dirty="0"/>
              <a:t>Some people have said if the disability community voted on the issues that matter to them and voted in their own self-interest, </a:t>
            </a:r>
          </a:p>
          <a:p>
            <a:r>
              <a:rPr lang="en-US" sz="1400" dirty="0"/>
              <a:t>then we could make changes on big issues that impact us. What do you think about this</a:t>
            </a:r>
            <a:r>
              <a:rPr lang="en-US" sz="1400" i="1" dirty="0"/>
              <a:t>?</a:t>
            </a:r>
            <a:endParaRPr lang="en-US" sz="1400" dirty="0"/>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2288009947"/>
              </p:ext>
            </p:extLst>
          </p:nvPr>
        </p:nvGraphicFramePr>
        <p:xfrm>
          <a:off x="335279" y="1934364"/>
          <a:ext cx="11520747" cy="4277739"/>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25789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It is increasing.  </a:t>
                      </a:r>
                      <a:r>
                        <a:rPr lang="en-US" sz="1600" b="1" i="1" kern="1200" dirty="0">
                          <a:solidFill>
                            <a:schemeClr val="tx1"/>
                          </a:solidFill>
                          <a:effectLst/>
                          <a:latin typeface="+mn-lt"/>
                          <a:ea typeface="+mn-ea"/>
                          <a:cs typeface="+mn-cs"/>
                        </a:rPr>
                        <a:t>And we are being listened to</a:t>
                      </a:r>
                      <a:r>
                        <a:rPr lang="en-US" sz="1600" b="0" i="1" kern="1200" dirty="0">
                          <a:solidFill>
                            <a:schemeClr val="tx1"/>
                          </a:solidFill>
                          <a:effectLst/>
                          <a:latin typeface="+mn-lt"/>
                          <a:ea typeface="+mn-ea"/>
                          <a:cs typeface="+mn-cs"/>
                        </a:rPr>
                        <a:t>.” </a:t>
                      </a:r>
                      <a:r>
                        <a:rPr lang="en-US" sz="1600" b="0" kern="1200" dirty="0">
                          <a:solidFill>
                            <a:schemeClr val="dk1"/>
                          </a:solidFill>
                          <a:effectLst/>
                          <a:latin typeface="+mn-lt"/>
                          <a:ea typeface="+mn-ea"/>
                          <a:cs typeface="+mn-cs"/>
                        </a:rPr>
                        <a:t>– Parent of child with disability, Baltimore </a:t>
                      </a:r>
                      <a:endParaRPr lang="en-US" sz="1600" b="0" kern="1200" dirty="0">
                        <a:solidFill>
                          <a:schemeClr val="tx1"/>
                        </a:solidFill>
                        <a:effectLst/>
                        <a:latin typeface="+mn-lt"/>
                        <a:ea typeface="+mn-ea"/>
                        <a:cs typeface="+mn-cs"/>
                      </a:endParaRPr>
                    </a:p>
                  </a:txBody>
                  <a:tcPr anchor="ctr">
                    <a:solidFill>
                      <a:srgbClr val="E9EBF5"/>
                    </a:solidFill>
                  </a:tcPr>
                </a:tc>
                <a:tc rowSpan="3">
                  <a:txBody>
                    <a:bodyPr/>
                    <a:lstStyle/>
                    <a:p>
                      <a:pPr lvl="0" algn="ctr"/>
                      <a:r>
                        <a:rPr lang="en-US" sz="1600" b="0" i="1" kern="1200" dirty="0">
                          <a:solidFill>
                            <a:schemeClr val="tx1"/>
                          </a:solidFill>
                          <a:effectLst/>
                          <a:latin typeface="+mn-lt"/>
                          <a:ea typeface="+mn-ea"/>
                          <a:cs typeface="+mn-cs"/>
                        </a:rPr>
                        <a:t>“I think any group that lobbies enough…and </a:t>
                      </a:r>
                      <a:r>
                        <a:rPr lang="en-US" sz="1600" b="1" i="1" kern="1200" dirty="0">
                          <a:solidFill>
                            <a:schemeClr val="tx1"/>
                          </a:solidFill>
                          <a:effectLst/>
                          <a:latin typeface="+mn-lt"/>
                          <a:ea typeface="+mn-ea"/>
                          <a:cs typeface="+mn-cs"/>
                        </a:rPr>
                        <a:t>I think lobbying is more powerful than voting because that’s where all the changes happen </a:t>
                      </a:r>
                      <a:r>
                        <a:rPr lang="en-US" sz="1600" b="0" i="1" kern="1200" dirty="0">
                          <a:solidFill>
                            <a:schemeClr val="tx1"/>
                          </a:solidFill>
                          <a:effectLst/>
                          <a:latin typeface="+mn-lt"/>
                          <a:ea typeface="+mn-ea"/>
                          <a:cs typeface="+mn-cs"/>
                        </a:rPr>
                        <a:t>and that’s where all the deals are made.  If you lobby Congress and you throw enough money and energy at a problem, they will eventually</a:t>
                      </a:r>
                      <a:r>
                        <a:rPr lang="en-US" sz="1600" b="0" kern="1200" dirty="0">
                          <a:solidFill>
                            <a:schemeClr val="tx1"/>
                          </a:solidFill>
                          <a:effectLst/>
                          <a:latin typeface="+mn-lt"/>
                          <a:ea typeface="+mn-ea"/>
                          <a:cs typeface="+mn-cs"/>
                        </a:rPr>
                        <a:t>.” </a:t>
                      </a:r>
                      <a:r>
                        <a:rPr lang="en-US" sz="1600" b="0" kern="1200" dirty="0">
                          <a:solidFill>
                            <a:schemeClr val="dk1"/>
                          </a:solidFill>
                          <a:effectLst/>
                          <a:latin typeface="+mn-lt"/>
                          <a:ea typeface="+mn-ea"/>
                          <a:cs typeface="+mn-cs"/>
                        </a:rPr>
                        <a:t>– Parent of child with disability, Baltimore </a:t>
                      </a:r>
                      <a:endParaRPr lang="en-US" sz="1600" b="0" kern="1200" dirty="0">
                        <a:solidFill>
                          <a:schemeClr val="tx1"/>
                        </a:solidFill>
                        <a:effectLst/>
                        <a:latin typeface="+mn-lt"/>
                        <a:ea typeface="+mn-ea"/>
                        <a:cs typeface="+mn-cs"/>
                      </a:endParaRPr>
                    </a:p>
                  </a:txBody>
                  <a:tcPr anchor="ctr">
                    <a:solidFill>
                      <a:srgbClr val="CFD5EA"/>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I think what she was saying you do have a voice when everyone comes together because I had a friend that worked for me, and he was a paraplegic and he…with his help……</a:t>
                      </a:r>
                      <a:r>
                        <a:rPr lang="en-US" sz="1600" b="1" i="1" kern="1200" dirty="0">
                          <a:solidFill>
                            <a:schemeClr val="tx1"/>
                          </a:solidFill>
                          <a:effectLst/>
                          <a:latin typeface="+mn-lt"/>
                          <a:ea typeface="+mn-ea"/>
                          <a:cs typeface="+mn-cs"/>
                        </a:rPr>
                        <a:t>a side curb accessible for wheelchairs</a:t>
                      </a:r>
                      <a:r>
                        <a:rPr lang="en-US" sz="1600" b="1" kern="1200" dirty="0">
                          <a:solidFill>
                            <a:schemeClr val="tx1"/>
                          </a:solidFill>
                          <a:effectLst/>
                          <a:latin typeface="+mn-lt"/>
                          <a:ea typeface="+mn-ea"/>
                          <a:cs typeface="+mn-cs"/>
                        </a:rPr>
                        <a:t>. </a:t>
                      </a:r>
                      <a:r>
                        <a:rPr lang="en-US" sz="1600" b="1" i="1" kern="1200" dirty="0">
                          <a:solidFill>
                            <a:schemeClr val="tx1"/>
                          </a:solidFill>
                          <a:effectLst/>
                          <a:latin typeface="+mn-lt"/>
                          <a:ea typeface="+mn-ea"/>
                          <a:cs typeface="+mn-cs"/>
                        </a:rPr>
                        <a:t>He made that happen</a:t>
                      </a:r>
                      <a:r>
                        <a:rPr lang="en-US" sz="1600" b="0" kern="1200" dirty="0">
                          <a:solidFill>
                            <a:schemeClr val="tx1"/>
                          </a:solidFill>
                          <a:effectLst/>
                          <a:latin typeface="+mn-lt"/>
                          <a:ea typeface="+mn-ea"/>
                          <a:cs typeface="+mn-cs"/>
                        </a:rPr>
                        <a:t>.” – Person of color with disability, Baltimore       </a:t>
                      </a:r>
                    </a:p>
                  </a:txBody>
                  <a:tcPr anchor="ctr">
                    <a:solidFill>
                      <a:srgbClr val="E9EBF5"/>
                    </a:solidFill>
                  </a:tcPr>
                </a:tc>
                <a:extLst>
                  <a:ext uri="{0D108BD9-81ED-4DB2-BD59-A6C34878D82A}">
                    <a16:rowId xmlns:a16="http://schemas.microsoft.com/office/drawing/2014/main" val="1530629322"/>
                  </a:ext>
                </a:extLst>
              </a:tr>
              <a:tr h="1063335">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I think that that would be the goal, </a:t>
                      </a:r>
                      <a:r>
                        <a:rPr lang="en-US" sz="1600" b="1" i="1" kern="1200" dirty="0">
                          <a:solidFill>
                            <a:schemeClr val="dk1"/>
                          </a:solidFill>
                          <a:effectLst/>
                          <a:latin typeface="+mn-lt"/>
                          <a:ea typeface="+mn-ea"/>
                          <a:cs typeface="+mn-cs"/>
                        </a:rPr>
                        <a:t>but it really just depends on the person that is elected and if they are saying that to get my vote and how long are they going to follow through with</a:t>
                      </a:r>
                      <a:r>
                        <a:rPr lang="en-US" sz="1600" i="1" kern="1200" dirty="0">
                          <a:solidFill>
                            <a:schemeClr val="dk1"/>
                          </a:solidFill>
                          <a:effectLst/>
                          <a:latin typeface="+mn-lt"/>
                          <a:ea typeface="+mn-ea"/>
                          <a:cs typeface="+mn-cs"/>
                        </a:rPr>
                        <a:t>…I don’t want them to say yeah, I am championing for you know whatever it is, but I am going to carry it out in my second term.  You know after they are already elected, and at that point they are like I don’t give a damn</a:t>
                      </a:r>
                      <a:r>
                        <a:rPr lang="en-US" sz="1600" kern="1200" dirty="0">
                          <a:solidFill>
                            <a:schemeClr val="dk1"/>
                          </a:solidFill>
                          <a:effectLst/>
                          <a:latin typeface="+mn-lt"/>
                          <a:ea typeface="+mn-ea"/>
                          <a:cs typeface="+mn-cs"/>
                        </a:rPr>
                        <a:t>.” – Parent of child with disability, Baltimore      </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76927034"/>
                  </a:ext>
                </a:extLst>
              </a:tr>
              <a:tr h="569105">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As opposed to like the AARP, because I think that </a:t>
                      </a:r>
                      <a:r>
                        <a:rPr lang="en-US" sz="1600" b="1" i="1" kern="1200" dirty="0">
                          <a:solidFill>
                            <a:schemeClr val="dk1"/>
                          </a:solidFill>
                          <a:effectLst/>
                          <a:latin typeface="+mn-lt"/>
                          <a:ea typeface="+mn-ea"/>
                          <a:cs typeface="+mn-cs"/>
                        </a:rPr>
                        <a:t>they have a lot in common with people with disabilities, I haven’t seen all those things go into place</a:t>
                      </a:r>
                      <a:r>
                        <a:rPr lang="en-US" sz="1600" i="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White person with disability, Baltimore  </a:t>
                      </a:r>
                    </a:p>
                  </a:txBody>
                  <a:tcPr anchor="ctr">
                    <a:solidFill>
                      <a:srgbClr val="CFD5EA"/>
                    </a:solidFill>
                  </a:tcPr>
                </a:tc>
                <a:extLst>
                  <a:ext uri="{0D108BD9-81ED-4DB2-BD59-A6C34878D82A}">
                    <a16:rowId xmlns:a16="http://schemas.microsoft.com/office/drawing/2014/main" val="2477314160"/>
                  </a:ext>
                </a:extLst>
              </a:tr>
              <a:tr h="1387403">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a:t>
                      </a:r>
                      <a:r>
                        <a:rPr lang="en-US" sz="1600" i="1" kern="1200" dirty="0">
                          <a:solidFill>
                            <a:schemeClr val="dk1"/>
                          </a:solidFill>
                          <a:effectLst/>
                          <a:latin typeface="+mn-lt"/>
                          <a:ea typeface="+mn-ea"/>
                          <a:cs typeface="+mn-cs"/>
                        </a:rPr>
                        <a:t>Because if it was just people with disabilities voting on certain issues, </a:t>
                      </a:r>
                      <a:r>
                        <a:rPr lang="en-US" sz="1600" b="1" i="1" kern="1200" dirty="0">
                          <a:solidFill>
                            <a:schemeClr val="dk1"/>
                          </a:solidFill>
                          <a:effectLst/>
                          <a:latin typeface="+mn-lt"/>
                          <a:ea typeface="+mn-ea"/>
                          <a:cs typeface="+mn-cs"/>
                        </a:rPr>
                        <a:t>I believe it would be a stronger effect</a:t>
                      </a:r>
                      <a:r>
                        <a:rPr lang="en-US" sz="1600" b="1"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  – Person of color with disability, Baltimore      </a:t>
                      </a:r>
                    </a:p>
                  </a:txBody>
                  <a:tcPr anchor="ctr">
                    <a:solidFill>
                      <a:srgbClr val="CFD5EA"/>
                    </a:solidFill>
                  </a:tcPr>
                </a:tc>
                <a:tc vMerge="1">
                  <a:txBody>
                    <a:bodyPr/>
                    <a:lstStyle/>
                    <a:p>
                      <a:endParaRPr lang="en-US"/>
                    </a:p>
                  </a:txBody>
                  <a:tcPr/>
                </a:tc>
                <a:extLst>
                  <a:ext uri="{0D108BD9-81ED-4DB2-BD59-A6C34878D82A}">
                    <a16:rowId xmlns:a16="http://schemas.microsoft.com/office/drawing/2014/main" val="3328929086"/>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4586" y="488272"/>
            <a:ext cx="11521440" cy="955102"/>
          </a:xfrm>
        </p:spPr>
        <p:txBody>
          <a:bodyPr>
            <a:noAutofit/>
          </a:bodyPr>
          <a:lstStyle/>
          <a:p>
            <a:r>
              <a:rPr lang="en-US" sz="2800" dirty="0"/>
              <a:t>In the groups, participants are mixed on if the disability community voted in their own-self interest it would make a change on big issues. Some say that is true, but others feel that they haven’t seen change happen so it is hard to believe. </a:t>
            </a:r>
          </a:p>
        </p:txBody>
      </p:sp>
    </p:spTree>
    <p:extLst>
      <p:ext uri="{BB962C8B-B14F-4D97-AF65-F5344CB8AC3E}">
        <p14:creationId xmlns:p14="http://schemas.microsoft.com/office/powerpoint/2010/main" val="34407210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4DC6A5-3D66-4417-8503-CE64617AA82F}"/>
              </a:ext>
            </a:extLst>
          </p:cNvPr>
          <p:cNvSpPr txBox="1"/>
          <p:nvPr/>
        </p:nvSpPr>
        <p:spPr>
          <a:xfrm>
            <a:off x="0" y="6334780"/>
            <a:ext cx="6595780" cy="523220"/>
          </a:xfrm>
          <a:prstGeom prst="rect">
            <a:avLst/>
          </a:prstGeom>
          <a:noFill/>
        </p:spPr>
        <p:txBody>
          <a:bodyPr wrap="none" rtlCol="0">
            <a:spAutoFit/>
          </a:bodyPr>
          <a:lstStyle/>
          <a:p>
            <a:r>
              <a:rPr lang="en-US" sz="1400" dirty="0"/>
              <a:t>Do you feel like the issues you care about are being addressed by your elected officials? </a:t>
            </a:r>
          </a:p>
          <a:p>
            <a:r>
              <a:rPr lang="en-US" sz="1400" dirty="0"/>
              <a:t>Do you feel like politicians and elected officials care about people like you? </a:t>
            </a:r>
          </a:p>
        </p:txBody>
      </p:sp>
      <p:graphicFrame>
        <p:nvGraphicFramePr>
          <p:cNvPr id="3" name="Table 2">
            <a:extLst>
              <a:ext uri="{FF2B5EF4-FFF2-40B4-BE49-F238E27FC236}">
                <a16:creationId xmlns:a16="http://schemas.microsoft.com/office/drawing/2014/main" id="{03D9E84D-2AC0-439E-840F-1C38D3A9606B}"/>
              </a:ext>
            </a:extLst>
          </p:cNvPr>
          <p:cNvGraphicFramePr>
            <a:graphicFrameLocks noGrp="1"/>
          </p:cNvGraphicFramePr>
          <p:nvPr>
            <p:extLst>
              <p:ext uri="{D42A27DB-BD31-4B8C-83A1-F6EECF244321}">
                <p14:modId xmlns:p14="http://schemas.microsoft.com/office/powerpoint/2010/main" val="246195101"/>
              </p:ext>
            </p:extLst>
          </p:nvPr>
        </p:nvGraphicFramePr>
        <p:xfrm>
          <a:off x="335280" y="2100620"/>
          <a:ext cx="11520747" cy="3931920"/>
        </p:xfrm>
        <a:graphic>
          <a:graphicData uri="http://schemas.openxmlformats.org/drawingml/2006/table">
            <a:tbl>
              <a:tblPr firstRow="1" bandRow="1">
                <a:tableStyleId>{5C22544A-7EE6-4342-B048-85BDC9FD1C3A}</a:tableStyleId>
              </a:tblPr>
              <a:tblGrid>
                <a:gridCol w="3840249">
                  <a:extLst>
                    <a:ext uri="{9D8B030D-6E8A-4147-A177-3AD203B41FA5}">
                      <a16:colId xmlns:a16="http://schemas.microsoft.com/office/drawing/2014/main" val="3336820180"/>
                    </a:ext>
                  </a:extLst>
                </a:gridCol>
                <a:gridCol w="3840249">
                  <a:extLst>
                    <a:ext uri="{9D8B030D-6E8A-4147-A177-3AD203B41FA5}">
                      <a16:colId xmlns:a16="http://schemas.microsoft.com/office/drawing/2014/main" val="862539603"/>
                    </a:ext>
                  </a:extLst>
                </a:gridCol>
                <a:gridCol w="3840249">
                  <a:extLst>
                    <a:ext uri="{9D8B030D-6E8A-4147-A177-3AD203B41FA5}">
                      <a16:colId xmlns:a16="http://schemas.microsoft.com/office/drawing/2014/main" val="193665233"/>
                    </a:ext>
                  </a:extLst>
                </a:gridCol>
              </a:tblGrid>
              <a:tr h="165652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t>
                      </a:r>
                      <a:r>
                        <a:rPr lang="en-US" sz="1400" b="0" i="1" kern="1200" dirty="0">
                          <a:solidFill>
                            <a:schemeClr val="dk1"/>
                          </a:solidFill>
                          <a:effectLst/>
                          <a:latin typeface="+mn-lt"/>
                          <a:ea typeface="+mn-ea"/>
                          <a:cs typeface="+mn-cs"/>
                        </a:rPr>
                        <a:t>There are new issues being brought up that don’t need to be.” </a:t>
                      </a:r>
                      <a:r>
                        <a:rPr lang="en-US" sz="1400" b="0" kern="1200" dirty="0">
                          <a:solidFill>
                            <a:schemeClr val="dk1"/>
                          </a:solidFill>
                          <a:effectLst/>
                          <a:latin typeface="+mn-lt"/>
                          <a:ea typeface="+mn-ea"/>
                          <a:cs typeface="+mn-cs"/>
                        </a:rPr>
                        <a:t>– White person with disability, Baltimore</a:t>
                      </a:r>
                    </a:p>
                  </a:txBody>
                  <a:tcPr anchor="ctr">
                    <a:solidFill>
                      <a:srgbClr val="CFD5EA"/>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t>
                      </a:r>
                      <a:r>
                        <a:rPr lang="en-US" sz="1400" b="0" i="1" kern="1200" dirty="0">
                          <a:solidFill>
                            <a:schemeClr val="dk1"/>
                          </a:solidFill>
                          <a:effectLst/>
                          <a:latin typeface="+mn-lt"/>
                          <a:ea typeface="+mn-ea"/>
                          <a:cs typeface="+mn-cs"/>
                        </a:rPr>
                        <a:t>And </a:t>
                      </a:r>
                      <a:r>
                        <a:rPr lang="en-US" sz="1400" b="1" i="1" kern="1200" dirty="0">
                          <a:solidFill>
                            <a:schemeClr val="dk1"/>
                          </a:solidFill>
                          <a:effectLst/>
                          <a:latin typeface="+mn-lt"/>
                          <a:ea typeface="+mn-ea"/>
                          <a:cs typeface="+mn-cs"/>
                        </a:rPr>
                        <a:t>I feel that it has been better because now there are laws that protect children with disabilities</a:t>
                      </a:r>
                      <a:r>
                        <a:rPr lang="en-US" sz="1400" b="0" i="1" kern="1200" dirty="0">
                          <a:solidFill>
                            <a:schemeClr val="dk1"/>
                          </a:solidFill>
                          <a:effectLst/>
                          <a:latin typeface="+mn-lt"/>
                          <a:ea typeface="+mn-ea"/>
                          <a:cs typeface="+mn-cs"/>
                        </a:rPr>
                        <a:t>. Now the police send out forms if you have had an incident or something saying that you know you identify your child and they become aware of that there is a child with a disability in your home.  And </a:t>
                      </a:r>
                      <a:r>
                        <a:rPr lang="en-US" sz="1400" b="1" i="1" kern="1200" dirty="0">
                          <a:solidFill>
                            <a:schemeClr val="dk1"/>
                          </a:solidFill>
                          <a:effectLst/>
                          <a:latin typeface="+mn-lt"/>
                          <a:ea typeface="+mn-ea"/>
                          <a:cs typeface="+mn-cs"/>
                        </a:rPr>
                        <a:t>therefore, they approach your home and they are going to come in your home knowing that they have to treat them differently and that they don’t have to see them as a threat</a:t>
                      </a:r>
                      <a:r>
                        <a:rPr lang="en-US" sz="1400" b="0" i="1" kern="1200" dirty="0">
                          <a:solidFill>
                            <a:schemeClr val="dk1"/>
                          </a:solidFill>
                          <a:effectLst/>
                          <a:latin typeface="+mn-lt"/>
                          <a:ea typeface="+mn-ea"/>
                          <a:cs typeface="+mn-cs"/>
                        </a:rPr>
                        <a:t>.  And I think that that has been a big help and that has been a wonderful change.  Because before, you would hear something like a child with autism has been tasered or they have passed away because they were beaten, etc., etc., because the police or the law enforcement did not understand maybe what was happening</a:t>
                      </a:r>
                      <a:r>
                        <a:rPr lang="en-US" sz="1400" b="0" kern="1200" dirty="0">
                          <a:solidFill>
                            <a:schemeClr val="dk1"/>
                          </a:solidFill>
                          <a:effectLst/>
                          <a:latin typeface="+mn-lt"/>
                          <a:ea typeface="+mn-ea"/>
                          <a:cs typeface="+mn-cs"/>
                        </a:rPr>
                        <a:t>.” – Parent of child w/ disability, Baltimore     </a:t>
                      </a:r>
                    </a:p>
                  </a:txBody>
                  <a:tcPr anchor="ctr">
                    <a:solidFill>
                      <a:srgbClr val="E9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a:t>
                      </a:r>
                      <a:r>
                        <a:rPr lang="en-US" sz="1400" b="0" i="1" kern="1200" dirty="0">
                          <a:solidFill>
                            <a:schemeClr val="tx1"/>
                          </a:solidFill>
                          <a:effectLst/>
                          <a:latin typeface="+mn-lt"/>
                          <a:ea typeface="+mn-ea"/>
                          <a:cs typeface="+mn-cs"/>
                        </a:rPr>
                        <a:t>Maybe not once they find out about the disability stuff that we all want parking spaces, but…[laughter]” </a:t>
                      </a:r>
                      <a:r>
                        <a:rPr lang="en-US" sz="1400" b="0" kern="1200" dirty="0">
                          <a:solidFill>
                            <a:schemeClr val="tx1"/>
                          </a:solidFill>
                          <a:effectLst/>
                          <a:latin typeface="+mn-lt"/>
                          <a:ea typeface="+mn-ea"/>
                          <a:cs typeface="+mn-cs"/>
                        </a:rPr>
                        <a:t>– White person with disability, Baltimore</a:t>
                      </a:r>
                    </a:p>
                  </a:txBody>
                  <a:tcPr anchor="ctr">
                    <a:solidFill>
                      <a:srgbClr val="E9EBF5"/>
                    </a:solidFill>
                  </a:tcPr>
                </a:tc>
                <a:extLst>
                  <a:ext uri="{0D108BD9-81ED-4DB2-BD59-A6C34878D82A}">
                    <a16:rowId xmlns:a16="http://schemas.microsoft.com/office/drawing/2014/main" val="1530629322"/>
                  </a:ext>
                </a:extLst>
              </a:tr>
              <a:tr h="43039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i="1" kern="1200" dirty="0">
                          <a:solidFill>
                            <a:schemeClr val="dk1"/>
                          </a:solidFill>
                          <a:effectLst/>
                          <a:latin typeface="+mn-lt"/>
                          <a:ea typeface="+mn-ea"/>
                          <a:cs typeface="+mn-cs"/>
                        </a:rPr>
                        <a:t>Because when you write to certain delegates and senators, they tend to respond.  </a:t>
                      </a:r>
                      <a:r>
                        <a:rPr lang="en-US" sz="1400" b="1" i="1" kern="1200" dirty="0">
                          <a:solidFill>
                            <a:schemeClr val="dk1"/>
                          </a:solidFill>
                          <a:effectLst/>
                          <a:latin typeface="+mn-lt"/>
                          <a:ea typeface="+mn-ea"/>
                          <a:cs typeface="+mn-cs"/>
                        </a:rPr>
                        <a:t>The only thing that I say is…because my vision is bad and with writing, they want you to fill out a form and that’s where my complication comes in</a:t>
                      </a:r>
                      <a:r>
                        <a:rPr lang="en-US" sz="1400" kern="1200" dirty="0">
                          <a:solidFill>
                            <a:schemeClr val="dk1"/>
                          </a:solidFill>
                          <a:effectLst/>
                          <a:latin typeface="+mn-lt"/>
                          <a:ea typeface="+mn-ea"/>
                          <a:cs typeface="+mn-cs"/>
                        </a:rPr>
                        <a:t>.” – Person of color with disability, Baltimore          </a:t>
                      </a:r>
                    </a:p>
                  </a:txBody>
                  <a:tcPr anchor="ctr"/>
                </a:tc>
                <a:extLst>
                  <a:ext uri="{0D108BD9-81ED-4DB2-BD59-A6C34878D82A}">
                    <a16:rowId xmlns:a16="http://schemas.microsoft.com/office/drawing/2014/main" val="476927034"/>
                  </a:ext>
                </a:extLst>
              </a:tr>
              <a:tr h="1066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t>
                      </a:r>
                      <a:r>
                        <a:rPr lang="en-US" sz="1400" b="1" i="1" kern="1200" dirty="0">
                          <a:solidFill>
                            <a:schemeClr val="dk1"/>
                          </a:solidFill>
                          <a:effectLst/>
                          <a:latin typeface="+mn-lt"/>
                          <a:ea typeface="+mn-ea"/>
                          <a:cs typeface="+mn-cs"/>
                        </a:rPr>
                        <a:t>Human rights and civil rights and racial issues </a:t>
                      </a:r>
                      <a:r>
                        <a:rPr lang="en-US" sz="1400" i="1" kern="1200" dirty="0">
                          <a:solidFill>
                            <a:schemeClr val="dk1"/>
                          </a:solidFill>
                          <a:effectLst/>
                          <a:latin typeface="+mn-lt"/>
                          <a:ea typeface="+mn-ea"/>
                          <a:cs typeface="+mn-cs"/>
                        </a:rPr>
                        <a:t>in this country are not being addressed</a:t>
                      </a:r>
                      <a:r>
                        <a:rPr lang="en-US" sz="1400" kern="1200" dirty="0">
                          <a:solidFill>
                            <a:schemeClr val="dk1"/>
                          </a:solidFill>
                          <a:effectLst/>
                          <a:latin typeface="+mn-lt"/>
                          <a:ea typeface="+mn-ea"/>
                          <a:cs typeface="+mn-cs"/>
                        </a:rPr>
                        <a:t>.” – White person with disability, Baltimore</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6075454"/>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335280" y="318575"/>
            <a:ext cx="11521440" cy="1479805"/>
          </a:xfrm>
        </p:spPr>
        <p:txBody>
          <a:bodyPr>
            <a:noAutofit/>
          </a:bodyPr>
          <a:lstStyle/>
          <a:p>
            <a:r>
              <a:rPr lang="en-US" sz="2000" dirty="0"/>
              <a:t>Reactions are mixed among focus group participants in their views of elected officials. Some say key issues are not being addressed, while others have written to their representatives and gotten a response. One participant noted that filling out forms in order to contact their representatives is less accessible to them because of their disability. Another noted that changes in local policing behavior to be more sensitive to children with disabilities has made a positive impact in their family’s life. </a:t>
            </a:r>
          </a:p>
        </p:txBody>
      </p:sp>
    </p:spTree>
    <p:extLst>
      <p:ext uri="{BB962C8B-B14F-4D97-AF65-F5344CB8AC3E}">
        <p14:creationId xmlns:p14="http://schemas.microsoft.com/office/powerpoint/2010/main" val="39273843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2" name="Freeform: Shape 19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Two hands reading Braille.">
            <a:extLst>
              <a:ext uri="{FF2B5EF4-FFF2-40B4-BE49-F238E27FC236}">
                <a16:creationId xmlns:a16="http://schemas.microsoft.com/office/drawing/2014/main" id="{138DC198-90A9-40CE-863E-049F383218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75" r="36034"/>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solidFill>
                  <a:schemeClr val="accent1"/>
                </a:solidFill>
              </a:rPr>
              <a:t>Messaging</a:t>
            </a:r>
          </a:p>
        </p:txBody>
      </p:sp>
    </p:spTree>
    <p:extLst>
      <p:ext uri="{BB962C8B-B14F-4D97-AF65-F5344CB8AC3E}">
        <p14:creationId xmlns:p14="http://schemas.microsoft.com/office/powerpoint/2010/main" val="867939487"/>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6BE6AA-A49F-4D60-AE51-FAC57A7ED876}"/>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extLst>
              <p:ext uri="{D42A27DB-BD31-4B8C-83A1-F6EECF244321}">
                <p14:modId xmlns:p14="http://schemas.microsoft.com/office/powerpoint/2010/main" val="1748150257"/>
              </p:ext>
            </p:extLst>
          </p:nvPr>
        </p:nvGraphicFramePr>
        <p:xfrm>
          <a:off x="335280" y="988996"/>
          <a:ext cx="11234420" cy="5285010"/>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870093">
                <a:tc>
                  <a:txBody>
                    <a:bodyPr/>
                    <a:lstStyle/>
                    <a:p>
                      <a:pPr lvl="0"/>
                      <a:r>
                        <a:rPr lang="en-US" sz="1250" b="1" kern="1200" dirty="0">
                          <a:solidFill>
                            <a:schemeClr val="tx1"/>
                          </a:solidFill>
                          <a:effectLst/>
                          <a:latin typeface="+mn-lt"/>
                          <a:ea typeface="+mn-ea"/>
                          <a:cs typeface="+mn-cs"/>
                        </a:rPr>
                        <a:t>[EDUCATION] </a:t>
                      </a:r>
                      <a:r>
                        <a:rPr lang="en-US" sz="1250" b="0" kern="1200" dirty="0">
                          <a:solidFill>
                            <a:schemeClr val="tx1"/>
                          </a:solidFill>
                          <a:effectLst/>
                          <a:latin typeface="+mn-lt"/>
                          <a:ea typeface="+mn-ea"/>
                          <a:cs typeface="+mn-cs"/>
                        </a:rPr>
                        <a:t>The future of our nation rests on education today. All children, including children with disabilities, must have access to the best education we can offer. This means our schools must be equipped with the correct resources and the most capable and carefully trained teachers. For this to be possible, we must vote for representatives who will allocate the proper funding to our schools to best serve all students and give special needs students a fair shot at a great education.</a:t>
                      </a:r>
                    </a:p>
                  </a:txBody>
                  <a:tcPr anchor="ctr">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643214145"/>
                  </a:ext>
                </a:extLst>
              </a:tr>
              <a:tr h="902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b="1" kern="1200" dirty="0">
                          <a:solidFill>
                            <a:schemeClr val="dk1"/>
                          </a:solidFill>
                          <a:effectLst/>
                          <a:latin typeface="+mn-lt"/>
                          <a:ea typeface="+mn-ea"/>
                          <a:cs typeface="+mn-cs"/>
                        </a:rPr>
                        <a:t>[FUNDAMENTAL RIGHT]</a:t>
                      </a:r>
                      <a:r>
                        <a:rPr lang="en-US" sz="1250" kern="1200" dirty="0">
                          <a:solidFill>
                            <a:schemeClr val="dk1"/>
                          </a:solidFill>
                          <a:effectLst/>
                          <a:latin typeface="+mn-lt"/>
                          <a:ea typeface="+mn-ea"/>
                          <a:cs typeface="+mn-cs"/>
                        </a:rPr>
                        <a:t> Voting is a fundamental right. It’s our way to contribute to the future of the country, but just 56% of voting-age Americans voted in 2016. That means for every friend of yours that voted, another one didn’t. Voting gives everyone the opportunity to amplify the voices of those who desperately want and need to be heard. Often, those in the disability community need social change even more. As members of the disability community, we should strive to beat that statistic – ALL of us should vote.</a:t>
                      </a:r>
                      <a:endParaRPr lang="en-US" sz="1250" b="0" kern="1200" dirty="0">
                        <a:solidFill>
                          <a:schemeClr val="tx1"/>
                        </a:solidFill>
                        <a:effectLst/>
                        <a:latin typeface="+mn-lt"/>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alpha val="25000"/>
                      </a:srgbClr>
                    </a:solidFill>
                  </a:tcPr>
                </a:tc>
                <a:extLst>
                  <a:ext uri="{0D108BD9-81ED-4DB2-BD59-A6C34878D82A}">
                    <a16:rowId xmlns:a16="http://schemas.microsoft.com/office/drawing/2014/main" val="1033202351"/>
                  </a:ext>
                </a:extLst>
              </a:tr>
              <a:tr h="870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b="1" kern="1200" dirty="0">
                          <a:solidFill>
                            <a:schemeClr val="dk1"/>
                          </a:solidFill>
                          <a:effectLst/>
                          <a:latin typeface="+mn-lt"/>
                          <a:ea typeface="+mn-ea"/>
                          <a:cs typeface="+mn-cs"/>
                        </a:rPr>
                        <a:t>[HEALTHCARE</a:t>
                      </a:r>
                      <a:r>
                        <a:rPr lang="en-US" sz="1250" kern="1200" dirty="0">
                          <a:solidFill>
                            <a:schemeClr val="dk1"/>
                          </a:solidFill>
                          <a:effectLst/>
                          <a:latin typeface="+mn-lt"/>
                          <a:ea typeface="+mn-ea"/>
                          <a:cs typeface="+mn-cs"/>
                        </a:rPr>
                        <a:t>] Healthcare should be one of the top reasons you vote in every election. You never know when an injury or illness will occur for you or a loved one, and your future health may be impacted by how people vote on this issue today. With the future of the Affordable Care Act and coverage for people with pre-existing conditions in doubt, and the cost of insurance and prescription drugs on the rise, we need to vote today.</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863808591"/>
                  </a:ext>
                </a:extLst>
              </a:tr>
              <a:tr h="870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b="1" kern="1200" dirty="0">
                          <a:solidFill>
                            <a:schemeClr val="dk1"/>
                          </a:solidFill>
                          <a:effectLst/>
                          <a:latin typeface="+mn-lt"/>
                          <a:ea typeface="+mn-ea"/>
                          <a:cs typeface="+mn-cs"/>
                        </a:rPr>
                        <a:t>[WHAT'S AT STAKE]</a:t>
                      </a:r>
                      <a:r>
                        <a:rPr lang="en-US" sz="1250" kern="1200" dirty="0">
                          <a:solidFill>
                            <a:schemeClr val="dk1"/>
                          </a:solidFill>
                          <a:effectLst/>
                          <a:latin typeface="+mn-lt"/>
                          <a:ea typeface="+mn-ea"/>
                          <a:cs typeface="+mn-cs"/>
                        </a:rPr>
                        <a:t> Elected officials in Washington and across the country have the power to affect our daily lives. In the last two years, Senators have proposed gutting the Affordable Care Act, cutting Medicaid, and eliminating other critical protections for people with disabilities. That is why it is so important to vote in every election with our personal interests in mind. Even if it won't affect us personally, we all have a responsibility to each other and our futures.</a:t>
                      </a:r>
                      <a:endParaRPr lang="en-US" sz="12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alpha val="25000"/>
                      </a:srgbClr>
                    </a:solidFill>
                  </a:tcPr>
                </a:tc>
                <a:extLst>
                  <a:ext uri="{0D108BD9-81ED-4DB2-BD59-A6C34878D82A}">
                    <a16:rowId xmlns:a16="http://schemas.microsoft.com/office/drawing/2014/main" val="1520282012"/>
                  </a:ext>
                </a:extLst>
              </a:tr>
              <a:tr h="870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b="1" kern="1200" dirty="0">
                          <a:solidFill>
                            <a:schemeClr val="dk1"/>
                          </a:solidFill>
                          <a:effectLst/>
                          <a:latin typeface="+mn-lt"/>
                          <a:ea typeface="+mn-ea"/>
                          <a:cs typeface="+mn-cs"/>
                        </a:rPr>
                        <a:t>[IMPACT OF VOTING]</a:t>
                      </a:r>
                      <a:r>
                        <a:rPr lang="en-US" sz="1250" kern="1200" dirty="0">
                          <a:solidFill>
                            <a:schemeClr val="dk1"/>
                          </a:solidFill>
                          <a:effectLst/>
                          <a:latin typeface="+mn-lt"/>
                          <a:ea typeface="+mn-ea"/>
                          <a:cs typeface="+mn-cs"/>
                        </a:rPr>
                        <a:t> The importance of voting extends beyond simply choosing who our next President or Governor will be. Critical issues that impact our community, like healthcare, education and access to special education, the environment, LGBTQ and disability rights are all impacted by elections. If you care about your future and want the best things for your family, your children, your community and the broader disability community, you need to vote in every election.</a:t>
                      </a:r>
                      <a:endParaRPr lang="en-US" sz="1250" b="0" dirty="0">
                        <a:solidFill>
                          <a:schemeClr val="tx1"/>
                        </a:solidFill>
                        <a:latin typeface="Nimbus Roman No9 L"/>
                        <a:ea typeface="DejaVu Sans"/>
                        <a:cs typeface="DejaVu San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270799897"/>
                  </a:ext>
                </a:extLst>
              </a:tr>
              <a:tr h="902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kern="1200" dirty="0">
                          <a:solidFill>
                            <a:schemeClr val="dk1"/>
                          </a:solidFill>
                          <a:effectLst/>
                          <a:latin typeface="+mn-lt"/>
                          <a:ea typeface="+mn-ea"/>
                          <a:cs typeface="+mn-cs"/>
                        </a:rPr>
                        <a:t>[</a:t>
                      </a:r>
                      <a:r>
                        <a:rPr lang="en-US" sz="1250" b="1" kern="1200" dirty="0">
                          <a:solidFill>
                            <a:schemeClr val="dk1"/>
                          </a:solidFill>
                          <a:effectLst/>
                          <a:latin typeface="+mn-lt"/>
                          <a:ea typeface="+mn-ea"/>
                          <a:cs typeface="+mn-cs"/>
                        </a:rPr>
                        <a:t>HISTORY</a:t>
                      </a:r>
                      <a:r>
                        <a:rPr lang="en-US" sz="1250" kern="1200" dirty="0">
                          <a:solidFill>
                            <a:schemeClr val="dk1"/>
                          </a:solidFill>
                          <a:effectLst/>
                          <a:latin typeface="+mn-lt"/>
                          <a:ea typeface="+mn-ea"/>
                          <a:cs typeface="+mn-cs"/>
                        </a:rPr>
                        <a:t>] We have a ways to go until people with disabilities have the same opportunities and accommodations that able-bodied people have. We need to join together with people from all walks of life to fight for our future, just like we did in the past when people with disabilities won the right to accessible public and commercial spaces and freedom from discrimination in public life, including the workplace through the Americans with Disabilities Act. By joining together, we can elect new leaders to build on the progress we have made.</a:t>
                      </a:r>
                      <a:endParaRPr lang="en-US" sz="1250" b="0" dirty="0">
                        <a:solidFill>
                          <a:schemeClr val="tx1"/>
                        </a:solidFill>
                        <a:latin typeface="Nimbus Roman No9 L"/>
                        <a:ea typeface="DejaVu Sans"/>
                        <a:cs typeface="DejaVu San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DBEF"/>
                    </a:solidFill>
                  </a:tcPr>
                </a:tc>
                <a:extLst>
                  <a:ext uri="{0D108BD9-81ED-4DB2-BD59-A6C34878D82A}">
                    <a16:rowId xmlns:a16="http://schemas.microsoft.com/office/drawing/2014/main" val="1350745578"/>
                  </a:ext>
                </a:extLst>
              </a:tr>
            </a:tbl>
          </a:graphicData>
        </a:graphic>
      </p:graphicFrame>
      <p:sp>
        <p:nvSpPr>
          <p:cNvPr id="4" name="Rectangle 3">
            <a:extLst>
              <a:ext uri="{FF2B5EF4-FFF2-40B4-BE49-F238E27FC236}">
                <a16:creationId xmlns:a16="http://schemas.microsoft.com/office/drawing/2014/main" id="{2E2A27DA-06E2-4BF7-90CD-DA32AE878A76}"/>
              </a:ext>
            </a:extLst>
          </p:cNvPr>
          <p:cNvSpPr/>
          <p:nvPr/>
        </p:nvSpPr>
        <p:spPr>
          <a:xfrm>
            <a:off x="335280" y="6339717"/>
            <a:ext cx="2850267" cy="369332"/>
          </a:xfrm>
          <a:prstGeom prst="rect">
            <a:avLst/>
          </a:prstGeom>
        </p:spPr>
        <p:txBody>
          <a:bodyPr wrap="none">
            <a:spAutoFit/>
          </a:bodyPr>
          <a:lstStyle/>
          <a:p>
            <a:r>
              <a:rPr lang="en-US" dirty="0"/>
              <a:t>Sorted by % Very Convincing</a:t>
            </a:r>
          </a:p>
        </p:txBody>
      </p:sp>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267359"/>
            <a:ext cx="11521440" cy="721637"/>
          </a:xfrm>
        </p:spPr>
        <p:txBody>
          <a:bodyPr>
            <a:normAutofit/>
          </a:bodyPr>
          <a:lstStyle/>
          <a:p>
            <a:r>
              <a:rPr lang="en-US" sz="4000" dirty="0"/>
              <a:t>Full Text of Messages Tested</a:t>
            </a:r>
          </a:p>
        </p:txBody>
      </p:sp>
    </p:spTree>
    <p:extLst>
      <p:ext uri="{BB962C8B-B14F-4D97-AF65-F5344CB8AC3E}">
        <p14:creationId xmlns:p14="http://schemas.microsoft.com/office/powerpoint/2010/main" val="5931087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04845B-C62D-436B-864B-41BDD16641D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graphicFrame>
        <p:nvGraphicFramePr>
          <p:cNvPr id="7" name="Content Placeholder 8">
            <a:extLst>
              <a:ext uri="{FF2B5EF4-FFF2-40B4-BE49-F238E27FC236}">
                <a16:creationId xmlns:a16="http://schemas.microsoft.com/office/drawing/2014/main" id="{DE2984CD-AF66-4D36-9CB8-59C30ED1EC2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53187043"/>
              </p:ext>
            </p:extLst>
          </p:nvPr>
        </p:nvGraphicFramePr>
        <p:xfrm>
          <a:off x="55537" y="2050473"/>
          <a:ext cx="12080926" cy="4463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8284410"/>
              </p:ext>
            </p:extLst>
          </p:nvPr>
        </p:nvGraphicFramePr>
        <p:xfrm>
          <a:off x="55537" y="6255685"/>
          <a:ext cx="2162493"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888173">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Total Convincing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Very Convincing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Content Placeholder 4">
            <a:extLst>
              <a:ext uri="{FF2B5EF4-FFF2-40B4-BE49-F238E27FC236}">
                <a16:creationId xmlns:a16="http://schemas.microsoft.com/office/drawing/2014/main" id="{10C7C472-EB50-4BE4-B8F8-E81B24FF3421}"/>
              </a:ext>
            </a:extLst>
          </p:cNvPr>
          <p:cNvSpPr txBox="1">
            <a:spLocks/>
          </p:cNvSpPr>
          <p:nvPr/>
        </p:nvSpPr>
        <p:spPr>
          <a:xfrm>
            <a:off x="713192" y="1580083"/>
            <a:ext cx="10765615" cy="664353"/>
          </a:xfrm>
          <a:prstGeom prst="rect">
            <a:avLst/>
          </a:prstGeom>
          <a:solidFill>
            <a:schemeClr val="bg1">
              <a:lumMod val="8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200" b="1" dirty="0"/>
              <a:t>Now you will hear some statements encouraging people with disabilities, as well as family members and friends of people with disabilities, to be politically involved and vote in ways that can make a positive difference in their lives. For each, please tell me if you believe it is a very convincing, somewhat convincing, a little convincing, or not at all convincing reason to be politically involved and vote.</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a:xfrm>
            <a:off x="335280" y="205013"/>
            <a:ext cx="11521440" cy="1312724"/>
          </a:xfrm>
        </p:spPr>
        <p:txBody>
          <a:bodyPr>
            <a:noAutofit/>
          </a:bodyPr>
          <a:lstStyle/>
          <a:p>
            <a:r>
              <a:rPr lang="en-US" sz="2000" dirty="0"/>
              <a:t>We consider a strong message to be one that is very convincing to 40% and convincing overall to 60% of survey participants. All of our messages exceed this expectation, with the messages focused on education, voting as a fundamental right, and healthcare testing the strongest among the disability community. Focusing on critical protections for people with disabilities that are at stake, the impact of voting, and the gains this community has made over history fall into a second tier but are still very strong. </a:t>
            </a:r>
          </a:p>
        </p:txBody>
      </p:sp>
    </p:spTree>
    <p:extLst>
      <p:ext uri="{BB962C8B-B14F-4D97-AF65-F5344CB8AC3E}">
        <p14:creationId xmlns:p14="http://schemas.microsoft.com/office/powerpoint/2010/main" val="2599037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1568747"/>
              </p:ext>
            </p:extLst>
          </p:nvPr>
        </p:nvGraphicFramePr>
        <p:xfrm>
          <a:off x="168676" y="1715226"/>
          <a:ext cx="11816180" cy="3823856"/>
        </p:xfrm>
        <a:graphic>
          <a:graphicData uri="http://schemas.openxmlformats.org/drawingml/2006/table">
            <a:tbl>
              <a:tblPr firstRow="1">
                <a:tableStyleId>{5C22544A-7EE6-4342-B048-85BDC9FD1C3A}</a:tableStyleId>
              </a:tblPr>
              <a:tblGrid>
                <a:gridCol w="1657383">
                  <a:extLst>
                    <a:ext uri="{9D8B030D-6E8A-4147-A177-3AD203B41FA5}">
                      <a16:colId xmlns:a16="http://schemas.microsoft.com/office/drawing/2014/main" val="285450607"/>
                    </a:ext>
                  </a:extLst>
                </a:gridCol>
                <a:gridCol w="416276">
                  <a:extLst>
                    <a:ext uri="{9D8B030D-6E8A-4147-A177-3AD203B41FA5}">
                      <a16:colId xmlns:a16="http://schemas.microsoft.com/office/drawing/2014/main" val="2215904522"/>
                    </a:ext>
                  </a:extLst>
                </a:gridCol>
                <a:gridCol w="381379">
                  <a:extLst>
                    <a:ext uri="{9D8B030D-6E8A-4147-A177-3AD203B41FA5}">
                      <a16:colId xmlns:a16="http://schemas.microsoft.com/office/drawing/2014/main" val="2688014687"/>
                    </a:ext>
                  </a:extLst>
                </a:gridCol>
                <a:gridCol w="548238">
                  <a:extLst>
                    <a:ext uri="{9D8B030D-6E8A-4147-A177-3AD203B41FA5}">
                      <a16:colId xmlns:a16="http://schemas.microsoft.com/office/drawing/2014/main" val="1038927457"/>
                    </a:ext>
                  </a:extLst>
                </a:gridCol>
                <a:gridCol w="325318">
                  <a:extLst>
                    <a:ext uri="{9D8B030D-6E8A-4147-A177-3AD203B41FA5}">
                      <a16:colId xmlns:a16="http://schemas.microsoft.com/office/drawing/2014/main" val="3678966233"/>
                    </a:ext>
                  </a:extLst>
                </a:gridCol>
                <a:gridCol w="281498">
                  <a:extLst>
                    <a:ext uri="{9D8B030D-6E8A-4147-A177-3AD203B41FA5}">
                      <a16:colId xmlns:a16="http://schemas.microsoft.com/office/drawing/2014/main" val="57765667"/>
                    </a:ext>
                  </a:extLst>
                </a:gridCol>
                <a:gridCol w="332223">
                  <a:extLst>
                    <a:ext uri="{9D8B030D-6E8A-4147-A177-3AD203B41FA5}">
                      <a16:colId xmlns:a16="http://schemas.microsoft.com/office/drawing/2014/main" val="1853208499"/>
                    </a:ext>
                  </a:extLst>
                </a:gridCol>
                <a:gridCol w="415305">
                  <a:extLst>
                    <a:ext uri="{9D8B030D-6E8A-4147-A177-3AD203B41FA5}">
                      <a16:colId xmlns:a16="http://schemas.microsoft.com/office/drawing/2014/main" val="1272443673"/>
                    </a:ext>
                  </a:extLst>
                </a:gridCol>
                <a:gridCol w="332223">
                  <a:extLst>
                    <a:ext uri="{9D8B030D-6E8A-4147-A177-3AD203B41FA5}">
                      <a16:colId xmlns:a16="http://schemas.microsoft.com/office/drawing/2014/main" val="1297631613"/>
                    </a:ext>
                  </a:extLst>
                </a:gridCol>
                <a:gridCol w="414672">
                  <a:extLst>
                    <a:ext uri="{9D8B030D-6E8A-4147-A177-3AD203B41FA5}">
                      <a16:colId xmlns:a16="http://schemas.microsoft.com/office/drawing/2014/main" val="3428662481"/>
                    </a:ext>
                  </a:extLst>
                </a:gridCol>
                <a:gridCol w="414672">
                  <a:extLst>
                    <a:ext uri="{9D8B030D-6E8A-4147-A177-3AD203B41FA5}">
                      <a16:colId xmlns:a16="http://schemas.microsoft.com/office/drawing/2014/main" val="711273759"/>
                    </a:ext>
                  </a:extLst>
                </a:gridCol>
                <a:gridCol w="472711">
                  <a:extLst>
                    <a:ext uri="{9D8B030D-6E8A-4147-A177-3AD203B41FA5}">
                      <a16:colId xmlns:a16="http://schemas.microsoft.com/office/drawing/2014/main" val="1514276495"/>
                    </a:ext>
                  </a:extLst>
                </a:gridCol>
                <a:gridCol w="482286">
                  <a:extLst>
                    <a:ext uri="{9D8B030D-6E8A-4147-A177-3AD203B41FA5}">
                      <a16:colId xmlns:a16="http://schemas.microsoft.com/office/drawing/2014/main" val="1985848794"/>
                    </a:ext>
                  </a:extLst>
                </a:gridCol>
                <a:gridCol w="482286">
                  <a:extLst>
                    <a:ext uri="{9D8B030D-6E8A-4147-A177-3AD203B41FA5}">
                      <a16:colId xmlns:a16="http://schemas.microsoft.com/office/drawing/2014/main" val="2434192829"/>
                    </a:ext>
                  </a:extLst>
                </a:gridCol>
                <a:gridCol w="347053">
                  <a:extLst>
                    <a:ext uri="{9D8B030D-6E8A-4147-A177-3AD203B41FA5}">
                      <a16:colId xmlns:a16="http://schemas.microsoft.com/office/drawing/2014/main" val="3344895288"/>
                    </a:ext>
                  </a:extLst>
                </a:gridCol>
                <a:gridCol w="414672">
                  <a:extLst>
                    <a:ext uri="{9D8B030D-6E8A-4147-A177-3AD203B41FA5}">
                      <a16:colId xmlns:a16="http://schemas.microsoft.com/office/drawing/2014/main" val="3914492877"/>
                    </a:ext>
                  </a:extLst>
                </a:gridCol>
                <a:gridCol w="271158">
                  <a:extLst>
                    <a:ext uri="{9D8B030D-6E8A-4147-A177-3AD203B41FA5}">
                      <a16:colId xmlns:a16="http://schemas.microsoft.com/office/drawing/2014/main" val="1930584359"/>
                    </a:ext>
                  </a:extLst>
                </a:gridCol>
                <a:gridCol w="388060">
                  <a:extLst>
                    <a:ext uri="{9D8B030D-6E8A-4147-A177-3AD203B41FA5}">
                      <a16:colId xmlns:a16="http://schemas.microsoft.com/office/drawing/2014/main" val="3044943369"/>
                    </a:ext>
                  </a:extLst>
                </a:gridCol>
                <a:gridCol w="443497">
                  <a:extLst>
                    <a:ext uri="{9D8B030D-6E8A-4147-A177-3AD203B41FA5}">
                      <a16:colId xmlns:a16="http://schemas.microsoft.com/office/drawing/2014/main" val="108905297"/>
                    </a:ext>
                  </a:extLst>
                </a:gridCol>
                <a:gridCol w="429622">
                  <a:extLst>
                    <a:ext uri="{9D8B030D-6E8A-4147-A177-3AD203B41FA5}">
                      <a16:colId xmlns:a16="http://schemas.microsoft.com/office/drawing/2014/main" val="1931793227"/>
                    </a:ext>
                  </a:extLst>
                </a:gridCol>
                <a:gridCol w="285948">
                  <a:extLst>
                    <a:ext uri="{9D8B030D-6E8A-4147-A177-3AD203B41FA5}">
                      <a16:colId xmlns:a16="http://schemas.microsoft.com/office/drawing/2014/main" val="1029505941"/>
                    </a:ext>
                  </a:extLst>
                </a:gridCol>
                <a:gridCol w="281498">
                  <a:extLst>
                    <a:ext uri="{9D8B030D-6E8A-4147-A177-3AD203B41FA5}">
                      <a16:colId xmlns:a16="http://schemas.microsoft.com/office/drawing/2014/main" val="1975134267"/>
                    </a:ext>
                  </a:extLst>
                </a:gridCol>
                <a:gridCol w="281498">
                  <a:extLst>
                    <a:ext uri="{9D8B030D-6E8A-4147-A177-3AD203B41FA5}">
                      <a16:colId xmlns:a16="http://schemas.microsoft.com/office/drawing/2014/main" val="3329216807"/>
                    </a:ext>
                  </a:extLst>
                </a:gridCol>
                <a:gridCol w="281498">
                  <a:extLst>
                    <a:ext uri="{9D8B030D-6E8A-4147-A177-3AD203B41FA5}">
                      <a16:colId xmlns:a16="http://schemas.microsoft.com/office/drawing/2014/main" val="4087493799"/>
                    </a:ext>
                  </a:extLst>
                </a:gridCol>
                <a:gridCol w="461977">
                  <a:extLst>
                    <a:ext uri="{9D8B030D-6E8A-4147-A177-3AD203B41FA5}">
                      <a16:colId xmlns:a16="http://schemas.microsoft.com/office/drawing/2014/main" val="2663176386"/>
                    </a:ext>
                  </a:extLst>
                </a:gridCol>
                <a:gridCol w="452735">
                  <a:extLst>
                    <a:ext uri="{9D8B030D-6E8A-4147-A177-3AD203B41FA5}">
                      <a16:colId xmlns:a16="http://schemas.microsoft.com/office/drawing/2014/main" val="3815450170"/>
                    </a:ext>
                  </a:extLst>
                </a:gridCol>
                <a:gridCol w="520494">
                  <a:extLst>
                    <a:ext uri="{9D8B030D-6E8A-4147-A177-3AD203B41FA5}">
                      <a16:colId xmlns:a16="http://schemas.microsoft.com/office/drawing/2014/main" val="2678374547"/>
                    </a:ext>
                  </a:extLst>
                </a:gridCol>
              </a:tblGrid>
              <a:tr h="413852">
                <a:tc gridSpan="27">
                  <a:txBody>
                    <a:bodyPr/>
                    <a:lstStyle/>
                    <a:p>
                      <a:pPr algn="ctr" fontAlgn="b"/>
                      <a:r>
                        <a:rPr lang="en-US" sz="1600" b="1" i="0" u="none" strike="noStrike" dirty="0">
                          <a:solidFill>
                            <a:schemeClr val="bg1"/>
                          </a:solidFill>
                          <a:effectLst/>
                          <a:latin typeface="+mn-lt"/>
                        </a:rPr>
                        <a:t>Shown Among Disability Community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808662">
                <a:tc>
                  <a:txBody>
                    <a:bodyPr/>
                    <a:lstStyle/>
                    <a:p>
                      <a:pPr algn="ctr" fontAlgn="b"/>
                      <a:r>
                        <a:rPr lang="en-US" sz="1400" b="1" i="0" u="none" strike="noStrike" dirty="0">
                          <a:solidFill>
                            <a:schemeClr val="bg1"/>
                          </a:solidFill>
                          <a:effectLst/>
                          <a:latin typeface="+mn-lt"/>
                        </a:rPr>
                        <a:t>% Very Convincing</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Mill.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Gen 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a:solidFill>
                            <a:schemeClr val="bg1"/>
                          </a:solidFill>
                        </a:rPr>
                        <a:t>Boo-</a:t>
                      </a:r>
                      <a:r>
                        <a:rPr lang="en-US" sz="1200" b="1" dirty="0" err="1">
                          <a:solidFill>
                            <a:schemeClr val="bg1"/>
                          </a:solidFill>
                        </a:rPr>
                        <a:t>mer</a:t>
                      </a:r>
                      <a:endParaRPr lang="en-US" sz="1200" b="1" dirty="0">
                        <a:solidFill>
                          <a:schemeClr val="bg1"/>
                        </a:solidFill>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900" b="1" i="0" u="none" strike="noStrike" dirty="0">
                          <a:solidFill>
                            <a:schemeClr val="bg1"/>
                          </a:solidFill>
                          <a:effectLst/>
                          <a:latin typeface="+mn-lt"/>
                        </a:rPr>
                        <a:t>Parent of child with disability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Lat</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Coll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1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LV</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433557">
                <a:tc>
                  <a:txBody>
                    <a:bodyPr/>
                    <a:lstStyle/>
                    <a:p>
                      <a:pPr algn="l" fontAlgn="b"/>
                      <a:r>
                        <a:rPr lang="en-US" sz="1200" b="1" i="0" u="none" strike="noStrike" dirty="0">
                          <a:solidFill>
                            <a:srgbClr val="000000"/>
                          </a:solidFill>
                          <a:effectLst/>
                          <a:latin typeface="Calibri" panose="020F0502020204030204" pitchFamily="34" charset="0"/>
                        </a:rPr>
                        <a:t>EDUCATION</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a:solidFill>
                            <a:srgbClr val="000000"/>
                          </a:solidFill>
                          <a:effectLst/>
                          <a:latin typeface="+mn-lt"/>
                        </a:rPr>
                        <a:t>61</a:t>
                      </a:r>
                      <a:endParaRPr lang="en-US" sz="16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433557">
                <a:tc>
                  <a:txBody>
                    <a:bodyPr/>
                    <a:lstStyle/>
                    <a:p>
                      <a:pPr algn="l" fontAlgn="b"/>
                      <a:r>
                        <a:rPr lang="en-US" sz="1200" b="1" i="0" u="none" strike="noStrike" dirty="0">
                          <a:solidFill>
                            <a:srgbClr val="000000"/>
                          </a:solidFill>
                          <a:effectLst/>
                          <a:latin typeface="Calibri" panose="020F0502020204030204" pitchFamily="34" charset="0"/>
                        </a:rPr>
                        <a:t>FUNDAMENTAL RIGHT</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a:solidFill>
                            <a:srgbClr val="000000"/>
                          </a:solidFill>
                          <a:effectLst/>
                          <a:latin typeface="+mn-lt"/>
                        </a:rPr>
                        <a:t>52</a:t>
                      </a:r>
                      <a:endParaRPr lang="en-US" sz="16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433557">
                <a:tc>
                  <a:txBody>
                    <a:bodyPr/>
                    <a:lstStyle/>
                    <a:p>
                      <a:pPr algn="l" fontAlgn="b"/>
                      <a:r>
                        <a:rPr lang="en-US" sz="1200" b="1" i="0" u="none" strike="noStrike" dirty="0">
                          <a:solidFill>
                            <a:srgbClr val="000000"/>
                          </a:solidFill>
                          <a:effectLst/>
                          <a:latin typeface="Calibri" panose="020F0502020204030204" pitchFamily="34" charset="0"/>
                        </a:rPr>
                        <a:t>HEALTHCARE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a:solidFill>
                            <a:srgbClr val="000000"/>
                          </a:solidFill>
                          <a:effectLst/>
                          <a:latin typeface="+mn-lt"/>
                        </a:rPr>
                        <a:t>54</a:t>
                      </a:r>
                      <a:endParaRPr lang="en-US" sz="16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433557">
                <a:tc>
                  <a:txBody>
                    <a:bodyPr/>
                    <a:lstStyle/>
                    <a:p>
                      <a:pPr algn="l" fontAlgn="b"/>
                      <a:r>
                        <a:rPr lang="en-US" sz="1200" b="1" i="0" u="none" strike="noStrike" dirty="0">
                          <a:solidFill>
                            <a:srgbClr val="000000"/>
                          </a:solidFill>
                          <a:effectLst/>
                          <a:latin typeface="Calibri" panose="020F0502020204030204" pitchFamily="34" charset="0"/>
                        </a:rPr>
                        <a:t>WHAT'S AT STAKE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a:solidFill>
                            <a:srgbClr val="000000"/>
                          </a:solidFill>
                          <a:effectLst/>
                          <a:latin typeface="+mn-lt"/>
                        </a:rPr>
                        <a:t>49</a:t>
                      </a:r>
                      <a:endParaRPr lang="en-US" sz="16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r h="433557">
                <a:tc>
                  <a:txBody>
                    <a:bodyPr/>
                    <a:lstStyle/>
                    <a:p>
                      <a:pPr algn="l" fontAlgn="b"/>
                      <a:r>
                        <a:rPr lang="en-US" sz="1200" b="1" i="0" u="none" strike="noStrike" dirty="0">
                          <a:solidFill>
                            <a:srgbClr val="000000"/>
                          </a:solidFill>
                          <a:effectLst/>
                          <a:latin typeface="Calibri" panose="020F0502020204030204" pitchFamily="34" charset="0"/>
                        </a:rPr>
                        <a:t>IMPACT OF VOTING</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a:solidFill>
                            <a:srgbClr val="000000"/>
                          </a:solidFill>
                          <a:effectLst/>
                          <a:latin typeface="+mn-lt"/>
                        </a:rPr>
                        <a:t>42</a:t>
                      </a:r>
                      <a:endParaRPr lang="en-US" sz="16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3831043034"/>
                  </a:ext>
                </a:extLst>
              </a:tr>
              <a:tr h="433557">
                <a:tc>
                  <a:txBody>
                    <a:bodyPr/>
                    <a:lstStyle/>
                    <a:p>
                      <a:pPr algn="l" fontAlgn="b"/>
                      <a:r>
                        <a:rPr lang="en-US" sz="1200" b="1" i="0" u="none" strike="noStrike" dirty="0">
                          <a:solidFill>
                            <a:srgbClr val="000000"/>
                          </a:solidFill>
                          <a:effectLst/>
                          <a:latin typeface="Calibri" panose="020F0502020204030204" pitchFamily="34" charset="0"/>
                        </a:rPr>
                        <a:t>HISTORY</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882660416"/>
                  </a:ext>
                </a:extLst>
              </a:tr>
            </a:tbl>
          </a:graphicData>
        </a:graphic>
      </p:graphicFrame>
      <p:sp>
        <p:nvSpPr>
          <p:cNvPr id="14" name="TextBox 13">
            <a:extLst>
              <a:ext uri="{FF2B5EF4-FFF2-40B4-BE49-F238E27FC236}">
                <a16:creationId xmlns:a16="http://schemas.microsoft.com/office/drawing/2014/main" id="{6175F2E4-4D83-4C04-91D5-FCD63188DD22}"/>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7" name="Oval 16">
            <a:extLst>
              <a:ext uri="{FF2B5EF4-FFF2-40B4-BE49-F238E27FC236}">
                <a16:creationId xmlns:a16="http://schemas.microsoft.com/office/drawing/2014/main" id="{5A10F922-0FA4-4627-9E28-D84C24420E04}"/>
              </a:ext>
              <a:ext uri="{C183D7F6-B498-43B3-948B-1728B52AA6E4}">
                <adec:decorative xmlns:adec="http://schemas.microsoft.com/office/drawing/2017/decorative" val="1"/>
              </a:ext>
            </a:extLst>
          </p:cNvPr>
          <p:cNvSpPr/>
          <p:nvPr/>
        </p:nvSpPr>
        <p:spPr>
          <a:xfrm>
            <a:off x="11053086" y="3022009"/>
            <a:ext cx="396240" cy="2895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40B2DE-4080-4046-9534-257568869B23}"/>
              </a:ext>
              <a:ext uri="{C183D7F6-B498-43B3-948B-1728B52AA6E4}">
                <adec:decorative xmlns:adec="http://schemas.microsoft.com/office/drawing/2017/decorative" val="1"/>
              </a:ext>
            </a:extLst>
          </p:cNvPr>
          <p:cNvSpPr/>
          <p:nvPr/>
        </p:nvSpPr>
        <p:spPr>
          <a:xfrm>
            <a:off x="5714893" y="3349581"/>
            <a:ext cx="430293" cy="8850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8362395-F818-422C-BD94-1780BD9A8EFA}"/>
              </a:ext>
              <a:ext uri="{C183D7F6-B498-43B3-948B-1728B52AA6E4}">
                <adec:decorative xmlns:adec="http://schemas.microsoft.com/office/drawing/2017/decorative" val="1"/>
              </a:ext>
            </a:extLst>
          </p:cNvPr>
          <p:cNvSpPr/>
          <p:nvPr/>
        </p:nvSpPr>
        <p:spPr>
          <a:xfrm>
            <a:off x="7463788" y="2925115"/>
            <a:ext cx="396240" cy="4223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5C81AD-41FD-4147-AF40-590C02FD35AB}"/>
              </a:ext>
              <a:ext uri="{C183D7F6-B498-43B3-948B-1728B52AA6E4}">
                <adec:decorative xmlns:adec="http://schemas.microsoft.com/office/drawing/2017/decorative" val="1"/>
              </a:ext>
            </a:extLst>
          </p:cNvPr>
          <p:cNvSpPr/>
          <p:nvPr/>
        </p:nvSpPr>
        <p:spPr>
          <a:xfrm>
            <a:off x="6201511" y="2925116"/>
            <a:ext cx="396240" cy="4223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8F2021A-3C3D-4697-8187-BB6B5BA10B59}"/>
              </a:ext>
              <a:ext uri="{C183D7F6-B498-43B3-948B-1728B52AA6E4}">
                <adec:decorative xmlns:adec="http://schemas.microsoft.com/office/drawing/2017/decorative" val="1"/>
              </a:ext>
            </a:extLst>
          </p:cNvPr>
          <p:cNvSpPr/>
          <p:nvPr/>
        </p:nvSpPr>
        <p:spPr>
          <a:xfrm>
            <a:off x="3488923" y="2991510"/>
            <a:ext cx="644483" cy="3559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ECBB1C0-DD92-4505-99B9-36546B485439}"/>
              </a:ext>
              <a:ext uri="{C183D7F6-B498-43B3-948B-1728B52AA6E4}">
                <adec:decorative xmlns:adec="http://schemas.microsoft.com/office/drawing/2017/decorative" val="1"/>
              </a:ext>
            </a:extLst>
          </p:cNvPr>
          <p:cNvSpPr/>
          <p:nvPr/>
        </p:nvSpPr>
        <p:spPr>
          <a:xfrm>
            <a:off x="9010107" y="3022009"/>
            <a:ext cx="396240" cy="2895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7DEA668-F132-4281-8165-3552AC55FDE5}"/>
              </a:ext>
              <a:ext uri="{C183D7F6-B498-43B3-948B-1728B52AA6E4}">
                <adec:decorative xmlns:adec="http://schemas.microsoft.com/office/drawing/2017/decorative" val="1"/>
              </a:ext>
            </a:extLst>
          </p:cNvPr>
          <p:cNvSpPr/>
          <p:nvPr/>
        </p:nvSpPr>
        <p:spPr>
          <a:xfrm>
            <a:off x="7463788" y="3787087"/>
            <a:ext cx="430293" cy="12983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9E47E99-8F35-409B-984B-E8376E0F6F68}"/>
              </a:ext>
              <a:ext uri="{C183D7F6-B498-43B3-948B-1728B52AA6E4}">
                <adec:decorative xmlns:adec="http://schemas.microsoft.com/office/drawing/2017/decorative" val="1"/>
              </a:ext>
            </a:extLst>
          </p:cNvPr>
          <p:cNvSpPr/>
          <p:nvPr/>
        </p:nvSpPr>
        <p:spPr>
          <a:xfrm>
            <a:off x="5249433" y="4761519"/>
            <a:ext cx="431407" cy="2895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ECB65B5-4692-4BC5-A4C1-858E6BA544D9}"/>
              </a:ext>
              <a:ext uri="{C183D7F6-B498-43B3-948B-1728B52AA6E4}">
                <adec:decorative xmlns:adec="http://schemas.microsoft.com/office/drawing/2017/decorative" val="1"/>
              </a:ext>
            </a:extLst>
          </p:cNvPr>
          <p:cNvSpPr/>
          <p:nvPr/>
        </p:nvSpPr>
        <p:spPr>
          <a:xfrm>
            <a:off x="9383707" y="3787087"/>
            <a:ext cx="328464" cy="12983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The top message, Education, is strongest among African Americans, Democrats, mothers, those with a lower household income, women, and millennials. Fundamental Right is strongest among fathers. The Healthcare message also pops among fathers, Latinx, and Democrats. The Impact of Voting message is notably strong among those over 50, Democrats, and Latinx. </a:t>
            </a:r>
          </a:p>
        </p:txBody>
      </p:sp>
    </p:spTree>
    <p:extLst>
      <p:ext uri="{BB962C8B-B14F-4D97-AF65-F5344CB8AC3E}">
        <p14:creationId xmlns:p14="http://schemas.microsoft.com/office/powerpoint/2010/main" val="24202147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0382759"/>
              </p:ext>
            </p:extLst>
          </p:nvPr>
        </p:nvGraphicFramePr>
        <p:xfrm>
          <a:off x="166252" y="1610587"/>
          <a:ext cx="11690464" cy="3823855"/>
        </p:xfrm>
        <a:graphic>
          <a:graphicData uri="http://schemas.openxmlformats.org/drawingml/2006/table">
            <a:tbl>
              <a:tblPr firstRow="1">
                <a:tableStyleId>{5C22544A-7EE6-4342-B048-85BDC9FD1C3A}</a:tableStyleId>
              </a:tblPr>
              <a:tblGrid>
                <a:gridCol w="1671426">
                  <a:extLst>
                    <a:ext uri="{9D8B030D-6E8A-4147-A177-3AD203B41FA5}">
                      <a16:colId xmlns:a16="http://schemas.microsoft.com/office/drawing/2014/main" val="285450607"/>
                    </a:ext>
                  </a:extLst>
                </a:gridCol>
                <a:gridCol w="470516">
                  <a:extLst>
                    <a:ext uri="{9D8B030D-6E8A-4147-A177-3AD203B41FA5}">
                      <a16:colId xmlns:a16="http://schemas.microsoft.com/office/drawing/2014/main" val="1385127254"/>
                    </a:ext>
                  </a:extLst>
                </a:gridCol>
                <a:gridCol w="550416">
                  <a:extLst>
                    <a:ext uri="{9D8B030D-6E8A-4147-A177-3AD203B41FA5}">
                      <a16:colId xmlns:a16="http://schemas.microsoft.com/office/drawing/2014/main" val="2688014687"/>
                    </a:ext>
                  </a:extLst>
                </a:gridCol>
                <a:gridCol w="497149">
                  <a:extLst>
                    <a:ext uri="{9D8B030D-6E8A-4147-A177-3AD203B41FA5}">
                      <a16:colId xmlns:a16="http://schemas.microsoft.com/office/drawing/2014/main" val="1038927457"/>
                    </a:ext>
                  </a:extLst>
                </a:gridCol>
                <a:gridCol w="470517">
                  <a:extLst>
                    <a:ext uri="{9D8B030D-6E8A-4147-A177-3AD203B41FA5}">
                      <a16:colId xmlns:a16="http://schemas.microsoft.com/office/drawing/2014/main" val="3678966233"/>
                    </a:ext>
                  </a:extLst>
                </a:gridCol>
                <a:gridCol w="473652">
                  <a:extLst>
                    <a:ext uri="{9D8B030D-6E8A-4147-A177-3AD203B41FA5}">
                      <a16:colId xmlns:a16="http://schemas.microsoft.com/office/drawing/2014/main" val="57765667"/>
                    </a:ext>
                  </a:extLst>
                </a:gridCol>
                <a:gridCol w="491885">
                  <a:extLst>
                    <a:ext uri="{9D8B030D-6E8A-4147-A177-3AD203B41FA5}">
                      <a16:colId xmlns:a16="http://schemas.microsoft.com/office/drawing/2014/main" val="1297631613"/>
                    </a:ext>
                  </a:extLst>
                </a:gridCol>
                <a:gridCol w="454890">
                  <a:extLst>
                    <a:ext uri="{9D8B030D-6E8A-4147-A177-3AD203B41FA5}">
                      <a16:colId xmlns:a16="http://schemas.microsoft.com/office/drawing/2014/main" val="3428662481"/>
                    </a:ext>
                  </a:extLst>
                </a:gridCol>
                <a:gridCol w="531133">
                  <a:extLst>
                    <a:ext uri="{9D8B030D-6E8A-4147-A177-3AD203B41FA5}">
                      <a16:colId xmlns:a16="http://schemas.microsoft.com/office/drawing/2014/main" val="1514276495"/>
                    </a:ext>
                  </a:extLst>
                </a:gridCol>
                <a:gridCol w="391074">
                  <a:extLst>
                    <a:ext uri="{9D8B030D-6E8A-4147-A177-3AD203B41FA5}">
                      <a16:colId xmlns:a16="http://schemas.microsoft.com/office/drawing/2014/main" val="3344895288"/>
                    </a:ext>
                  </a:extLst>
                </a:gridCol>
                <a:gridCol w="613957">
                  <a:extLst>
                    <a:ext uri="{9D8B030D-6E8A-4147-A177-3AD203B41FA5}">
                      <a16:colId xmlns:a16="http://schemas.microsoft.com/office/drawing/2014/main" val="3914492877"/>
                    </a:ext>
                  </a:extLst>
                </a:gridCol>
                <a:gridCol w="538274">
                  <a:extLst>
                    <a:ext uri="{9D8B030D-6E8A-4147-A177-3AD203B41FA5}">
                      <a16:colId xmlns:a16="http://schemas.microsoft.com/office/drawing/2014/main" val="1930584359"/>
                    </a:ext>
                  </a:extLst>
                </a:gridCol>
                <a:gridCol w="629275">
                  <a:extLst>
                    <a:ext uri="{9D8B030D-6E8A-4147-A177-3AD203B41FA5}">
                      <a16:colId xmlns:a16="http://schemas.microsoft.com/office/drawing/2014/main" val="3044943369"/>
                    </a:ext>
                  </a:extLst>
                </a:gridCol>
                <a:gridCol w="439188">
                  <a:extLst>
                    <a:ext uri="{9D8B030D-6E8A-4147-A177-3AD203B41FA5}">
                      <a16:colId xmlns:a16="http://schemas.microsoft.com/office/drawing/2014/main" val="108905297"/>
                    </a:ext>
                  </a:extLst>
                </a:gridCol>
                <a:gridCol w="394295">
                  <a:extLst>
                    <a:ext uri="{9D8B030D-6E8A-4147-A177-3AD203B41FA5}">
                      <a16:colId xmlns:a16="http://schemas.microsoft.com/office/drawing/2014/main" val="1931793227"/>
                    </a:ext>
                  </a:extLst>
                </a:gridCol>
                <a:gridCol w="362699">
                  <a:extLst>
                    <a:ext uri="{9D8B030D-6E8A-4147-A177-3AD203B41FA5}">
                      <a16:colId xmlns:a16="http://schemas.microsoft.com/office/drawing/2014/main" val="1975134267"/>
                    </a:ext>
                  </a:extLst>
                </a:gridCol>
                <a:gridCol w="337671">
                  <a:extLst>
                    <a:ext uri="{9D8B030D-6E8A-4147-A177-3AD203B41FA5}">
                      <a16:colId xmlns:a16="http://schemas.microsoft.com/office/drawing/2014/main" val="3329216807"/>
                    </a:ext>
                  </a:extLst>
                </a:gridCol>
                <a:gridCol w="337671">
                  <a:extLst>
                    <a:ext uri="{9D8B030D-6E8A-4147-A177-3AD203B41FA5}">
                      <a16:colId xmlns:a16="http://schemas.microsoft.com/office/drawing/2014/main" val="4087493799"/>
                    </a:ext>
                  </a:extLst>
                </a:gridCol>
                <a:gridCol w="593821">
                  <a:extLst>
                    <a:ext uri="{9D8B030D-6E8A-4147-A177-3AD203B41FA5}">
                      <a16:colId xmlns:a16="http://schemas.microsoft.com/office/drawing/2014/main" val="2663176386"/>
                    </a:ext>
                  </a:extLst>
                </a:gridCol>
                <a:gridCol w="670317">
                  <a:extLst>
                    <a:ext uri="{9D8B030D-6E8A-4147-A177-3AD203B41FA5}">
                      <a16:colId xmlns:a16="http://schemas.microsoft.com/office/drawing/2014/main" val="3815450170"/>
                    </a:ext>
                  </a:extLst>
                </a:gridCol>
                <a:gridCol w="770638">
                  <a:extLst>
                    <a:ext uri="{9D8B030D-6E8A-4147-A177-3AD203B41FA5}">
                      <a16:colId xmlns:a16="http://schemas.microsoft.com/office/drawing/2014/main" val="2678374547"/>
                    </a:ext>
                  </a:extLst>
                </a:gridCol>
              </a:tblGrid>
              <a:tr h="401173">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19">
                  <a:txBody>
                    <a:bodyPr/>
                    <a:lstStyle/>
                    <a:p>
                      <a:pPr algn="ctr" fontAlgn="b"/>
                      <a:r>
                        <a:rPr lang="en-US" sz="1600" b="1" i="0" u="none" strike="noStrike" dirty="0">
                          <a:solidFill>
                            <a:schemeClr val="bg1"/>
                          </a:solidFill>
                          <a:effectLst/>
                          <a:latin typeface="+mn-lt"/>
                        </a:rPr>
                        <a:t>Shown among People with Disabilities Only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783888">
                <a:tc>
                  <a:txBody>
                    <a:bodyPr/>
                    <a:lstStyle/>
                    <a:p>
                      <a:pPr algn="ctr" fontAlgn="b"/>
                      <a:r>
                        <a:rPr lang="en-US" sz="1400" b="1" i="0" u="none" strike="noStrike" dirty="0">
                          <a:solidFill>
                            <a:schemeClr val="bg1"/>
                          </a:solidFill>
                          <a:effectLst/>
                          <a:latin typeface="+mn-lt"/>
                        </a:rPr>
                        <a:t>% Very Convincing</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Parent^</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a:t>
                      </a:r>
                    </a:p>
                    <a:p>
                      <a:pPr algn="ctr" fontAlgn="b"/>
                      <a:r>
                        <a:rPr lang="en-US" sz="1200" b="1" i="0" u="none" strike="noStrike" dirty="0">
                          <a:solidFill>
                            <a:schemeClr val="bg1"/>
                          </a:solidFill>
                          <a:effectLst/>
                          <a:latin typeface="+mn-lt"/>
                        </a:rPr>
                        <a:t>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Coll</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LV</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439799">
                <a:tc>
                  <a:txBody>
                    <a:bodyPr/>
                    <a:lstStyle/>
                    <a:p>
                      <a:pPr algn="l" fontAlgn="b"/>
                      <a:r>
                        <a:rPr lang="en-US" sz="1200" b="1" i="0" u="none" strike="noStrike" dirty="0">
                          <a:solidFill>
                            <a:srgbClr val="000000"/>
                          </a:solidFill>
                          <a:effectLst/>
                          <a:latin typeface="Calibri" panose="020F0502020204030204" pitchFamily="34" charset="0"/>
                        </a:rPr>
                        <a:t>EDUCATION</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439799">
                <a:tc>
                  <a:txBody>
                    <a:bodyPr/>
                    <a:lstStyle/>
                    <a:p>
                      <a:pPr algn="l" fontAlgn="b"/>
                      <a:r>
                        <a:rPr lang="en-US" sz="1200" b="1" i="0" u="none" strike="noStrike" dirty="0">
                          <a:solidFill>
                            <a:srgbClr val="000000"/>
                          </a:solidFill>
                          <a:effectLst/>
                          <a:latin typeface="Calibri" panose="020F0502020204030204" pitchFamily="34" charset="0"/>
                        </a:rPr>
                        <a:t>FUNDAMENTAL RIGHT</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439799">
                <a:tc>
                  <a:txBody>
                    <a:bodyPr/>
                    <a:lstStyle/>
                    <a:p>
                      <a:pPr algn="l" fontAlgn="b"/>
                      <a:r>
                        <a:rPr lang="en-US" sz="1200" b="1" i="0" u="none" strike="noStrike" dirty="0">
                          <a:solidFill>
                            <a:srgbClr val="000000"/>
                          </a:solidFill>
                          <a:effectLst/>
                          <a:latin typeface="Calibri" panose="020F0502020204030204" pitchFamily="34" charset="0"/>
                        </a:rPr>
                        <a:t>HEALTHCARE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439799">
                <a:tc>
                  <a:txBody>
                    <a:bodyPr/>
                    <a:lstStyle/>
                    <a:p>
                      <a:pPr algn="l" fontAlgn="b"/>
                      <a:r>
                        <a:rPr lang="en-US" sz="1200" b="1" i="0" u="none" strike="noStrike" dirty="0">
                          <a:solidFill>
                            <a:srgbClr val="000000"/>
                          </a:solidFill>
                          <a:effectLst/>
                          <a:latin typeface="Calibri" panose="020F0502020204030204" pitchFamily="34" charset="0"/>
                        </a:rPr>
                        <a:t>WHAT'S AT STAKE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r h="439799">
                <a:tc>
                  <a:txBody>
                    <a:bodyPr/>
                    <a:lstStyle/>
                    <a:p>
                      <a:pPr algn="l" fontAlgn="b"/>
                      <a:r>
                        <a:rPr lang="en-US" sz="1200" b="1" i="0" u="none" strike="noStrike" dirty="0">
                          <a:solidFill>
                            <a:srgbClr val="000000"/>
                          </a:solidFill>
                          <a:effectLst/>
                          <a:latin typeface="Calibri" panose="020F0502020204030204" pitchFamily="34" charset="0"/>
                        </a:rPr>
                        <a:t>IMPACT OF VOTING</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2661080644"/>
                  </a:ext>
                </a:extLst>
              </a:tr>
              <a:tr h="439799">
                <a:tc>
                  <a:txBody>
                    <a:bodyPr/>
                    <a:lstStyle/>
                    <a:p>
                      <a:pPr algn="l" fontAlgn="b"/>
                      <a:r>
                        <a:rPr lang="en-US" sz="1200" b="1" i="0" u="none" strike="noStrike" dirty="0">
                          <a:solidFill>
                            <a:srgbClr val="000000"/>
                          </a:solidFill>
                          <a:effectLst/>
                          <a:latin typeface="Calibri" panose="020F0502020204030204" pitchFamily="34" charset="0"/>
                        </a:rPr>
                        <a:t>HISTORY</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2444401902"/>
                  </a:ext>
                </a:extLst>
              </a:tr>
            </a:tbl>
          </a:graphicData>
        </a:graphic>
      </p:graphicFrame>
      <p:sp>
        <p:nvSpPr>
          <p:cNvPr id="18" name="Oval 17">
            <a:extLst>
              <a:ext uri="{FF2B5EF4-FFF2-40B4-BE49-F238E27FC236}">
                <a16:creationId xmlns:a16="http://schemas.microsoft.com/office/drawing/2014/main" id="{73DFB57F-3BA0-48E4-A50F-88F4D4916F77}"/>
              </a:ext>
              <a:ext uri="{C183D7F6-B498-43B3-948B-1728B52AA6E4}">
                <adec:decorative xmlns:adec="http://schemas.microsoft.com/office/drawing/2017/decorative" val="1"/>
              </a:ext>
            </a:extLst>
          </p:cNvPr>
          <p:cNvSpPr/>
          <p:nvPr/>
        </p:nvSpPr>
        <p:spPr>
          <a:xfrm>
            <a:off x="3796506" y="2784503"/>
            <a:ext cx="559128" cy="26208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0C53B2C-7F0C-4BDE-84A2-303089F750EE}"/>
              </a:ext>
              <a:ext uri="{C183D7F6-B498-43B3-948B-1728B52AA6E4}">
                <adec:decorative xmlns:adec="http://schemas.microsoft.com/office/drawing/2017/decorative" val="1"/>
              </a:ext>
            </a:extLst>
          </p:cNvPr>
          <p:cNvSpPr/>
          <p:nvPr/>
        </p:nvSpPr>
        <p:spPr>
          <a:xfrm>
            <a:off x="7360229" y="3297990"/>
            <a:ext cx="559128" cy="2895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BB9DB9-5321-4A0F-863E-F66EABD7E779}"/>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4" name="Oval 13">
            <a:extLst>
              <a:ext uri="{FF2B5EF4-FFF2-40B4-BE49-F238E27FC236}">
                <a16:creationId xmlns:a16="http://schemas.microsoft.com/office/drawing/2014/main" id="{36BCFB9A-143B-4BFD-B23D-7DF474EBBB2A}"/>
              </a:ext>
              <a:ext uri="{C183D7F6-B498-43B3-948B-1728B52AA6E4}">
                <adec:decorative xmlns:adec="http://schemas.microsoft.com/office/drawing/2017/decorative" val="1"/>
              </a:ext>
            </a:extLst>
          </p:cNvPr>
          <p:cNvSpPr/>
          <p:nvPr/>
        </p:nvSpPr>
        <p:spPr>
          <a:xfrm>
            <a:off x="10438576" y="2844089"/>
            <a:ext cx="640754" cy="26208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21D2B4A-5067-4C79-8C7D-CC60AC991557}"/>
              </a:ext>
              <a:ext uri="{C183D7F6-B498-43B3-948B-1728B52AA6E4}">
                <adec:decorative xmlns:adec="http://schemas.microsoft.com/office/drawing/2017/decorative" val="1"/>
              </a:ext>
            </a:extLst>
          </p:cNvPr>
          <p:cNvSpPr/>
          <p:nvPr/>
        </p:nvSpPr>
        <p:spPr>
          <a:xfrm>
            <a:off x="9491796" y="3267230"/>
            <a:ext cx="396240" cy="4045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CF51715-5306-45C6-9568-54605C407AB0}"/>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12" name="Oval 11">
            <a:extLst>
              <a:ext uri="{FF2B5EF4-FFF2-40B4-BE49-F238E27FC236}">
                <a16:creationId xmlns:a16="http://schemas.microsoft.com/office/drawing/2014/main" id="{D4C84026-127D-4CE0-A2F6-0319DDF694A5}"/>
              </a:ext>
              <a:ext uri="{C183D7F6-B498-43B3-948B-1728B52AA6E4}">
                <adec:decorative xmlns:adec="http://schemas.microsoft.com/office/drawing/2017/decorative" val="1"/>
              </a:ext>
            </a:extLst>
          </p:cNvPr>
          <p:cNvSpPr/>
          <p:nvPr/>
        </p:nvSpPr>
        <p:spPr>
          <a:xfrm>
            <a:off x="4771343" y="2784503"/>
            <a:ext cx="493115" cy="26804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Among people with disabilities, the messages work best among women, older people with disabilities, and those with lower household incomes. Education tends to work best across groups. Fundamental Right is strongest among Republicans and likely voters. </a:t>
            </a:r>
          </a:p>
        </p:txBody>
      </p:sp>
    </p:spTree>
    <p:extLst>
      <p:ext uri="{BB962C8B-B14F-4D97-AF65-F5344CB8AC3E}">
        <p14:creationId xmlns:p14="http://schemas.microsoft.com/office/powerpoint/2010/main" val="41443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DB4D38-2A91-3F4C-86D2-F07D7562868F}"/>
              </a:ext>
            </a:extLst>
          </p:cNvPr>
          <p:cNvSpPr>
            <a:spLocks noGrp="1"/>
          </p:cNvSpPr>
          <p:nvPr>
            <p:ph idx="1"/>
          </p:nvPr>
        </p:nvSpPr>
        <p:spPr>
          <a:xfrm>
            <a:off x="335280" y="934278"/>
            <a:ext cx="11521440" cy="5417536"/>
          </a:xfrm>
        </p:spPr>
        <p:txBody>
          <a:bodyPr>
            <a:normAutofit fontScale="85000" lnSpcReduction="10000"/>
          </a:bodyPr>
          <a:lstStyle/>
          <a:p>
            <a:pPr>
              <a:lnSpc>
                <a:spcPct val="110000"/>
              </a:lnSpc>
            </a:pPr>
            <a:r>
              <a:rPr lang="en-US" sz="2400" dirty="0"/>
              <a:t>In focus groups, we learned that people with disabilities and parents of children with disabilities identify with their/their child’s disability in a variety of ways. </a:t>
            </a:r>
          </a:p>
          <a:p>
            <a:pPr lvl="1">
              <a:lnSpc>
                <a:spcPct val="110000"/>
              </a:lnSpc>
            </a:pPr>
            <a:r>
              <a:rPr lang="en-US" sz="2000" dirty="0"/>
              <a:t>The broadest point focus group participants made was that they want it to be understood by other people and political actors that every day life for people with disabilities poses more challenges than everyday life for people without disabilities. </a:t>
            </a:r>
          </a:p>
          <a:p>
            <a:pPr lvl="1">
              <a:lnSpc>
                <a:spcPct val="110000"/>
              </a:lnSpc>
            </a:pPr>
            <a:r>
              <a:rPr lang="en-US" sz="2000" b="1" dirty="0"/>
              <a:t>Members of the disability community</a:t>
            </a:r>
            <a:r>
              <a:rPr lang="en-US" sz="2000" dirty="0"/>
              <a:t> </a:t>
            </a:r>
            <a:r>
              <a:rPr lang="en-US" sz="2000" b="1" dirty="0"/>
              <a:t>would feel motivated if politicians addressed the realities they face and fought for solutions</a:t>
            </a:r>
            <a:r>
              <a:rPr lang="en-US" sz="2000" dirty="0"/>
              <a:t> to make social and government programs fair and accessible to people with disabilities.</a:t>
            </a:r>
          </a:p>
          <a:p>
            <a:pPr lvl="1">
              <a:lnSpc>
                <a:spcPct val="110000"/>
              </a:lnSpc>
            </a:pPr>
            <a:r>
              <a:rPr lang="en-US" sz="2000" dirty="0"/>
              <a:t>Another strong theme throughout the focus groups was that people with disabilities deserve to be treated like everyone else, though they may have unique struggles.</a:t>
            </a:r>
          </a:p>
          <a:p>
            <a:pPr lvl="1">
              <a:lnSpc>
                <a:spcPct val="110000"/>
              </a:lnSpc>
            </a:pPr>
            <a:r>
              <a:rPr lang="en-US" sz="2000" dirty="0"/>
              <a:t>People with disabilities said they wished other people would simply ask to understand them, instead of assuming their needs. </a:t>
            </a:r>
          </a:p>
          <a:p>
            <a:pPr>
              <a:lnSpc>
                <a:spcPct val="110000"/>
              </a:lnSpc>
            </a:pPr>
            <a:r>
              <a:rPr lang="en-US" sz="2400" dirty="0"/>
              <a:t>The focus groups showed a significant difference between the thoughts and opinions of those with disabilities and the</a:t>
            </a:r>
            <a:r>
              <a:rPr lang="en-US" sz="2400" i="1" dirty="0"/>
              <a:t> parents </a:t>
            </a:r>
            <a:r>
              <a:rPr lang="en-US" sz="2400" dirty="0"/>
              <a:t>of children with disabilities. The two audiences approach politics through a first-person lens, resulting in the people with disabilities voicing their opinions from their lived experiences while the parents of children with disabilities did the same – not necessarily thinking about their child’s needs when it came to voting for politicians or policies that would benefit their child most.</a:t>
            </a:r>
          </a:p>
        </p:txBody>
      </p:sp>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615703"/>
          </a:xfrm>
        </p:spPr>
        <p:txBody>
          <a:bodyPr>
            <a:normAutofit/>
          </a:bodyPr>
          <a:lstStyle/>
          <a:p>
            <a:r>
              <a:rPr lang="en-US" sz="3600" dirty="0"/>
              <a:t>Summary of Key Findings – Context </a:t>
            </a:r>
          </a:p>
        </p:txBody>
      </p:sp>
    </p:spTree>
    <p:extLst>
      <p:ext uri="{BB962C8B-B14F-4D97-AF65-F5344CB8AC3E}">
        <p14:creationId xmlns:p14="http://schemas.microsoft.com/office/powerpoint/2010/main" val="17404516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55AA88-93C6-4726-AB1F-9DE44A236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2265635"/>
              </p:ext>
            </p:extLst>
          </p:nvPr>
        </p:nvGraphicFramePr>
        <p:xfrm>
          <a:off x="114301" y="1610590"/>
          <a:ext cx="12001502" cy="3813468"/>
        </p:xfrm>
        <a:graphic>
          <a:graphicData uri="http://schemas.openxmlformats.org/drawingml/2006/table">
            <a:tbl>
              <a:tblPr firstRow="1">
                <a:tableStyleId>{5C22544A-7EE6-4342-B048-85BDC9FD1C3A}</a:tableStyleId>
              </a:tblPr>
              <a:tblGrid>
                <a:gridCol w="1253087">
                  <a:extLst>
                    <a:ext uri="{9D8B030D-6E8A-4147-A177-3AD203B41FA5}">
                      <a16:colId xmlns:a16="http://schemas.microsoft.com/office/drawing/2014/main" val="285450607"/>
                    </a:ext>
                  </a:extLst>
                </a:gridCol>
                <a:gridCol w="499791">
                  <a:extLst>
                    <a:ext uri="{9D8B030D-6E8A-4147-A177-3AD203B41FA5}">
                      <a16:colId xmlns:a16="http://schemas.microsoft.com/office/drawing/2014/main" val="3752524051"/>
                    </a:ext>
                  </a:extLst>
                </a:gridCol>
                <a:gridCol w="499791">
                  <a:extLst>
                    <a:ext uri="{9D8B030D-6E8A-4147-A177-3AD203B41FA5}">
                      <a16:colId xmlns:a16="http://schemas.microsoft.com/office/drawing/2014/main" val="2688014687"/>
                    </a:ext>
                  </a:extLst>
                </a:gridCol>
                <a:gridCol w="478549">
                  <a:extLst>
                    <a:ext uri="{9D8B030D-6E8A-4147-A177-3AD203B41FA5}">
                      <a16:colId xmlns:a16="http://schemas.microsoft.com/office/drawing/2014/main" val="1038927457"/>
                    </a:ext>
                  </a:extLst>
                </a:gridCol>
                <a:gridCol w="536873">
                  <a:extLst>
                    <a:ext uri="{9D8B030D-6E8A-4147-A177-3AD203B41FA5}">
                      <a16:colId xmlns:a16="http://schemas.microsoft.com/office/drawing/2014/main" val="3678966233"/>
                    </a:ext>
                  </a:extLst>
                </a:gridCol>
                <a:gridCol w="449264">
                  <a:extLst>
                    <a:ext uri="{9D8B030D-6E8A-4147-A177-3AD203B41FA5}">
                      <a16:colId xmlns:a16="http://schemas.microsoft.com/office/drawing/2014/main" val="57765667"/>
                    </a:ext>
                  </a:extLst>
                </a:gridCol>
                <a:gridCol w="395035">
                  <a:extLst>
                    <a:ext uri="{9D8B030D-6E8A-4147-A177-3AD203B41FA5}">
                      <a16:colId xmlns:a16="http://schemas.microsoft.com/office/drawing/2014/main" val="1297631613"/>
                    </a:ext>
                  </a:extLst>
                </a:gridCol>
                <a:gridCol w="493070">
                  <a:extLst>
                    <a:ext uri="{9D8B030D-6E8A-4147-A177-3AD203B41FA5}">
                      <a16:colId xmlns:a16="http://schemas.microsoft.com/office/drawing/2014/main" val="3428662481"/>
                    </a:ext>
                  </a:extLst>
                </a:gridCol>
                <a:gridCol w="493070">
                  <a:extLst>
                    <a:ext uri="{9D8B030D-6E8A-4147-A177-3AD203B41FA5}">
                      <a16:colId xmlns:a16="http://schemas.microsoft.com/office/drawing/2014/main" val="1514276495"/>
                    </a:ext>
                  </a:extLst>
                </a:gridCol>
                <a:gridCol w="573468">
                  <a:extLst>
                    <a:ext uri="{9D8B030D-6E8A-4147-A177-3AD203B41FA5}">
                      <a16:colId xmlns:a16="http://schemas.microsoft.com/office/drawing/2014/main" val="1985848794"/>
                    </a:ext>
                  </a:extLst>
                </a:gridCol>
                <a:gridCol w="412670">
                  <a:extLst>
                    <a:ext uri="{9D8B030D-6E8A-4147-A177-3AD203B41FA5}">
                      <a16:colId xmlns:a16="http://schemas.microsoft.com/office/drawing/2014/main" val="3344895288"/>
                    </a:ext>
                  </a:extLst>
                </a:gridCol>
                <a:gridCol w="493070">
                  <a:extLst>
                    <a:ext uri="{9D8B030D-6E8A-4147-A177-3AD203B41FA5}">
                      <a16:colId xmlns:a16="http://schemas.microsoft.com/office/drawing/2014/main" val="3914492877"/>
                    </a:ext>
                  </a:extLst>
                </a:gridCol>
                <a:gridCol w="432286">
                  <a:extLst>
                    <a:ext uri="{9D8B030D-6E8A-4147-A177-3AD203B41FA5}">
                      <a16:colId xmlns:a16="http://schemas.microsoft.com/office/drawing/2014/main" val="1930584359"/>
                    </a:ext>
                  </a:extLst>
                </a:gridCol>
                <a:gridCol w="505372">
                  <a:extLst>
                    <a:ext uri="{9D8B030D-6E8A-4147-A177-3AD203B41FA5}">
                      <a16:colId xmlns:a16="http://schemas.microsoft.com/office/drawing/2014/main" val="3044943369"/>
                    </a:ext>
                  </a:extLst>
                </a:gridCol>
                <a:gridCol w="644291">
                  <a:extLst>
                    <a:ext uri="{9D8B030D-6E8A-4147-A177-3AD203B41FA5}">
                      <a16:colId xmlns:a16="http://schemas.microsoft.com/office/drawing/2014/main" val="108905297"/>
                    </a:ext>
                  </a:extLst>
                </a:gridCol>
                <a:gridCol w="520266">
                  <a:extLst>
                    <a:ext uri="{9D8B030D-6E8A-4147-A177-3AD203B41FA5}">
                      <a16:colId xmlns:a16="http://schemas.microsoft.com/office/drawing/2014/main" val="1931793227"/>
                    </a:ext>
                  </a:extLst>
                </a:gridCol>
                <a:gridCol w="516360">
                  <a:extLst>
                    <a:ext uri="{9D8B030D-6E8A-4147-A177-3AD203B41FA5}">
                      <a16:colId xmlns:a16="http://schemas.microsoft.com/office/drawing/2014/main" val="1975134267"/>
                    </a:ext>
                  </a:extLst>
                </a:gridCol>
                <a:gridCol w="527346">
                  <a:extLst>
                    <a:ext uri="{9D8B030D-6E8A-4147-A177-3AD203B41FA5}">
                      <a16:colId xmlns:a16="http://schemas.microsoft.com/office/drawing/2014/main" val="3329216807"/>
                    </a:ext>
                  </a:extLst>
                </a:gridCol>
                <a:gridCol w="571291">
                  <a:extLst>
                    <a:ext uri="{9D8B030D-6E8A-4147-A177-3AD203B41FA5}">
                      <a16:colId xmlns:a16="http://schemas.microsoft.com/office/drawing/2014/main" val="4087493799"/>
                    </a:ext>
                  </a:extLst>
                </a:gridCol>
                <a:gridCol w="549319">
                  <a:extLst>
                    <a:ext uri="{9D8B030D-6E8A-4147-A177-3AD203B41FA5}">
                      <a16:colId xmlns:a16="http://schemas.microsoft.com/office/drawing/2014/main" val="2663176386"/>
                    </a:ext>
                  </a:extLst>
                </a:gridCol>
                <a:gridCol w="538332">
                  <a:extLst>
                    <a:ext uri="{9D8B030D-6E8A-4147-A177-3AD203B41FA5}">
                      <a16:colId xmlns:a16="http://schemas.microsoft.com/office/drawing/2014/main" val="3815450170"/>
                    </a:ext>
                  </a:extLst>
                </a:gridCol>
                <a:gridCol w="618901">
                  <a:extLst>
                    <a:ext uri="{9D8B030D-6E8A-4147-A177-3AD203B41FA5}">
                      <a16:colId xmlns:a16="http://schemas.microsoft.com/office/drawing/2014/main" val="2678374547"/>
                    </a:ext>
                  </a:extLst>
                </a:gridCol>
              </a:tblGrid>
              <a:tr h="359008">
                <a:tc gridSpan="2">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gridSpan="20">
                  <a:txBody>
                    <a:bodyPr/>
                    <a:lstStyle/>
                    <a:p>
                      <a:pPr algn="ctr" fontAlgn="b"/>
                      <a:r>
                        <a:rPr lang="en-US" sz="1600" b="1" i="0" u="none" strike="noStrike" dirty="0">
                          <a:solidFill>
                            <a:schemeClr val="bg1"/>
                          </a:solidFill>
                          <a:effectLst/>
                          <a:latin typeface="+mn-lt"/>
                        </a:rPr>
                        <a:t>Shown among People with Disability Connection Only (Have Family Member/Friend with Disability)</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hMerge="1">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677507110"/>
                  </a:ext>
                </a:extLst>
              </a:tr>
              <a:tr h="701498">
                <a:tc>
                  <a:txBody>
                    <a:bodyPr/>
                    <a:lstStyle/>
                    <a:p>
                      <a:pPr algn="ctr" fontAlgn="b"/>
                      <a:r>
                        <a:rPr lang="en-US" sz="1400" b="1" i="0" u="none" strike="noStrike" dirty="0">
                          <a:solidFill>
                            <a:schemeClr val="bg1"/>
                          </a:solidFill>
                          <a:effectLst/>
                          <a:latin typeface="+mn-lt"/>
                        </a:rPr>
                        <a:t>% Very Convincing</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solidFill>
                  </a:tcPr>
                </a:tc>
                <a:tc>
                  <a:txBody>
                    <a:bodyPr/>
                    <a:lstStyle/>
                    <a:p>
                      <a:pPr algn="ctr" fontAlgn="b"/>
                      <a:r>
                        <a:rPr lang="en-US" sz="1200" b="1" i="0" u="none" strike="noStrike" dirty="0">
                          <a:solidFill>
                            <a:schemeClr val="bg1"/>
                          </a:solidFill>
                          <a:effectLst/>
                          <a:latin typeface="+mn-lt"/>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Family</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Father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Mother</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 child</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POC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C</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NC</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Likely Voter</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Not LV^</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&lt;$50k</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mn-lt"/>
                        </a:rPr>
                        <a:t>HH </a:t>
                      </a:r>
                    </a:p>
                    <a:p>
                      <a:pPr algn="ctr" fontAlgn="b"/>
                      <a:r>
                        <a:rPr lang="en-US" sz="1200" b="1" i="0" u="none" strike="noStrike" dirty="0">
                          <a:solidFill>
                            <a:schemeClr val="bg1"/>
                          </a:solidFill>
                          <a:effectLst/>
                          <a:latin typeface="+mn-lt"/>
                        </a:rPr>
                        <a:t>$50k +</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458827">
                <a:tc>
                  <a:txBody>
                    <a:bodyPr/>
                    <a:lstStyle/>
                    <a:p>
                      <a:pPr algn="l" fontAlgn="b"/>
                      <a:r>
                        <a:rPr lang="en-US" sz="1200" b="1" i="0" u="none" strike="noStrike" dirty="0">
                          <a:solidFill>
                            <a:srgbClr val="000000"/>
                          </a:solidFill>
                          <a:effectLst/>
                          <a:latin typeface="Calibri" panose="020F0502020204030204" pitchFamily="34" charset="0"/>
                        </a:rPr>
                        <a:t>EDUCATION</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4263235427"/>
                  </a:ext>
                </a:extLst>
              </a:tr>
              <a:tr h="458827">
                <a:tc>
                  <a:txBody>
                    <a:bodyPr/>
                    <a:lstStyle/>
                    <a:p>
                      <a:pPr algn="l" fontAlgn="b"/>
                      <a:r>
                        <a:rPr lang="en-US" sz="1200" b="1" i="0" u="none" strike="noStrike" dirty="0">
                          <a:solidFill>
                            <a:srgbClr val="000000"/>
                          </a:solidFill>
                          <a:effectLst/>
                          <a:latin typeface="Calibri" panose="020F0502020204030204" pitchFamily="34" charset="0"/>
                        </a:rPr>
                        <a:t>FUNDAMENTAL RIGHT</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3413076944"/>
                  </a:ext>
                </a:extLst>
              </a:tr>
              <a:tr h="458827">
                <a:tc>
                  <a:txBody>
                    <a:bodyPr/>
                    <a:lstStyle/>
                    <a:p>
                      <a:pPr algn="l" fontAlgn="b"/>
                      <a:r>
                        <a:rPr lang="en-US" sz="1200" b="1" i="0" u="none" strike="noStrike" dirty="0">
                          <a:solidFill>
                            <a:srgbClr val="000000"/>
                          </a:solidFill>
                          <a:effectLst/>
                          <a:latin typeface="Calibri" panose="020F0502020204030204" pitchFamily="34" charset="0"/>
                        </a:rPr>
                        <a:t>HEALTHCARE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25000"/>
                      </a:srgbClr>
                    </a:solidFill>
                  </a:tcPr>
                </a:tc>
                <a:tc>
                  <a:txBody>
                    <a:bodyPr/>
                    <a:lstStyle/>
                    <a:p>
                      <a:pPr algn="ctr" fontAlgn="b"/>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25000"/>
                      </a:srgbClr>
                    </a:solidFill>
                  </a:tcPr>
                </a:tc>
                <a:extLst>
                  <a:ext uri="{0D108BD9-81ED-4DB2-BD59-A6C34878D82A}">
                    <a16:rowId xmlns:a16="http://schemas.microsoft.com/office/drawing/2014/main" val="767863769"/>
                  </a:ext>
                </a:extLst>
              </a:tr>
              <a:tr h="458827">
                <a:tc>
                  <a:txBody>
                    <a:bodyPr/>
                    <a:lstStyle/>
                    <a:p>
                      <a:pPr algn="l" fontAlgn="b"/>
                      <a:r>
                        <a:rPr lang="en-US" sz="1200" b="1" i="0" u="none" strike="noStrike" dirty="0">
                          <a:solidFill>
                            <a:srgbClr val="000000"/>
                          </a:solidFill>
                          <a:effectLst/>
                          <a:latin typeface="Calibri" panose="020F0502020204030204" pitchFamily="34" charset="0"/>
                        </a:rPr>
                        <a:t>WHAT'S AT STAKE</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131677553"/>
                  </a:ext>
                </a:extLst>
              </a:tr>
              <a:tr h="458827">
                <a:tc>
                  <a:txBody>
                    <a:bodyPr/>
                    <a:lstStyle/>
                    <a:p>
                      <a:pPr algn="l" fontAlgn="b"/>
                      <a:r>
                        <a:rPr lang="en-US" sz="1200" b="1" i="0" u="none" strike="noStrike" dirty="0">
                          <a:solidFill>
                            <a:srgbClr val="000000"/>
                          </a:solidFill>
                          <a:effectLst/>
                          <a:latin typeface="Calibri" panose="020F0502020204030204" pitchFamily="34" charset="0"/>
                        </a:rPr>
                        <a:t>IMPACT OF VOTING</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DBEF"/>
                    </a:solidFill>
                  </a:tcPr>
                </a:tc>
                <a:tc>
                  <a:txBody>
                    <a:bodyPr/>
                    <a:lstStyle/>
                    <a:p>
                      <a:pPr algn="ctr" fontAlgn="b"/>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DBEF"/>
                    </a:solidFill>
                  </a:tcPr>
                </a:tc>
                <a:extLst>
                  <a:ext uri="{0D108BD9-81ED-4DB2-BD59-A6C34878D82A}">
                    <a16:rowId xmlns:a16="http://schemas.microsoft.com/office/drawing/2014/main" val="3322114417"/>
                  </a:ext>
                </a:extLst>
              </a:tr>
              <a:tr h="458827">
                <a:tc>
                  <a:txBody>
                    <a:bodyPr/>
                    <a:lstStyle/>
                    <a:p>
                      <a:pPr algn="l" fontAlgn="b"/>
                      <a:r>
                        <a:rPr lang="en-US" sz="1200" b="1" i="0" u="none" strike="noStrike" dirty="0">
                          <a:solidFill>
                            <a:srgbClr val="000000"/>
                          </a:solidFill>
                          <a:effectLst/>
                          <a:latin typeface="Calibri" panose="020F0502020204030204" pitchFamily="34" charset="0"/>
                        </a:rPr>
                        <a:t>HISTORY</a:t>
                      </a:r>
                    </a:p>
                  </a:txBody>
                  <a:tcPr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70C0">
                        <a:alpha val="50000"/>
                      </a:srgbClr>
                    </a:solidFill>
                  </a:tcPr>
                </a:tc>
                <a:tc>
                  <a:txBody>
                    <a:bodyPr/>
                    <a:lstStyle/>
                    <a:p>
                      <a:pPr algn="ctr" fontAlgn="b"/>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fontAlgn="ctr"/>
                      <a:r>
                        <a:rPr lang="en-US" sz="1600" b="1"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850235581"/>
                  </a:ext>
                </a:extLst>
              </a:tr>
            </a:tbl>
          </a:graphicData>
        </a:graphic>
      </p:graphicFrame>
      <p:sp>
        <p:nvSpPr>
          <p:cNvPr id="17" name="Oval 16">
            <a:extLst>
              <a:ext uri="{FF2B5EF4-FFF2-40B4-BE49-F238E27FC236}">
                <a16:creationId xmlns:a16="http://schemas.microsoft.com/office/drawing/2014/main" id="{5A10F922-0FA4-4627-9E28-D84C24420E04}"/>
              </a:ext>
              <a:ext uri="{C183D7F6-B498-43B3-948B-1728B52AA6E4}">
                <adec:decorative xmlns:adec="http://schemas.microsoft.com/office/drawing/2017/decorative" val="1"/>
              </a:ext>
            </a:extLst>
          </p:cNvPr>
          <p:cNvSpPr/>
          <p:nvPr/>
        </p:nvSpPr>
        <p:spPr>
          <a:xfrm>
            <a:off x="5201179" y="2662491"/>
            <a:ext cx="569305" cy="4890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4F478B9-79F4-4B09-ACE3-C2E710E026A0}"/>
              </a:ext>
              <a:ext uri="{C183D7F6-B498-43B3-948B-1728B52AA6E4}">
                <adec:decorative xmlns:adec="http://schemas.microsoft.com/office/drawing/2017/decorative" val="1"/>
              </a:ext>
            </a:extLst>
          </p:cNvPr>
          <p:cNvSpPr txBox="1"/>
          <p:nvPr/>
        </p:nvSpPr>
        <p:spPr>
          <a:xfrm>
            <a:off x="5167584" y="6560296"/>
            <a:ext cx="1943263" cy="276999"/>
          </a:xfrm>
          <a:prstGeom prst="rect">
            <a:avLst/>
          </a:prstGeom>
          <a:noFill/>
        </p:spPr>
        <p:txBody>
          <a:bodyPr wrap="square" rtlCol="0">
            <a:spAutoFit/>
          </a:bodyPr>
          <a:lstStyle/>
          <a:p>
            <a:r>
              <a:rPr lang="en-US" sz="1200" dirty="0"/>
              <a:t>All statements split-sampled</a:t>
            </a:r>
          </a:p>
        </p:txBody>
      </p:sp>
      <p:sp>
        <p:nvSpPr>
          <p:cNvPr id="13" name="Oval 12">
            <a:extLst>
              <a:ext uri="{FF2B5EF4-FFF2-40B4-BE49-F238E27FC236}">
                <a16:creationId xmlns:a16="http://schemas.microsoft.com/office/drawing/2014/main" id="{6353DA6B-6DAC-4043-AF78-7FD6ADACD9A8}"/>
              </a:ext>
              <a:ext uri="{C183D7F6-B498-43B3-948B-1728B52AA6E4}">
                <adec:decorative xmlns:adec="http://schemas.microsoft.com/office/drawing/2017/decorative" val="1"/>
              </a:ext>
            </a:extLst>
          </p:cNvPr>
          <p:cNvSpPr/>
          <p:nvPr/>
        </p:nvSpPr>
        <p:spPr>
          <a:xfrm>
            <a:off x="3347981" y="2614700"/>
            <a:ext cx="868911" cy="53687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A16909-9BF9-49AF-AB8B-67D8D280552B}"/>
              </a:ext>
              <a:ext uri="{C183D7F6-B498-43B3-948B-1728B52AA6E4}">
                <adec:decorative xmlns:adec="http://schemas.microsoft.com/office/drawing/2017/decorative" val="1"/>
              </a:ext>
            </a:extLst>
          </p:cNvPr>
          <p:cNvSpPr/>
          <p:nvPr/>
        </p:nvSpPr>
        <p:spPr>
          <a:xfrm>
            <a:off x="8284666" y="2670458"/>
            <a:ext cx="495349" cy="4811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6F9DE3-BBDE-40C7-A8D4-60D01FDB6F6E}"/>
              </a:ext>
              <a:ext uri="{C183D7F6-B498-43B3-948B-1728B52AA6E4}">
                <adec:decorative xmlns:adec="http://schemas.microsoft.com/office/drawing/2017/decorative" val="1"/>
              </a:ext>
            </a:extLst>
          </p:cNvPr>
          <p:cNvSpPr/>
          <p:nvPr/>
        </p:nvSpPr>
        <p:spPr>
          <a:xfrm>
            <a:off x="6223397" y="2670458"/>
            <a:ext cx="887449" cy="4811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4BDE08D-4291-449E-94D9-E3BF560A5CE0}"/>
              </a:ext>
              <a:ext uri="{C183D7F6-B498-43B3-948B-1728B52AA6E4}">
                <adec:decorative xmlns:adec="http://schemas.microsoft.com/office/drawing/2017/decorative" val="1"/>
              </a:ext>
            </a:extLst>
          </p:cNvPr>
          <p:cNvSpPr/>
          <p:nvPr/>
        </p:nvSpPr>
        <p:spPr>
          <a:xfrm>
            <a:off x="4733880" y="3151571"/>
            <a:ext cx="467299" cy="9055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AA19125-093C-4C93-93D1-8B2120F97ACF}"/>
              </a:ext>
              <a:ext uri="{C183D7F6-B498-43B3-948B-1728B52AA6E4}">
                <adec:decorative xmlns:adec="http://schemas.microsoft.com/office/drawing/2017/decorative" val="1"/>
              </a:ext>
            </a:extLst>
          </p:cNvPr>
          <p:cNvSpPr txBox="1"/>
          <p:nvPr/>
        </p:nvSpPr>
        <p:spPr>
          <a:xfrm>
            <a:off x="124529" y="6560295"/>
            <a:ext cx="1943263" cy="276999"/>
          </a:xfrm>
          <a:prstGeom prst="rect">
            <a:avLst/>
          </a:prstGeom>
          <a:noFill/>
        </p:spPr>
        <p:txBody>
          <a:bodyPr wrap="square" rtlCol="0">
            <a:spAutoFit/>
          </a:bodyPr>
          <a:lstStyle/>
          <a:p>
            <a:r>
              <a:rPr lang="en-US" sz="1200" dirty="0"/>
              <a:t>^Note small sample size</a:t>
            </a:r>
          </a:p>
        </p:txBody>
      </p:sp>
      <p:sp>
        <p:nvSpPr>
          <p:cNvPr id="19" name="Oval 18">
            <a:extLst>
              <a:ext uri="{FF2B5EF4-FFF2-40B4-BE49-F238E27FC236}">
                <a16:creationId xmlns:a16="http://schemas.microsoft.com/office/drawing/2014/main" id="{233635C9-1069-4267-ACAE-BDA1493A20BC}"/>
              </a:ext>
              <a:ext uri="{C183D7F6-B498-43B3-948B-1728B52AA6E4}">
                <adec:decorative xmlns:adec="http://schemas.microsoft.com/office/drawing/2017/decorative" val="1"/>
              </a:ext>
            </a:extLst>
          </p:cNvPr>
          <p:cNvSpPr/>
          <p:nvPr/>
        </p:nvSpPr>
        <p:spPr>
          <a:xfrm>
            <a:off x="7110845" y="3168205"/>
            <a:ext cx="467299" cy="40061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AA489BB-9D6A-4DBA-988D-E3A8620EDB30}"/>
              </a:ext>
              <a:ext uri="{C183D7F6-B498-43B3-948B-1728B52AA6E4}">
                <adec:decorative xmlns:adec="http://schemas.microsoft.com/office/drawing/2017/decorative" val="1"/>
              </a:ext>
            </a:extLst>
          </p:cNvPr>
          <p:cNvSpPr/>
          <p:nvPr/>
        </p:nvSpPr>
        <p:spPr>
          <a:xfrm>
            <a:off x="11002712" y="2662491"/>
            <a:ext cx="495349" cy="4811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A7271A-9978-4BBD-B79F-3FA31F7B668D}"/>
              </a:ext>
              <a:ext uri="{C183D7F6-B498-43B3-948B-1728B52AA6E4}">
                <adec:decorative xmlns:adec="http://schemas.microsoft.com/office/drawing/2017/decorative" val="1"/>
              </a:ext>
            </a:extLst>
          </p:cNvPr>
          <p:cNvSpPr/>
          <p:nvPr/>
        </p:nvSpPr>
        <p:spPr>
          <a:xfrm>
            <a:off x="9353459" y="3168205"/>
            <a:ext cx="467299" cy="88889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Among those with a family member or friend with a disability, the Education message is strongest among women, younger adults, mothers, Democrats and Independents, people of color,  and those with lower household incomes. Fundamental Right is strongest among fathers, non-college, and Republicans. Healthcare is also strong among fathers. </a:t>
            </a:r>
          </a:p>
        </p:txBody>
      </p:sp>
    </p:spTree>
    <p:extLst>
      <p:ext uri="{BB962C8B-B14F-4D97-AF65-F5344CB8AC3E}">
        <p14:creationId xmlns:p14="http://schemas.microsoft.com/office/powerpoint/2010/main" val="7956516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60698E-26F7-4153-9912-142F5C8647D1}"/>
              </a:ext>
            </a:extLst>
          </p:cNvPr>
          <p:cNvGraphicFramePr>
            <a:graphicFrameLocks noGrp="1"/>
          </p:cNvGraphicFramePr>
          <p:nvPr>
            <p:extLst>
              <p:ext uri="{D42A27DB-BD31-4B8C-83A1-F6EECF244321}">
                <p14:modId xmlns:p14="http://schemas.microsoft.com/office/powerpoint/2010/main" val="4105886918"/>
              </p:ext>
            </p:extLst>
          </p:nvPr>
        </p:nvGraphicFramePr>
        <p:xfrm>
          <a:off x="0" y="579653"/>
          <a:ext cx="12192000" cy="60655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137757257"/>
                    </a:ext>
                  </a:extLst>
                </a:gridCol>
                <a:gridCol w="2438400">
                  <a:extLst>
                    <a:ext uri="{9D8B030D-6E8A-4147-A177-3AD203B41FA5}">
                      <a16:colId xmlns:a16="http://schemas.microsoft.com/office/drawing/2014/main" val="1070324031"/>
                    </a:ext>
                  </a:extLst>
                </a:gridCol>
                <a:gridCol w="2438400">
                  <a:extLst>
                    <a:ext uri="{9D8B030D-6E8A-4147-A177-3AD203B41FA5}">
                      <a16:colId xmlns:a16="http://schemas.microsoft.com/office/drawing/2014/main" val="2531265771"/>
                    </a:ext>
                  </a:extLst>
                </a:gridCol>
                <a:gridCol w="2438400">
                  <a:extLst>
                    <a:ext uri="{9D8B030D-6E8A-4147-A177-3AD203B41FA5}">
                      <a16:colId xmlns:a16="http://schemas.microsoft.com/office/drawing/2014/main" val="3152951249"/>
                    </a:ext>
                  </a:extLst>
                </a:gridCol>
                <a:gridCol w="2438400">
                  <a:extLst>
                    <a:ext uri="{9D8B030D-6E8A-4147-A177-3AD203B41FA5}">
                      <a16:colId xmlns:a16="http://schemas.microsoft.com/office/drawing/2014/main" val="2790448246"/>
                    </a:ext>
                  </a:extLst>
                </a:gridCol>
              </a:tblGrid>
              <a:tr h="230837">
                <a:tc>
                  <a:txBody>
                    <a:bodyPr/>
                    <a:lstStyle/>
                    <a:p>
                      <a:pPr algn="ctr"/>
                      <a:r>
                        <a:rPr lang="en-US" sz="1400" dirty="0"/>
                        <a:t>FUNDAMENTAL RIGHT</a:t>
                      </a:r>
                    </a:p>
                  </a:txBody>
                  <a:tcPr anchor="ctr"/>
                </a:tc>
                <a:tc>
                  <a:txBody>
                    <a:bodyPr/>
                    <a:lstStyle/>
                    <a:p>
                      <a:pPr algn="ctr"/>
                      <a:r>
                        <a:rPr lang="en-US" sz="1400" dirty="0"/>
                        <a:t>HEALTHCARE FOCUS</a:t>
                      </a:r>
                    </a:p>
                  </a:txBody>
                  <a:tcPr anchor="ctr"/>
                </a:tc>
                <a:tc>
                  <a:txBody>
                    <a:bodyPr/>
                    <a:lstStyle/>
                    <a:p>
                      <a:pPr algn="ctr"/>
                      <a:r>
                        <a:rPr lang="en-US" sz="1400" dirty="0"/>
                        <a:t>WHAT’S AT STAKE</a:t>
                      </a:r>
                    </a:p>
                  </a:txBody>
                  <a:tcPr anchor="ctr"/>
                </a:tc>
                <a:tc>
                  <a:txBody>
                    <a:bodyPr/>
                    <a:lstStyle/>
                    <a:p>
                      <a:pPr algn="ctr"/>
                      <a:r>
                        <a:rPr lang="en-US" sz="1400" dirty="0"/>
                        <a:t>IMPACT OF VOTING</a:t>
                      </a:r>
                    </a:p>
                  </a:txBody>
                  <a:tcPr anchor="ctr"/>
                </a:tc>
                <a:tc>
                  <a:txBody>
                    <a:bodyPr/>
                    <a:lstStyle/>
                    <a:p>
                      <a:pPr algn="ctr"/>
                      <a:r>
                        <a:rPr lang="en-US" sz="1400" dirty="0"/>
                        <a:t>SCHOOLS</a:t>
                      </a:r>
                    </a:p>
                  </a:txBody>
                  <a:tcPr anchor="ctr"/>
                </a:tc>
                <a:extLst>
                  <a:ext uri="{0D108BD9-81ED-4DB2-BD59-A6C34878D82A}">
                    <a16:rowId xmlns:a16="http://schemas.microsoft.com/office/drawing/2014/main" val="3944602913"/>
                  </a:ext>
                </a:extLst>
              </a:tr>
              <a:tr h="91994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“It doesn’t matter how smart you are, </a:t>
                      </a:r>
                      <a:r>
                        <a:rPr lang="en-US" sz="1200" b="1" i="1" kern="1200" dirty="0">
                          <a:solidFill>
                            <a:schemeClr val="dk1"/>
                          </a:solidFill>
                          <a:effectLst/>
                          <a:latin typeface="+mn-lt"/>
                          <a:ea typeface="+mn-ea"/>
                          <a:cs typeface="+mn-cs"/>
                        </a:rPr>
                        <a:t>you can understand it</a:t>
                      </a:r>
                      <a:r>
                        <a:rPr lang="en-US" sz="1200" i="1" kern="1200" dirty="0">
                          <a:solidFill>
                            <a:schemeClr val="dk1"/>
                          </a:solidFill>
                          <a:effectLst/>
                          <a:latin typeface="+mn-lt"/>
                          <a:ea typeface="+mn-ea"/>
                          <a:cs typeface="+mn-cs"/>
                        </a:rPr>
                        <a:t>.  Or every person that voted, one of them voted and one did not.” </a:t>
                      </a:r>
                      <a:r>
                        <a:rPr lang="en-US" sz="1200" kern="1200" dirty="0">
                          <a:solidFill>
                            <a:schemeClr val="dk1"/>
                          </a:solidFill>
                          <a:effectLst/>
                          <a:latin typeface="+mn-lt"/>
                          <a:ea typeface="+mn-ea"/>
                          <a:cs typeface="+mn-cs"/>
                        </a:rPr>
                        <a:t>– Person of color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“Like I said before, it is a little ominous</a:t>
                      </a:r>
                      <a:r>
                        <a:rPr lang="en-US" sz="1200" b="1" i="1" kern="1200" dirty="0">
                          <a:solidFill>
                            <a:schemeClr val="dk1"/>
                          </a:solidFill>
                          <a:effectLst/>
                          <a:latin typeface="+mn-lt"/>
                          <a:ea typeface="+mn-ea"/>
                          <a:cs typeface="+mn-cs"/>
                        </a:rPr>
                        <a:t>.  It is sort of like you need to vote or something could happen to you</a:t>
                      </a:r>
                      <a:r>
                        <a:rPr lang="en-US" sz="1200" i="1" kern="1200" dirty="0">
                          <a:solidFill>
                            <a:schemeClr val="dk1"/>
                          </a:solidFill>
                          <a:effectLst/>
                          <a:latin typeface="+mn-lt"/>
                          <a:ea typeface="+mn-ea"/>
                          <a:cs typeface="+mn-cs"/>
                        </a:rPr>
                        <a:t>.” – </a:t>
                      </a:r>
                      <a:r>
                        <a:rPr lang="en-US" sz="1200" kern="1200" dirty="0">
                          <a:solidFill>
                            <a:schemeClr val="dk1"/>
                          </a:solidFill>
                          <a:effectLst/>
                          <a:latin typeface="+mn-lt"/>
                          <a:ea typeface="+mn-ea"/>
                          <a:cs typeface="+mn-cs"/>
                        </a:rPr>
                        <a:t>White person with disability, Baltimore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I mean because they are talking about oh, where your personal interests.  That starts to sound selfish</a:t>
                      </a: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 – </a:t>
                      </a:r>
                      <a:r>
                        <a:rPr lang="en-US" sz="1200" kern="1200" dirty="0">
                          <a:solidFill>
                            <a:schemeClr val="dk1"/>
                          </a:solidFill>
                          <a:effectLst/>
                          <a:latin typeface="+mn-lt"/>
                          <a:ea typeface="+mn-ea"/>
                          <a:cs typeface="+mn-cs"/>
                        </a:rPr>
                        <a:t>White person with disability, Baltimore</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b="1" i="1" kern="1200" dirty="0">
                          <a:solidFill>
                            <a:schemeClr val="dk1"/>
                          </a:solidFill>
                          <a:effectLst/>
                          <a:latin typeface="+mn-lt"/>
                          <a:ea typeface="+mn-ea"/>
                          <a:cs typeface="+mn-cs"/>
                        </a:rPr>
                        <a:t>I don’t like putting people in categories </a:t>
                      </a:r>
                      <a:r>
                        <a:rPr lang="en-US" sz="1200" i="1" kern="1200" dirty="0">
                          <a:solidFill>
                            <a:schemeClr val="dk1"/>
                          </a:solidFill>
                          <a:effectLst/>
                          <a:latin typeface="+mn-lt"/>
                          <a:ea typeface="+mn-ea"/>
                          <a:cs typeface="+mn-cs"/>
                        </a:rPr>
                        <a:t>because I believe that when you name certain groups, it is people that really don’t like certain groups.  And I believe just from them hearing this, they might dislike it just because of certain groups</a:t>
                      </a:r>
                      <a:r>
                        <a:rPr lang="en-US" sz="1200" b="1" i="1" kern="1200" dirty="0">
                          <a:solidFill>
                            <a:schemeClr val="dk1"/>
                          </a:solidFill>
                          <a:effectLst/>
                          <a:latin typeface="+mn-lt"/>
                          <a:ea typeface="+mn-ea"/>
                          <a:cs typeface="+mn-cs"/>
                        </a:rPr>
                        <a:t>. I don’t like pointing fingers at certain groups if it doesn’t matter</a:t>
                      </a:r>
                      <a:r>
                        <a:rPr lang="en-US" sz="1200" i="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 Person of color with disability, Baltimore               </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 </a:t>
                      </a:r>
                      <a:r>
                        <a:rPr lang="en-US" sz="1200" b="1" i="1" kern="1200" dirty="0">
                          <a:solidFill>
                            <a:schemeClr val="dk1"/>
                          </a:solidFill>
                          <a:effectLst/>
                          <a:latin typeface="+mn-lt"/>
                          <a:ea typeface="+mn-ea"/>
                          <a:cs typeface="+mn-cs"/>
                        </a:rPr>
                        <a:t>really like the fact that they were talking about increasing the education funding</a:t>
                      </a:r>
                      <a:r>
                        <a:rPr lang="en-US" sz="1200" i="1" kern="1200" dirty="0">
                          <a:solidFill>
                            <a:schemeClr val="dk1"/>
                          </a:solidFill>
                          <a:effectLst/>
                          <a:latin typeface="+mn-lt"/>
                          <a:ea typeface="+mn-ea"/>
                          <a:cs typeface="+mn-cs"/>
                        </a:rPr>
                        <a:t>.  A lot of times maybe the security guards or the teachers are getting pretty much stressed out because </a:t>
                      </a:r>
                      <a:r>
                        <a:rPr lang="en-US" sz="1200" b="1" i="1" kern="1200" dirty="0">
                          <a:solidFill>
                            <a:schemeClr val="dk1"/>
                          </a:solidFill>
                          <a:effectLst/>
                          <a:latin typeface="+mn-lt"/>
                          <a:ea typeface="+mn-ea"/>
                          <a:cs typeface="+mn-cs"/>
                        </a:rPr>
                        <a:t>they are not being paid enough to deal with anything that comes with being a teacher or counselor </a:t>
                      </a:r>
                      <a:r>
                        <a:rPr lang="en-US" sz="1200" i="1" kern="1200" dirty="0">
                          <a:solidFill>
                            <a:schemeClr val="dk1"/>
                          </a:solidFill>
                          <a:effectLst/>
                          <a:latin typeface="+mn-lt"/>
                          <a:ea typeface="+mn-ea"/>
                          <a:cs typeface="+mn-cs"/>
                        </a:rPr>
                        <a:t>or whatever the position may be in the school system.” </a:t>
                      </a:r>
                      <a:r>
                        <a:rPr lang="en-US" sz="1200" kern="1200" dirty="0">
                          <a:solidFill>
                            <a:schemeClr val="dk1"/>
                          </a:solidFill>
                          <a:effectLst/>
                          <a:latin typeface="+mn-lt"/>
                          <a:ea typeface="+mn-ea"/>
                          <a:cs typeface="+mn-cs"/>
                        </a:rPr>
                        <a:t>– Parent of child with disability, Baltimore </a:t>
                      </a:r>
                    </a:p>
                  </a:txBody>
                  <a:tcPr anchor="ctr"/>
                </a:tc>
                <a:extLst>
                  <a:ext uri="{0D108BD9-81ED-4DB2-BD59-A6C34878D82A}">
                    <a16:rowId xmlns:a16="http://schemas.microsoft.com/office/drawing/2014/main" val="2735701793"/>
                  </a:ext>
                </a:extLst>
              </a:tr>
              <a:tr h="108720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 think the fact that it talks about the future and reminds you that you </a:t>
                      </a:r>
                      <a:r>
                        <a:rPr lang="en-US" sz="1200" b="1" i="1" kern="1200" dirty="0">
                          <a:solidFill>
                            <a:schemeClr val="dk1"/>
                          </a:solidFill>
                          <a:effectLst/>
                          <a:latin typeface="+mn-lt"/>
                          <a:ea typeface="+mn-ea"/>
                          <a:cs typeface="+mn-cs"/>
                        </a:rPr>
                        <a:t>may not be of concern today, but there is a future.” </a:t>
                      </a:r>
                      <a:r>
                        <a:rPr lang="en-US" sz="1200" kern="1200" dirty="0">
                          <a:solidFill>
                            <a:schemeClr val="dk1"/>
                          </a:solidFill>
                          <a:effectLst/>
                          <a:latin typeface="+mn-lt"/>
                          <a:ea typeface="+mn-ea"/>
                          <a:cs typeface="+mn-cs"/>
                        </a:rPr>
                        <a:t>– Parent of child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b="1" i="1" kern="1200" dirty="0">
                          <a:solidFill>
                            <a:schemeClr val="dk1"/>
                          </a:solidFill>
                          <a:effectLst/>
                          <a:latin typeface="+mn-lt"/>
                          <a:ea typeface="+mn-ea"/>
                          <a:cs typeface="+mn-cs"/>
                        </a:rPr>
                        <a:t>The importance of voting every election</a:t>
                      </a:r>
                      <a:r>
                        <a:rPr lang="en-US" sz="1200" b="0" i="1" kern="1200" dirty="0">
                          <a:solidFill>
                            <a:schemeClr val="dk1"/>
                          </a:solidFill>
                          <a:effectLst/>
                          <a:latin typeface="+mn-lt"/>
                          <a:ea typeface="+mn-ea"/>
                          <a:cs typeface="+mn-cs"/>
                        </a:rPr>
                        <a:t>.  Because like [he] said, it is a privilege that we have and we </a:t>
                      </a:r>
                      <a:r>
                        <a:rPr lang="en-US" sz="1200" b="1" i="1" kern="1200" dirty="0">
                          <a:solidFill>
                            <a:schemeClr val="dk1"/>
                          </a:solidFill>
                          <a:effectLst/>
                          <a:latin typeface="+mn-lt"/>
                          <a:ea typeface="+mn-ea"/>
                          <a:cs typeface="+mn-cs"/>
                        </a:rPr>
                        <a:t>should always go out and vote</a:t>
                      </a:r>
                      <a:r>
                        <a:rPr lang="en-US" sz="1200" kern="1200" dirty="0">
                          <a:solidFill>
                            <a:schemeClr val="dk1"/>
                          </a:solidFill>
                          <a:effectLst/>
                          <a:latin typeface="+mn-lt"/>
                          <a:ea typeface="+mn-ea"/>
                          <a:cs typeface="+mn-cs"/>
                        </a:rPr>
                        <a:t>.” – Person of color with disability, Baltimore               </a:t>
                      </a:r>
                    </a:p>
                  </a:txBody>
                  <a:tcPr anchor="ctr"/>
                </a:tc>
                <a:tc vMerge="1">
                  <a:txBody>
                    <a:bodyPr/>
                    <a:lstStyle/>
                    <a:p>
                      <a:endParaRPr lang="en-US" sz="12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395705842"/>
                  </a:ext>
                </a:extLst>
              </a:tr>
              <a:tr h="1254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“Just </a:t>
                      </a:r>
                      <a:r>
                        <a:rPr lang="en-US" sz="1200" b="1" i="1" kern="1200" dirty="0">
                          <a:solidFill>
                            <a:schemeClr val="dk1"/>
                          </a:solidFill>
                          <a:effectLst/>
                          <a:latin typeface="+mn-lt"/>
                          <a:ea typeface="+mn-ea"/>
                          <a:cs typeface="+mn-cs"/>
                        </a:rPr>
                        <a:t>add disability </a:t>
                      </a:r>
                      <a:r>
                        <a:rPr lang="en-US" sz="1200" i="1" kern="1200" dirty="0">
                          <a:solidFill>
                            <a:schemeClr val="dk1"/>
                          </a:solidFill>
                          <a:effectLst/>
                          <a:latin typeface="+mn-lt"/>
                          <a:ea typeface="+mn-ea"/>
                          <a:cs typeface="+mn-cs"/>
                        </a:rPr>
                        <a:t>on there.  If you want me to acknowledge it as something with disability, put disability on there.” </a:t>
                      </a:r>
                      <a:r>
                        <a:rPr lang="en-US" sz="1200" kern="1200" dirty="0">
                          <a:solidFill>
                            <a:schemeClr val="dk1"/>
                          </a:solidFill>
                          <a:effectLst/>
                          <a:latin typeface="+mn-lt"/>
                          <a:ea typeface="+mn-ea"/>
                          <a:cs typeface="+mn-cs"/>
                        </a:rPr>
                        <a:t>– Person of color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 also found it very convincing because you never know what can happen to you in the future.  </a:t>
                      </a:r>
                      <a:r>
                        <a:rPr lang="en-US" sz="1200" b="1" i="1" kern="1200" dirty="0">
                          <a:solidFill>
                            <a:schemeClr val="dk1"/>
                          </a:solidFill>
                          <a:effectLst/>
                          <a:latin typeface="+mn-lt"/>
                          <a:ea typeface="+mn-ea"/>
                          <a:cs typeface="+mn-cs"/>
                        </a:rPr>
                        <a:t>Tomorrow is not promised</a:t>
                      </a:r>
                      <a:r>
                        <a:rPr lang="en-US" sz="1200" i="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 Parent of child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b="1" i="1" kern="1200" dirty="0">
                          <a:solidFill>
                            <a:schemeClr val="dk1"/>
                          </a:solidFill>
                          <a:effectLst/>
                          <a:latin typeface="+mn-lt"/>
                          <a:ea typeface="+mn-ea"/>
                          <a:cs typeface="+mn-cs"/>
                        </a:rPr>
                        <a:t>Well it does bring up recent things with not very much details</a:t>
                      </a:r>
                      <a:r>
                        <a:rPr lang="en-US" sz="1200" i="1" kern="1200" dirty="0">
                          <a:solidFill>
                            <a:schemeClr val="dk1"/>
                          </a:solidFill>
                          <a:effectLst/>
                          <a:latin typeface="+mn-lt"/>
                          <a:ea typeface="+mn-ea"/>
                          <a:cs typeface="+mn-cs"/>
                        </a:rPr>
                        <a:t>.  Just the names – The Affordable Care Act and Medicaid</a:t>
                      </a: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 – </a:t>
                      </a:r>
                      <a:r>
                        <a:rPr lang="en-US" sz="1200" kern="1200" dirty="0">
                          <a:solidFill>
                            <a:schemeClr val="dk1"/>
                          </a:solidFill>
                          <a:effectLst/>
                          <a:latin typeface="+mn-lt"/>
                          <a:ea typeface="+mn-ea"/>
                          <a:cs typeface="+mn-cs"/>
                        </a:rPr>
                        <a:t>White person with disability, Baltimore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b="1" i="1" kern="1200" dirty="0">
                          <a:solidFill>
                            <a:schemeClr val="dk1"/>
                          </a:solidFill>
                          <a:effectLst/>
                          <a:latin typeface="+mn-lt"/>
                          <a:ea typeface="+mn-ea"/>
                          <a:cs typeface="+mn-cs"/>
                        </a:rPr>
                        <a:t>It doesn’t say anything about healthcare.  Healthcare could be cut.  </a:t>
                      </a:r>
                      <a:r>
                        <a:rPr lang="en-US" sz="1200" i="1" kern="1200" dirty="0">
                          <a:solidFill>
                            <a:schemeClr val="dk1"/>
                          </a:solidFill>
                          <a:effectLst/>
                          <a:latin typeface="+mn-lt"/>
                          <a:ea typeface="+mn-ea"/>
                          <a:cs typeface="+mn-cs"/>
                        </a:rPr>
                        <a:t>There is nothing inspiring about this paragraph.  There is nothing motivating.  There are no motivating statements.” </a:t>
                      </a:r>
                      <a:r>
                        <a:rPr lang="en-US" sz="1200" kern="1200" dirty="0">
                          <a:solidFill>
                            <a:schemeClr val="dk1"/>
                          </a:solidFill>
                          <a:effectLst/>
                          <a:latin typeface="+mn-lt"/>
                          <a:ea typeface="+mn-ea"/>
                          <a:cs typeface="+mn-cs"/>
                        </a:rPr>
                        <a:t>– Person of color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I always think that </a:t>
                      </a:r>
                      <a:r>
                        <a:rPr lang="en-US" sz="1200" b="1" i="1" kern="1200" dirty="0">
                          <a:solidFill>
                            <a:schemeClr val="dk1"/>
                          </a:solidFill>
                          <a:effectLst/>
                          <a:latin typeface="+mn-lt"/>
                          <a:ea typeface="+mn-ea"/>
                          <a:cs typeface="+mn-cs"/>
                        </a:rPr>
                        <a:t>education needs more funding and resources</a:t>
                      </a:r>
                      <a:r>
                        <a:rPr lang="en-US" sz="1200" i="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 Parent of child with disability, Baltimore </a:t>
                      </a:r>
                    </a:p>
                  </a:txBody>
                  <a:tcPr anchor="ctr"/>
                </a:tc>
                <a:extLst>
                  <a:ext uri="{0D108BD9-81ED-4DB2-BD59-A6C34878D82A}">
                    <a16:rowId xmlns:a16="http://schemas.microsoft.com/office/drawing/2014/main" val="1241524892"/>
                  </a:ext>
                </a:extLst>
              </a:tr>
              <a:tr h="1923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 don’t think voices are really heard with voting because </a:t>
                      </a:r>
                      <a:r>
                        <a:rPr lang="en-US" sz="1200" b="1" i="1" kern="1200" dirty="0">
                          <a:solidFill>
                            <a:schemeClr val="dk1"/>
                          </a:solidFill>
                          <a:effectLst/>
                          <a:latin typeface="+mn-lt"/>
                          <a:ea typeface="+mn-ea"/>
                          <a:cs typeface="+mn-cs"/>
                        </a:rPr>
                        <a:t>they don’t never really put a platform for people with disabilities or saying what they are going to do for people with disabilities</a:t>
                      </a:r>
                      <a:r>
                        <a:rPr lang="en-US" sz="1200" i="1" kern="1200" dirty="0">
                          <a:solidFill>
                            <a:schemeClr val="dk1"/>
                          </a:solidFill>
                          <a:effectLst/>
                          <a:latin typeface="+mn-lt"/>
                          <a:ea typeface="+mn-ea"/>
                          <a:cs typeface="+mn-cs"/>
                        </a:rPr>
                        <a:t>, so what is there to vote for?  You are not amplifying anything because it is not anything that is pertaining to you.” </a:t>
                      </a:r>
                      <a:r>
                        <a:rPr lang="en-US" sz="1200" kern="1200" dirty="0">
                          <a:solidFill>
                            <a:schemeClr val="dk1"/>
                          </a:solidFill>
                          <a:effectLst/>
                          <a:latin typeface="+mn-lt"/>
                          <a:ea typeface="+mn-ea"/>
                          <a:cs typeface="+mn-cs"/>
                        </a:rPr>
                        <a:t>– Person of color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Along the same lines as what [she] was saying, </a:t>
                      </a:r>
                      <a:r>
                        <a:rPr lang="en-US" sz="1200" b="1" i="1" kern="1200" dirty="0">
                          <a:solidFill>
                            <a:schemeClr val="dk1"/>
                          </a:solidFill>
                          <a:effectLst/>
                          <a:latin typeface="+mn-lt"/>
                          <a:ea typeface="+mn-ea"/>
                          <a:cs typeface="+mn-cs"/>
                        </a:rPr>
                        <a:t>people who don’t deal with any kind of disability often don’t think about what could happen.</a:t>
                      </a:r>
                      <a:r>
                        <a:rPr lang="en-US" sz="1200" i="1" kern="1200" dirty="0">
                          <a:solidFill>
                            <a:schemeClr val="dk1"/>
                          </a:solidFill>
                          <a:effectLst/>
                          <a:latin typeface="+mn-lt"/>
                          <a:ea typeface="+mn-ea"/>
                          <a:cs typeface="+mn-cs"/>
                        </a:rPr>
                        <a:t>” – </a:t>
                      </a:r>
                      <a:r>
                        <a:rPr lang="en-US" sz="1200" kern="1200" dirty="0">
                          <a:solidFill>
                            <a:schemeClr val="dk1"/>
                          </a:solidFill>
                          <a:effectLst/>
                          <a:latin typeface="+mn-lt"/>
                          <a:ea typeface="+mn-ea"/>
                          <a:cs typeface="+mn-cs"/>
                        </a:rPr>
                        <a:t>White person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But there has got to be a better way to </a:t>
                      </a:r>
                      <a:r>
                        <a:rPr lang="en-US" sz="1200" b="1" i="1" kern="1200" dirty="0">
                          <a:solidFill>
                            <a:schemeClr val="dk1"/>
                          </a:solidFill>
                          <a:effectLst/>
                          <a:latin typeface="+mn-lt"/>
                          <a:ea typeface="+mn-ea"/>
                          <a:cs typeface="+mn-cs"/>
                        </a:rPr>
                        <a:t>connect to saying the issues we care most about are the things that make us the most motivated</a:t>
                      </a:r>
                      <a:r>
                        <a:rPr lang="en-US" sz="1200" i="1" kern="1200" dirty="0">
                          <a:solidFill>
                            <a:schemeClr val="dk1"/>
                          </a:solidFill>
                          <a:effectLst/>
                          <a:latin typeface="+mn-lt"/>
                          <a:ea typeface="+mn-ea"/>
                          <a:cs typeface="+mn-cs"/>
                        </a:rPr>
                        <a:t>.  You know there has got to be some way to better do that last part</a:t>
                      </a:r>
                      <a:r>
                        <a:rPr lang="en-US" sz="1200" kern="1200" dirty="0">
                          <a:solidFill>
                            <a:schemeClr val="dk1"/>
                          </a:solidFill>
                          <a:effectLst/>
                          <a:latin typeface="+mn-lt"/>
                          <a:ea typeface="+mn-ea"/>
                          <a:cs typeface="+mn-cs"/>
                        </a:rPr>
                        <a:t>.”</a:t>
                      </a:r>
                      <a:r>
                        <a:rPr lang="en-US" sz="1200" i="1" kern="1200" dirty="0">
                          <a:solidFill>
                            <a:schemeClr val="dk1"/>
                          </a:solidFill>
                          <a:effectLst/>
                          <a:latin typeface="+mn-lt"/>
                          <a:ea typeface="+mn-ea"/>
                          <a:cs typeface="+mn-cs"/>
                        </a:rPr>
                        <a:t> – </a:t>
                      </a:r>
                      <a:r>
                        <a:rPr lang="en-US" sz="1200" kern="1200" dirty="0">
                          <a:solidFill>
                            <a:schemeClr val="dk1"/>
                          </a:solidFill>
                          <a:effectLst/>
                          <a:latin typeface="+mn-lt"/>
                          <a:ea typeface="+mn-ea"/>
                          <a:cs typeface="+mn-cs"/>
                        </a:rPr>
                        <a:t>White person with disability, Baltimore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“It is okay with everybody else.  Don’t left me with everybody else.  </a:t>
                      </a:r>
                      <a:r>
                        <a:rPr lang="en-US" sz="1200" b="1" i="1" kern="1200" dirty="0">
                          <a:solidFill>
                            <a:schemeClr val="dk1"/>
                          </a:solidFill>
                          <a:effectLst/>
                          <a:latin typeface="+mn-lt"/>
                          <a:ea typeface="+mn-ea"/>
                          <a:cs typeface="+mn-cs"/>
                        </a:rPr>
                        <a:t>disability issues need to be as disability issues.  Politicians are not focusing on people with disabilities at all.</a:t>
                      </a:r>
                      <a:r>
                        <a:rPr lang="en-US" sz="1200" i="1" kern="1200" dirty="0">
                          <a:solidFill>
                            <a:schemeClr val="dk1"/>
                          </a:solidFill>
                          <a:effectLst/>
                          <a:latin typeface="+mn-lt"/>
                          <a:ea typeface="+mn-ea"/>
                          <a:cs typeface="+mn-cs"/>
                        </a:rPr>
                        <a:t>  We are lumped in with everybody else and then we don’t get the resources that we need.  So, once you lump us, it is over.” </a:t>
                      </a:r>
                      <a:r>
                        <a:rPr lang="en-US" sz="1200" kern="1200" dirty="0">
                          <a:solidFill>
                            <a:schemeClr val="dk1"/>
                          </a:solidFill>
                          <a:effectLst/>
                          <a:latin typeface="+mn-lt"/>
                          <a:ea typeface="+mn-ea"/>
                          <a:cs typeface="+mn-cs"/>
                        </a:rPr>
                        <a:t>– Person of color with disability, Baltimore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a:t>
                      </a:r>
                      <a:r>
                        <a:rPr lang="en-US" sz="1200" b="1" i="1" kern="1200" dirty="0">
                          <a:solidFill>
                            <a:schemeClr val="dk1"/>
                          </a:solidFill>
                          <a:effectLst/>
                          <a:latin typeface="+mn-lt"/>
                          <a:ea typeface="+mn-ea"/>
                          <a:cs typeface="+mn-cs"/>
                        </a:rPr>
                        <a:t>You know I was just completely turned off</a:t>
                      </a:r>
                      <a:r>
                        <a:rPr lang="en-US" sz="1200" i="1" kern="1200" dirty="0">
                          <a:solidFill>
                            <a:schemeClr val="dk1"/>
                          </a:solidFill>
                          <a:effectLst/>
                          <a:latin typeface="+mn-lt"/>
                          <a:ea typeface="+mn-ea"/>
                          <a:cs typeface="+mn-cs"/>
                        </a:rPr>
                        <a:t>.  We were able to put them in a private school, and we put my son in a school that can really work with him and works at his grade level and doesn’t push him through.  They don’t move on to a concept until he has got it</a:t>
                      </a:r>
                      <a:r>
                        <a:rPr lang="en-US" sz="1200" kern="1200" dirty="0">
                          <a:solidFill>
                            <a:schemeClr val="dk1"/>
                          </a:solidFill>
                          <a:effectLst/>
                          <a:latin typeface="+mn-lt"/>
                          <a:ea typeface="+mn-ea"/>
                          <a:cs typeface="+mn-cs"/>
                        </a:rPr>
                        <a:t>.” – Parent of child with disability, Baltimore </a:t>
                      </a:r>
                    </a:p>
                  </a:txBody>
                  <a:tcPr anchor="ctr"/>
                </a:tc>
                <a:extLst>
                  <a:ext uri="{0D108BD9-81ED-4DB2-BD59-A6C34878D82A}">
                    <a16:rowId xmlns:a16="http://schemas.microsoft.com/office/drawing/2014/main" val="3092192626"/>
                  </a:ext>
                </a:extLst>
              </a:tr>
            </a:tbl>
          </a:graphicData>
        </a:graphic>
      </p:graphicFrame>
      <p:sp>
        <p:nvSpPr>
          <p:cNvPr id="2" name="Title 1">
            <a:extLst>
              <a:ext uri="{FF2B5EF4-FFF2-40B4-BE49-F238E27FC236}">
                <a16:creationId xmlns:a16="http://schemas.microsoft.com/office/drawing/2014/main" id="{8B20FAD7-704D-40A8-9C2E-06D0DB89C2AA}"/>
              </a:ext>
            </a:extLst>
          </p:cNvPr>
          <p:cNvSpPr>
            <a:spLocks noGrp="1"/>
          </p:cNvSpPr>
          <p:nvPr>
            <p:ph type="title"/>
          </p:nvPr>
        </p:nvSpPr>
        <p:spPr>
          <a:xfrm>
            <a:off x="210589" y="0"/>
            <a:ext cx="11521440" cy="662781"/>
          </a:xfrm>
        </p:spPr>
        <p:txBody>
          <a:bodyPr>
            <a:noAutofit/>
          </a:bodyPr>
          <a:lstStyle/>
          <a:p>
            <a:r>
              <a:rPr lang="en-US" sz="2400" dirty="0"/>
              <a:t>Reactions to messages from focus group participants provided valuable insights.</a:t>
            </a:r>
          </a:p>
        </p:txBody>
      </p:sp>
    </p:spTree>
    <p:extLst>
      <p:ext uri="{BB962C8B-B14F-4D97-AF65-F5344CB8AC3E}">
        <p14:creationId xmlns:p14="http://schemas.microsoft.com/office/powerpoint/2010/main" val="13846949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362555-F796-4EE1-9C05-A005C0E1F8D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ake Research Partners logo. Strategy, Precision, Impact.&#10;">
            <a:extLst>
              <a:ext uri="{FF2B5EF4-FFF2-40B4-BE49-F238E27FC236}">
                <a16:creationId xmlns:a16="http://schemas.microsoft.com/office/drawing/2014/main" id="{F8527300-A66A-432B-B0A6-0903646A94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0265" y="1097174"/>
            <a:ext cx="3690944" cy="1573160"/>
          </a:xfrm>
          <a:prstGeom prst="rect">
            <a:avLst/>
          </a:prstGeom>
          <a:noFill/>
          <a:ln>
            <a:noFill/>
          </a:ln>
        </p:spPr>
      </p:pic>
      <p:sp>
        <p:nvSpPr>
          <p:cNvPr id="7" name="TextBox 6">
            <a:extLst>
              <a:ext uri="{FF2B5EF4-FFF2-40B4-BE49-F238E27FC236}">
                <a16:creationId xmlns:a16="http://schemas.microsoft.com/office/drawing/2014/main" id="{9FCF8FF1-EE2E-4DF7-8B6B-E011706FD01A}"/>
              </a:ext>
            </a:extLst>
          </p:cNvPr>
          <p:cNvSpPr txBox="1"/>
          <p:nvPr/>
        </p:nvSpPr>
        <p:spPr>
          <a:xfrm>
            <a:off x="6708101" y="1069887"/>
            <a:ext cx="3050835" cy="3416320"/>
          </a:xfrm>
          <a:prstGeom prst="rect">
            <a:avLst/>
          </a:prstGeom>
          <a:noFill/>
        </p:spPr>
        <p:txBody>
          <a:bodyPr wrap="none" rtlCol="0">
            <a:spAutoFit/>
          </a:bodyPr>
          <a:lstStyle/>
          <a:p>
            <a:r>
              <a:rPr lang="en-US" dirty="0"/>
              <a:t>Celinda Lake</a:t>
            </a:r>
          </a:p>
          <a:p>
            <a:r>
              <a:rPr lang="en-US" dirty="0">
                <a:hlinkClick r:id="rId5"/>
              </a:rPr>
              <a:t>clake@lakeresearch.com</a:t>
            </a:r>
            <a:endParaRPr lang="en-US" dirty="0"/>
          </a:p>
          <a:p>
            <a:endParaRPr lang="en-US" dirty="0"/>
          </a:p>
          <a:p>
            <a:r>
              <a:rPr lang="en-US" dirty="0"/>
              <a:t>Alysia Snell</a:t>
            </a:r>
          </a:p>
          <a:p>
            <a:r>
              <a:rPr lang="en-US" dirty="0">
                <a:hlinkClick r:id="rId6"/>
              </a:rPr>
              <a:t>asnell@lakeresearch.com</a:t>
            </a:r>
            <a:endParaRPr lang="en-US" dirty="0"/>
          </a:p>
          <a:p>
            <a:endParaRPr lang="en-US" dirty="0"/>
          </a:p>
          <a:p>
            <a:r>
              <a:rPr lang="en-US" dirty="0"/>
              <a:t>Jesse Kline</a:t>
            </a:r>
          </a:p>
          <a:p>
            <a:r>
              <a:rPr lang="en-US" dirty="0">
                <a:hlinkClick r:id="rId7"/>
              </a:rPr>
              <a:t>jkline@lakeresearch.com</a:t>
            </a:r>
            <a:endParaRPr lang="en-US" dirty="0"/>
          </a:p>
          <a:p>
            <a:endParaRPr lang="en-US" dirty="0"/>
          </a:p>
          <a:p>
            <a:r>
              <a:rPr lang="en-US" dirty="0"/>
              <a:t>Emily Caramelli</a:t>
            </a:r>
          </a:p>
          <a:p>
            <a:r>
              <a:rPr lang="en-US" dirty="0">
                <a:hlinkClick r:id="rId8"/>
              </a:rPr>
              <a:t>ecaramelli@lakeresearch.com</a:t>
            </a:r>
            <a:endParaRPr lang="en-US" dirty="0"/>
          </a:p>
          <a:p>
            <a:endParaRPr lang="en-US" dirty="0"/>
          </a:p>
        </p:txBody>
      </p:sp>
      <p:sp>
        <p:nvSpPr>
          <p:cNvPr id="2" name="Title 1">
            <a:extLst>
              <a:ext uri="{FF2B5EF4-FFF2-40B4-BE49-F238E27FC236}">
                <a16:creationId xmlns:a16="http://schemas.microsoft.com/office/drawing/2014/main" id="{0E8B4C38-CEC8-CA47-9A66-D0D6DAAE25FD}"/>
              </a:ext>
            </a:extLst>
          </p:cNvPr>
          <p:cNvSpPr>
            <a:spLocks noGrp="1"/>
          </p:cNvSpPr>
          <p:nvPr>
            <p:ph type="title" idx="4294967295"/>
          </p:nvPr>
        </p:nvSpPr>
        <p:spPr>
          <a:xfrm>
            <a:off x="1267609" y="2862104"/>
            <a:ext cx="4828391" cy="1325563"/>
          </a:xfrm>
        </p:spPr>
        <p:txBody>
          <a:bodyPr/>
          <a:lstStyle/>
          <a:p>
            <a:pPr rtl="0" eaLnBrk="1" latinLnBrk="0" hangingPunct="1">
              <a:spcAft>
                <a:spcPts val="600"/>
              </a:spcAft>
            </a:pPr>
            <a:r>
              <a:rPr lang="en-US" sz="1800" b="0" kern="1200" dirty="0">
                <a:solidFill>
                  <a:srgbClr val="000000"/>
                </a:solidFill>
                <a:effectLst/>
                <a:latin typeface="Calibri" panose="020F0502020204030204" pitchFamily="34" charset="0"/>
                <a:ea typeface="+mn-ea"/>
                <a:cs typeface="+mn-cs"/>
              </a:rPr>
              <a:t>Washington, DC | Berkeley, CA | New York, NY</a:t>
            </a:r>
            <a:endParaRPr lang="en-US" b="0" dirty="0">
              <a:effectLst/>
            </a:endParaRPr>
          </a:p>
          <a:p>
            <a:pPr rtl="0" eaLnBrk="1" latinLnBrk="0" hangingPunct="1">
              <a:spcAft>
                <a:spcPts val="600"/>
              </a:spcAft>
            </a:pPr>
            <a:r>
              <a:rPr lang="en-US" sz="1600" b="0" kern="1200" dirty="0" err="1">
                <a:solidFill>
                  <a:srgbClr val="000000"/>
                </a:solidFill>
                <a:effectLst/>
                <a:latin typeface="Calibri" panose="020F0502020204030204" pitchFamily="34" charset="0"/>
                <a:ea typeface="+mn-ea"/>
                <a:cs typeface="+mn-cs"/>
              </a:rPr>
              <a:t>LakeResearch.com</a:t>
            </a:r>
            <a:endParaRPr lang="en-US" b="0" dirty="0">
              <a:effectLst/>
            </a:endParaRPr>
          </a:p>
          <a:p>
            <a:pPr rtl="0" eaLnBrk="1" latinLnBrk="0" hangingPunct="1">
              <a:spcAft>
                <a:spcPts val="600"/>
              </a:spcAft>
            </a:pPr>
            <a:r>
              <a:rPr lang="en-US" sz="1600" b="0" kern="1200" dirty="0">
                <a:solidFill>
                  <a:srgbClr val="000000"/>
                </a:solidFill>
                <a:effectLst/>
                <a:latin typeface="Calibri" panose="020F0502020204030204" pitchFamily="34" charset="0"/>
                <a:ea typeface="+mn-ea"/>
                <a:cs typeface="+mn-cs"/>
              </a:rPr>
              <a:t>202.776.9066</a:t>
            </a:r>
            <a:endParaRPr lang="en-US" b="0" dirty="0">
              <a:effectLst/>
            </a:endParaRPr>
          </a:p>
          <a:p>
            <a:endParaRPr lang="en-US" dirty="0"/>
          </a:p>
        </p:txBody>
      </p:sp>
    </p:spTree>
    <p:extLst>
      <p:ext uri="{BB962C8B-B14F-4D97-AF65-F5344CB8AC3E}">
        <p14:creationId xmlns:p14="http://schemas.microsoft.com/office/powerpoint/2010/main" val="942066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19623</Words>
  <Application>Microsoft Macintosh PowerPoint</Application>
  <PresentationFormat>Widescreen</PresentationFormat>
  <Paragraphs>3401</Paragraphs>
  <Slides>92</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Nimbus Roman No9 L</vt:lpstr>
      <vt:lpstr>Office Theme</vt:lpstr>
      <vt:lpstr>National Disability Rights Network  Findings based on focus groups and a national mixed-mode survey of the disability community  September 2019 </vt:lpstr>
      <vt:lpstr>Methodology – Survey</vt:lpstr>
      <vt:lpstr>Methodology – Focus Groups</vt:lpstr>
      <vt:lpstr>Qualitative Research Statement of Limitations</vt:lpstr>
      <vt:lpstr>Demographics of the Disability Community - people who self-identify as having a disability and people who have a family member or close friend with a disability</vt:lpstr>
      <vt:lpstr>In October 2018, Lake Research Partners conducted a nationwide survey of adults commissioned by the Coelho Center. LRP found the disability community reflective of the overall population as a voting bloc  - similar to voters overall, the disability community is more likely to vote in a presidential election (2020) compared to an off-year election (2018). </vt:lpstr>
      <vt:lpstr>The NDRN data this year shows the disability community closely aligned demographically with the overall adult population surveyed in 2018.  In comparison, the total disability community surveyed for NDRN is younger and lower income than adults nationwide in 2018.</vt:lpstr>
      <vt:lpstr>Key Findings</vt:lpstr>
      <vt:lpstr>Summary of Key Findings – Context </vt:lpstr>
      <vt:lpstr>Summary of Key Findings – Context </vt:lpstr>
      <vt:lpstr>Summary of Key Findings – Issues </vt:lpstr>
      <vt:lpstr>Summary of Key Findings – Issues </vt:lpstr>
      <vt:lpstr>Summary of Key Findings – Political Engagement</vt:lpstr>
      <vt:lpstr>Summary of Key Findings – Political Engagement</vt:lpstr>
      <vt:lpstr>Summary of Key Findings – Voting </vt:lpstr>
      <vt:lpstr>Summary of Key Findings – Voting </vt:lpstr>
      <vt:lpstr>Summary of Key Findings – Treatment of the Disability Community</vt:lpstr>
      <vt:lpstr>Summary of Key Findings – Messages </vt:lpstr>
      <vt:lpstr>Context</vt:lpstr>
      <vt:lpstr>Getting to know the disability community surveyed: A plurality have a disability, half have an immediate family member with a disability, and nearly a quarter have a close friend with a disability. There is some overlap. </vt:lpstr>
      <vt:lpstr>Demographics of Sample</vt:lpstr>
      <vt:lpstr>In focus groups, participants highlighted that while they identify as a person with a disability, it is not their primary identity and they want to be treated like everyone else. </vt:lpstr>
      <vt:lpstr>Participants discussed words they never want to hear in reference to a person with a disability or their child with a disability.   </vt:lpstr>
      <vt:lpstr>Parents of children with disabilities say they wish people could understand that their child’s behavior is different from other children and that it isn’t a bad thing.</vt:lpstr>
      <vt:lpstr>People with disabilities and parents of children with disabilities overwhelmingly want other people to be able to understand what they go through. They are human, not their disability.  </vt:lpstr>
      <vt:lpstr>Nearly a third of the overall disability community are parents of children under 18 (31%). Of the 17% who are parents of children with a disability, mental health, learning, and physical disabilities are the most common types of disabilities their children have. A little less than one-quarter have a sensory disability and a little less than one in five have a cognitive disability. </vt:lpstr>
      <vt:lpstr>Parents of children with disabilities are comfortable calling their child’s disability by name as a descriptor. </vt:lpstr>
      <vt:lpstr>Issues</vt:lpstr>
      <vt:lpstr>Healthcare is the top issue among the entire disability community and each of the subgroups that compose it. People with a family member with a disability are most likely to say healthcare is an important issue.  People with disabilities are more likely to say Social Security and Medicare are important than those with a family member or close friend. </vt:lpstr>
      <vt:lpstr>National security and crime, education, the environment, taxes, and the federal budget deficit fall into the bottom tier of issues of greatest importance across subgroups within the disability community.</vt:lpstr>
      <vt:lpstr>People with disabilities are concerned about healthcare, Medicare and Social Security, civil rights, education, having a support structure, and being able to get the kind of care that they need, especially mental healthcare.</vt:lpstr>
      <vt:lpstr>Parents of children with a disability are concerned about a wider variety of social and political issues, such as healthcare, the environment, minimum wage, safety, and human rights. There is also concern about division in the country and many feel there is no room for people who are more “in the middle” of the political spectrum these days. Most parents were not thinking of their child when answering this question</vt:lpstr>
      <vt:lpstr>The cost of healthcare is very concerning to people with disabilities and parents of children with a disability. </vt:lpstr>
      <vt:lpstr>A strong majority of the disability community is concerned about the elimination of Social Security and Medicare, followed by Medicaid, and the ADA. The disability community is concerned about the elimination of all key programs and laws related to healthcare, education, and protections. </vt:lpstr>
      <vt:lpstr>Overall, those with a household income below $50k are more concerned about the elimination of these programs than people with a household income above $50k. Boomers, those over 50, and Latinx are more likely to be concerned about Social Security and Medicare, and African Americans are more concerned about Medicare. </vt:lpstr>
      <vt:lpstr>Among people with disabilities, those over 50 are more concerned about the elimination of Social Security and Medicare. Those with a household income below $50k are more likely to be concerned about the elimination of all of the programs than those with higher household incomes.  </vt:lpstr>
      <vt:lpstr>Similarly, among those with a family or friend with a disability, those over 50 are more concerned about the elimination of Social Security and Medicare and those with a household income below $50k are more concerned about the elimination of all of the programs. </vt:lpstr>
      <vt:lpstr>Treatment of the Disability Community</vt:lpstr>
      <vt:lpstr>A strong majority of the disability community is concerned about the treatment of people with disabilities in the U.S. People with disabilities, women, Democrats, and African American adults are most likely to be very concerned. </vt:lpstr>
      <vt:lpstr>A slim majority of the disability community believes that the rights of people with disabilities are under attack or threatened today. People with disabilities, women, people under 50, Democrats, and people of color are most likely to think the rights of this population are under attack.</vt:lpstr>
      <vt:lpstr>In focus groups, people with disabilities say that when people attack the ACA and ADA, they feel like their rights are threatened because both programs help people with disabilities get healthcare and general protections. </vt:lpstr>
      <vt:lpstr>People with disabilities are significantly more likely than people with a family member/friend to say they are part of the disability community. College educated people and people with a friend or family member with a disability split. </vt:lpstr>
      <vt:lpstr>People with disabilities in the focus groups cite different community groups, both in person and online, that they are members of. They also point to fellow people with disabilities that they help out and attend gatherings with within their community that make them feel like they are a part of a community. </vt:lpstr>
      <vt:lpstr>Parents talk about how their child’s school can feel like a community and provides a space to bond with other parents in a similar situation. They find connections with other parents who are raising a child with a disability in support groups, schools, and through having a shared experience. </vt:lpstr>
      <vt:lpstr>Some parents point to support groups they or their spouse are a part of related to their child’s disability, but they do not identify as a member of the disability community explicitly. </vt:lpstr>
      <vt:lpstr>Political Engagement</vt:lpstr>
      <vt:lpstr>A plurality of the disability community believes there is a movement among people with disabilities in the United States today, though more than one quarter do not believe there is one and almost one third are unsure. Nearly half of younger and African American people see a movement today, as do a majority of parents of children with a disability. Among people with disabilities, women, younger, and African Americans are more likely than others to see a movement existing. </vt:lpstr>
      <vt:lpstr>Many participants feel like they are part of a movement or that there is a movement among people with disabilities based on their personal experiences advocating for themselves, the larger community, or their child. People with disabilities are most familiar with political activism and disability rights, with some sharing that they have been a part of something like that. </vt:lpstr>
      <vt:lpstr>Candidates treating people with disabilities with dignity and respect is a core value for the disability community. While it is very important to a strong majority across all demographic and attitudinal subgroups, women, those over 50, and Democrats are more likely than their counterparts to say it is very important.  </vt:lpstr>
      <vt:lpstr>People with a disability and parents of children with a disability want to be understood, empathized with, and treated like everyone else. They highlight that it is okay to ask questions to understand them better. </vt:lpstr>
      <vt:lpstr>People in the disability community say it is important to be engaged in their community and are motivated to take action on the issues they care about. However, intensity is on the side of being personally engaged and demographic subgroups respond with more intensity to being personally engaged than being motivated to take action. </vt:lpstr>
      <vt:lpstr>Over the course of the survey, the disability community becomes slightly more likely to say it is important to be engaged in their communities driven by those with a family member or friend with a disability. The disability community overall increases 4-points in their intensity and those with a family member or friend with a disability increases 6-points. </vt:lpstr>
      <vt:lpstr>A strong majority of the disability community believes it is important to be engaged in their communities both before and after hearing messaging. About 6% are persuadable, meaning they shift toward believing it is important to be engaged after hearing messaging, or they remained undecided throughout the survey. </vt:lpstr>
      <vt:lpstr>Throughout the survey, the disability community becomes about 5-points more likely to say they feel very motivated to take action on the issues they care about, again driven by those with a family member or friend with a disability. Levels of motivation to engage are high from the start, resulting in little room for movement overall. </vt:lpstr>
      <vt:lpstr>A strong majority of the disability community also feels motivated to take action on the issues they care about both before and after hearing messaging as 6% are persuadable in their motivation. Levels of motivation to engage are high from the start, with at least 8 in 10 across the community being solidly motivated.  </vt:lpstr>
      <vt:lpstr>Over the course of the survey, respondents were asked how important it is to be engaged in their community. A solid majority said it was important on both the initial and final ask. </vt:lpstr>
      <vt:lpstr>Over the course of the survey, respondents were asked how motivated they are to take action on the issues they care about. A solid majority said they were important on both the initial and final ask. </vt:lpstr>
      <vt:lpstr>Focus group participants are motivated to take action because of their desire for change based on personal experiences with healthcare, finances, housing, and other personal issues.   Some are motivated by specific bills they see being passed.   One participant noted that they feel people would be more motivated if there were a clear message that shows how people with disabilities are discriminated against politically, like being unable to own property. </vt:lpstr>
      <vt:lpstr>Politicians delivering on their promises is the top aspect that would make the full disability community, people with disabilities, and people with a family member with a disability more interested in voting.   People with a close friend with a disability split between politicians delivering on their promises and candidates focused on issues they cared about.   People with disabilities are slightly more likely than the full disability community and people with a close friend or family member to say that if candidates focused on issues facing people with disabilities they would be more interested in voting. </vt:lpstr>
      <vt:lpstr>Across age and gender, women with disabilities and people with disabilities under age 50 are more likely to be interested in voting if candidates focused on issues they care about.  Younger people with disabilities would also be more interested in voting if candidates focused on issues facing people with disabilities at higher levels. </vt:lpstr>
      <vt:lpstr>People who are most concerned about Social Security and Medicare would be more interested in voting if politicians delivered on their promises, and people who are most concerned about healthcare would be more interested in voting if candidates focused on issues they cared about.  </vt:lpstr>
      <vt:lpstr>Focus group participants are motivated to vote because they want change, they feel responsible, they want to vote for the right person and make their voices heard, and set a good example for their children. Others, feel motivated not to vote because they do not like the candidates running or they feel that there will be no change or follow up to politicians’ promises. </vt:lpstr>
      <vt:lpstr>The disability community is more likely to vote for a candidate that votes for legislation that supports people with disabilities. They are less likely to vote against a candidate that votes against legislation that supports people with disabilities. Intensity in support is strongest when framed in the positive. The disability community WILL vote these issues. They want to reward more than punish.</vt:lpstr>
      <vt:lpstr>It is very important to focus group participants to have elected officials and a government that will listen to them and address issues that directly affect them, such as healthcare. </vt:lpstr>
      <vt:lpstr>Voting and Values</vt:lpstr>
      <vt:lpstr>The disability community’s connection to voting is strong. The top statements around voting making voices heard, being more important now than ever, and being powerful emerge as core values. Additionally, a strong majority also agrees that it takes too long to see political change happen. </vt:lpstr>
      <vt:lpstr>The top tier statements are strong across demographics. People with a family member or friend with a disability are more likely than people with disabilities to say that voting is power. Latinx people in the disability community and non-likely voters are most likely to strongly agree that it takes too long to see political change happen.</vt:lpstr>
      <vt:lpstr>People with disabilities over age 50 are more likely to strongly agree with all three statements about voting. People of color with disabilities are less enthusiastic about the voting statements than white people with disabilities, and people with disabilities over age 50 are more likely to agree with voting is power than younger people with disabilities. </vt:lpstr>
      <vt:lpstr>Among those with a family member or friend with a disability, fathers are more enthusiastic about the statements about voting than mothers. White adults are more likely than people of color to agree that voting is necessary to make our voices heard and  voting is more important now than ever. </vt:lpstr>
      <vt:lpstr>A majority of people in the disability community agree with the second tier statements that focus on disability issues and candidates, however intensity is much lower. At least one quarter disagree with these statements. </vt:lpstr>
      <vt:lpstr>People with disabilities, mothers, parents of children with disabilities, and African Americans are most likely to say that issues around disability influence their vote motivation. Latinx and those with a household income under $50k are most likely to agree that candidates stance on issues around disability influence who they vote for. Agreement around politicians not focusing on issues important to me and political engagement being more difficult for people with disabilities is driven by household income. </vt:lpstr>
      <vt:lpstr>People with disabilities, especially those under 50 and people of color, are most likely to say that issues around disability influence their vote motivation. Those with a household income below $50k are more likely to agree that candidates’ stance on issues around disability influence who they vote for, and that some types of political engagement can be less accessible to people with disabilities. </vt:lpstr>
      <vt:lpstr>Those with a family member or friend with a disability agree with the second tier statements at a similar level as the disability community as a whole, but slightly less than people with disabilities. People of color, unlikely voters, and those with a household income below $50k are most likely to say candidates’ stance on issues around disability influence whom they vote for.  </vt:lpstr>
      <vt:lpstr>In a third tier of statements, agreement is more mixed toward claims of lack of information and the process. About a quarter of the disability community strongly agrees that there is a lack of information about local elections which makes it difficult to participate. A slim majority disagree with me or people that I know have skipped voting because it is an inconvenient or difficult process and being politically active is not one of my priorities. </vt:lpstr>
      <vt:lpstr>The bottom tier statements are less salient to all key demographic and attitudinal subgroups. Latinx and those who are younger, noncollege educated, and unlikely voters are more likely to say they lack information about elections and do not know enough to vote in them. Millennials and African Americans are more likely to say they do not know when elections are going to happen. </vt:lpstr>
      <vt:lpstr>Among people with disabilities, women, parents, people of color, Democrats, Independents, and those without a college degree are more likely to say they strongly agree that there is lack of information about local elections and they don’t know enough to vote in them. People of color and younger adults with disabilities are also more likely to strongly agree that they or people they know have skipped elections because it is an inconvenient or difficult process. </vt:lpstr>
      <vt:lpstr>Among people with a family or friend with a disability, unlikely voters, and people of color are more likely to say that they lack enough information to vote in local elections. People of color and Democrats are more likely to say that they lack information and don’t know when local elections are going to happen. </vt:lpstr>
      <vt:lpstr>In focus groups, participants say they are politically involved. They are contacting their representatives to make their voices heard and believe voting is a fundamental right and a core way to make your voice heard. Some say the internet is a more immediate way to get people’s attention. </vt:lpstr>
      <vt:lpstr>Parents of children with disabilities see a bigger impact when they vote in state and local elections, and feel that federal elections have less of a direct impact. They also believe politicians struggle to deliver on their promises, and it takes a long time to see political change happen. </vt:lpstr>
      <vt:lpstr>While white people with disabilities respond more positively to seeing a connection between voting and being politically active and their lives, the people of color are much more skeptical. The people of color with disabilities in the focus group highlight how long it takes to see change happen and their doubts that individual votes actually make a difference.</vt:lpstr>
      <vt:lpstr>Voter suppression is a real issue for focus group participants. They see barriers to voting ranging from accessibility to racism. </vt:lpstr>
      <vt:lpstr>A strong majority of the disability community agrees that voting on the issues that matter to the disability community can make change. Strong partisans react with more intensity to language about voting on these issues while those in the Northeast region, people of color, and women with disabilities react with more intensity to voting in their own self-interest. </vt:lpstr>
      <vt:lpstr>In the groups, participants are mixed on if the disability community voted in their own-self interest it would make a change on big issues. Some say that is true, but others feel that they haven’t seen change happen so it is hard to believe. </vt:lpstr>
      <vt:lpstr>Reactions are mixed among focus group participants in their views of elected officials. Some say key issues are not being addressed, while others have written to their representatives and gotten a response. One participant noted that filling out forms in order to contact their representatives is less accessible to them because of their disability. Another noted that changes in local policing behavior to be more sensitive to children with disabilities has made a positive impact in their family’s life. </vt:lpstr>
      <vt:lpstr>Messaging</vt:lpstr>
      <vt:lpstr>Full Text of Messages Tested</vt:lpstr>
      <vt:lpstr>We consider a strong message to be one that is very convincing to 40% and convincing overall to 60% of survey participants. All of our messages exceed this expectation, with the messages focused on education, voting as a fundamental right, and healthcare testing the strongest among the disability community. Focusing on critical protections for people with disabilities that are at stake, the impact of voting, and the gains this community has made over history fall into a second tier but are still very strong. </vt:lpstr>
      <vt:lpstr>The top message, Education, is strongest among African Americans, Democrats, mothers, those with a lower household income, women, and millennials. Fundamental Right is strongest among fathers. The Healthcare message also pops among fathers, Latinx, and Democrats. The Impact of Voting message is notably strong among those over 50, Democrats, and Latinx. </vt:lpstr>
      <vt:lpstr>Among people with disabilities, the messages work best among women, older people with disabilities, and those with lower household incomes. Education tends to work best across groups. Fundamental Right is strongest among Republicans and likely voters. </vt:lpstr>
      <vt:lpstr>Among those with a family member or friend with a disability, the Education message is strongest among women, younger adults, mothers, Democrats and Independents, people of color,  and those with lower household incomes. Fundamental Right is strongest among fathers, non-college, and Republicans. Healthcare is also strong among fathers. </vt:lpstr>
      <vt:lpstr>Reactions to messages from focus group participants provided valuable insights.</vt:lpstr>
      <vt:lpstr>Washington, DC | Berkeley, CA | New York, NY LakeResearch.com 202.776.9066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Disability Rights Network  Findings based on focus groups and a national mixed-mode survey  September 2019</dc:title>
  <dc:creator>Emily Caramelli</dc:creator>
  <cp:lastModifiedBy>Tina Pinedo</cp:lastModifiedBy>
  <cp:revision>153</cp:revision>
  <cp:lastPrinted>2020-10-02T15:30:05Z</cp:lastPrinted>
  <dcterms:created xsi:type="dcterms:W3CDTF">2019-09-11T18:34:58Z</dcterms:created>
  <dcterms:modified xsi:type="dcterms:W3CDTF">2020-10-13T12:31:55Z</dcterms:modified>
</cp:coreProperties>
</file>