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7" r:id="rId2"/>
    <p:sldId id="355" r:id="rId3"/>
    <p:sldId id="1496" r:id="rId4"/>
    <p:sldId id="336" r:id="rId5"/>
    <p:sldId id="1502" r:id="rId6"/>
    <p:sldId id="301" r:id="rId7"/>
    <p:sldId id="356" r:id="rId8"/>
    <p:sldId id="357" r:id="rId9"/>
    <p:sldId id="1508" r:id="rId10"/>
    <p:sldId id="1528" r:id="rId11"/>
    <p:sldId id="359" r:id="rId12"/>
    <p:sldId id="1526" r:id="rId13"/>
    <p:sldId id="1242" r:id="rId14"/>
    <p:sldId id="1262" r:id="rId15"/>
    <p:sldId id="1530" r:id="rId16"/>
    <p:sldId id="298" r:id="rId17"/>
    <p:sldId id="1531" r:id="rId18"/>
    <p:sldId id="1521" r:id="rId19"/>
    <p:sldId id="1532" r:id="rId20"/>
    <p:sldId id="303" r:id="rId21"/>
    <p:sldId id="1500" r:id="rId22"/>
    <p:sldId id="1534" r:id="rId23"/>
    <p:sldId id="1536" r:id="rId24"/>
    <p:sldId id="1520" r:id="rId25"/>
    <p:sldId id="1509" r:id="rId26"/>
    <p:sldId id="1537"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Kruse" initials="LK" lastIdx="3" clrIdx="0">
    <p:extLst>
      <p:ext uri="{19B8F6BF-5375-455C-9EA6-DF929625EA0E}">
        <p15:presenceInfo xmlns:p15="http://schemas.microsoft.com/office/powerpoint/2012/main" userId="0d59bd34-e8a3-4ac2-a1bc-d33fc81b2edf" providerId="Windows Live"/>
      </p:ext>
    </p:extLst>
  </p:cmAuthor>
  <p:cmAuthor id="2" name="Jonathan Voss" initials="JV" lastIdx="2" clrIdx="1">
    <p:extLst>
      <p:ext uri="{19B8F6BF-5375-455C-9EA6-DF929625EA0E}">
        <p15:presenceInfo xmlns:p15="http://schemas.microsoft.com/office/powerpoint/2012/main" userId="Jonathan Voss" providerId="None"/>
      </p:ext>
    </p:extLst>
  </p:cmAuthor>
  <p:cmAuthor id="3" name="Emily Caramelli" initials="EC" lastIdx="8" clrIdx="2">
    <p:extLst>
      <p:ext uri="{19B8F6BF-5375-455C-9EA6-DF929625EA0E}">
        <p15:presenceInfo xmlns:p15="http://schemas.microsoft.com/office/powerpoint/2012/main" userId="S::ecaramelli@lakeresearch.com::71ed878a-2115-4f3c-bd0f-e7ce6d7efbf2" providerId="AD"/>
      </p:ext>
    </p:extLst>
  </p:cmAuthor>
  <p:cmAuthor id="4" name="Aidan Holliday" initials="AH" lastIdx="7" clrIdx="3">
    <p:extLst>
      <p:ext uri="{19B8F6BF-5375-455C-9EA6-DF929625EA0E}">
        <p15:presenceInfo xmlns:p15="http://schemas.microsoft.com/office/powerpoint/2012/main" userId="Aidan Holliday" providerId="None"/>
      </p:ext>
    </p:extLst>
  </p:cmAuthor>
  <p:cmAuthor id="5" name="Jesse Kline" initials="JK" lastIdx="7" clrIdx="4">
    <p:extLst>
      <p:ext uri="{19B8F6BF-5375-455C-9EA6-DF929625EA0E}">
        <p15:presenceInfo xmlns:p15="http://schemas.microsoft.com/office/powerpoint/2012/main" userId="S::jkline@lakeresearch.com::3c59af3b-876a-4fa9-a874-d27e15176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CBB"/>
    <a:srgbClr val="96BADA"/>
    <a:srgbClr val="BFBFBF"/>
    <a:srgbClr val="DFDFDF"/>
    <a:srgbClr val="E57A77"/>
    <a:srgbClr val="BFC7D7"/>
    <a:srgbClr val="F8DEDD"/>
    <a:srgbClr val="D9D9D9"/>
    <a:srgbClr val="DBB2FB"/>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53" autoAdjust="0"/>
    <p:restoredTop sz="78275" autoAdjust="0"/>
  </p:normalViewPr>
  <p:slideViewPr>
    <p:cSldViewPr snapToGrid="0">
      <p:cViewPr varScale="1">
        <p:scale>
          <a:sx n="68" d="100"/>
          <a:sy n="68" d="100"/>
        </p:scale>
        <p:origin x="232" y="896"/>
      </p:cViewPr>
      <p:guideLst/>
    </p:cSldViewPr>
  </p:slideViewPr>
  <p:outlineViewPr>
    <p:cViewPr>
      <p:scale>
        <a:sx n="33" d="100"/>
        <a:sy n="33" d="100"/>
      </p:scale>
      <p:origin x="0" y="-25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13357297729086"/>
          <c:y val="3.6583978535670747E-2"/>
          <c:w val="0.41342865588535882"/>
          <c:h val="0.93302924808505683"/>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Voters with disabilities/family/friends</c:v>
                </c:pt>
                <c:pt idx="1">
                  <c:v>Yes,myself</c:v>
                </c:pt>
                <c:pt idx="2">
                  <c:v>Yes, family member</c:v>
                </c:pt>
                <c:pt idx="3">
                  <c:v>Yes, close friend</c:v>
                </c:pt>
                <c:pt idx="4">
                  <c:v>No</c:v>
                </c:pt>
                <c:pt idx="5">
                  <c:v>(don't know)</c:v>
                </c:pt>
                <c:pt idx="6">
                  <c:v>(refused)</c:v>
                </c:pt>
              </c:strCache>
            </c:strRef>
          </c:cat>
          <c:val>
            <c:numRef>
              <c:f>Sheet1!$B$2:$B$8</c:f>
              <c:numCache>
                <c:formatCode>General</c:formatCode>
                <c:ptCount val="7"/>
                <c:pt idx="0">
                  <c:v>42</c:v>
                </c:pt>
                <c:pt idx="1">
                  <c:v>15</c:v>
                </c:pt>
                <c:pt idx="2">
                  <c:v>25</c:v>
                </c:pt>
                <c:pt idx="3">
                  <c:v>7</c:v>
                </c:pt>
                <c:pt idx="4">
                  <c:v>57</c:v>
                </c:pt>
                <c:pt idx="5">
                  <c:v>1</c:v>
                </c:pt>
                <c:pt idx="6">
                  <c:v>1</c:v>
                </c:pt>
              </c:numCache>
            </c:numRef>
          </c:val>
          <c:extLst>
            <c:ext xmlns:c16="http://schemas.microsoft.com/office/drawing/2014/chart" uri="{C3380CC4-5D6E-409C-BE32-E72D297353CC}">
              <c16:uniqueId val="{00000000-3FE5-4EAE-AA00-3CB7DBA06CA2}"/>
            </c:ext>
          </c:extLst>
        </c:ser>
        <c:dLbls>
          <c:showLegendKey val="0"/>
          <c:showVal val="0"/>
          <c:showCatName val="0"/>
          <c:showSerName val="0"/>
          <c:showPercent val="0"/>
          <c:showBubbleSize val="0"/>
        </c:dLbls>
        <c:gapWidth val="182"/>
        <c:axId val="446276632"/>
        <c:axId val="444488528"/>
      </c:barChart>
      <c:catAx>
        <c:axId val="446276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44488528"/>
        <c:crosses val="autoZero"/>
        <c:auto val="1"/>
        <c:lblAlgn val="ctr"/>
        <c:lblOffset val="100"/>
        <c:noMultiLvlLbl val="0"/>
      </c:catAx>
      <c:valAx>
        <c:axId val="444488528"/>
        <c:scaling>
          <c:orientation val="minMax"/>
        </c:scaling>
        <c:delete val="1"/>
        <c:axPos val="t"/>
        <c:numFmt formatCode="General" sourceLinked="1"/>
        <c:majorTickMark val="none"/>
        <c:minorTickMark val="none"/>
        <c:tickLblPos val="nextTo"/>
        <c:crossAx val="446276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E543-4A1E-B665-8F62BF44D15A}"/>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E543-4A1E-B665-8F62BF44D15A}"/>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E543-4A1E-B665-8F62BF44D15A}"/>
              </c:ext>
            </c:extLst>
          </c:dPt>
          <c:dPt>
            <c:idx val="4"/>
            <c:invertIfNegative val="0"/>
            <c:bubble3D val="0"/>
            <c:extLst>
              <c:ext xmlns:c16="http://schemas.microsoft.com/office/drawing/2014/chart" uri="{C3380CC4-5D6E-409C-BE32-E72D297353CC}">
                <c16:uniqueId val="{00000006-E543-4A1E-B665-8F62BF44D15A}"/>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E543-4A1E-B665-8F62BF44D15A}"/>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E543-4A1E-B665-8F62BF44D15A}"/>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E543-4A1E-B665-8F62BF44D15A}"/>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E543-4A1E-B665-8F62BF44D15A}"/>
              </c:ext>
            </c:extLst>
          </c:dPt>
          <c:dLbls>
            <c:dLbl>
              <c:idx val="1"/>
              <c:delete val="1"/>
              <c:extLst>
                <c:ext xmlns:c15="http://schemas.microsoft.com/office/drawing/2012/chart" uri="{CE6537A1-D6FC-4f65-9D91-7224C49458BB}"/>
                <c:ext xmlns:c16="http://schemas.microsoft.com/office/drawing/2014/chart" uri="{C3380CC4-5D6E-409C-BE32-E72D297353CC}">
                  <c16:uniqueId val="{00000003-E543-4A1E-B665-8F62BF44D15A}"/>
                </c:ext>
              </c:extLst>
            </c:dLbl>
            <c:dLbl>
              <c:idx val="2"/>
              <c:layout>
                <c:manualLayout>
                  <c:x val="0"/>
                  <c:y val="-8.7156870513090068E-2"/>
                </c:manualLayout>
              </c:layout>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43-4A1E-B665-8F62BF44D15A}"/>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Important</c:v>
                </c:pt>
                <c:pt idx="1">
                  <c:v>Not important</c:v>
                </c:pt>
                <c:pt idx="2">
                  <c:v>(don't know)</c:v>
                </c:pt>
              </c:strCache>
            </c:strRef>
          </c:cat>
          <c:val>
            <c:numRef>
              <c:f>Sheet1!$B$2:$B$4</c:f>
              <c:numCache>
                <c:formatCode>General</c:formatCode>
                <c:ptCount val="3"/>
                <c:pt idx="0">
                  <c:v>83</c:v>
                </c:pt>
                <c:pt idx="1">
                  <c:v>2</c:v>
                </c:pt>
                <c:pt idx="2">
                  <c:v>3</c:v>
                </c:pt>
              </c:numCache>
            </c:numRef>
          </c:val>
          <c:extLst>
            <c:ext xmlns:c16="http://schemas.microsoft.com/office/drawing/2014/chart" uri="{C3380CC4-5D6E-409C-BE32-E72D297353CC}">
              <c16:uniqueId val="{0000000F-E543-4A1E-B665-8F62BF44D15A}"/>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E543-4A1E-B665-8F62BF44D15A}"/>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E543-4A1E-B665-8F62BF44D15A}"/>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E543-4A1E-B665-8F62BF44D15A}"/>
              </c:ext>
            </c:extLst>
          </c:dPt>
          <c:cat>
            <c:strRef>
              <c:f>Sheet1!$A$2:$A$4</c:f>
              <c:strCache>
                <c:ptCount val="3"/>
                <c:pt idx="0">
                  <c:v>Important</c:v>
                </c:pt>
                <c:pt idx="1">
                  <c:v>Not important</c:v>
                </c:pt>
                <c:pt idx="2">
                  <c:v>(don't know)</c:v>
                </c:pt>
              </c:strCache>
            </c:strRef>
          </c:cat>
          <c:val>
            <c:numRef>
              <c:f>Sheet1!$C$2:$C$4</c:f>
              <c:numCache>
                <c:formatCode>General</c:formatCode>
                <c:ptCount val="3"/>
                <c:pt idx="0">
                  <c:v>9</c:v>
                </c:pt>
                <c:pt idx="1">
                  <c:v>3</c:v>
                </c:pt>
              </c:numCache>
            </c:numRef>
          </c:val>
          <c:extLst>
            <c:ext xmlns:c16="http://schemas.microsoft.com/office/drawing/2014/chart" uri="{C3380CC4-5D6E-409C-BE32-E72D297353CC}">
              <c16:uniqueId val="{00000016-E543-4A1E-B665-8F62BF44D15A}"/>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E543-4A1E-B665-8F62BF44D15A}"/>
              </c:ext>
            </c:extLst>
          </c:dPt>
          <c:dPt>
            <c:idx val="1"/>
            <c:invertIfNegative val="0"/>
            <c:bubble3D val="0"/>
            <c:extLst>
              <c:ext xmlns:c16="http://schemas.microsoft.com/office/drawing/2014/chart" uri="{C3380CC4-5D6E-409C-BE32-E72D297353CC}">
                <c16:uniqueId val="{00000018-E543-4A1E-B665-8F62BF44D15A}"/>
              </c:ext>
            </c:extLst>
          </c:dPt>
          <c:dPt>
            <c:idx val="4"/>
            <c:invertIfNegative val="0"/>
            <c:bubble3D val="0"/>
            <c:extLst>
              <c:ext xmlns:c16="http://schemas.microsoft.com/office/drawing/2014/chart" uri="{C3380CC4-5D6E-409C-BE32-E72D297353CC}">
                <c16:uniqueId val="{00000019-E543-4A1E-B665-8F62BF44D15A}"/>
              </c:ext>
            </c:extLst>
          </c:dPt>
          <c:dPt>
            <c:idx val="5"/>
            <c:invertIfNegative val="0"/>
            <c:bubble3D val="0"/>
            <c:extLst>
              <c:ext xmlns:c16="http://schemas.microsoft.com/office/drawing/2014/chart" uri="{C3380CC4-5D6E-409C-BE32-E72D297353CC}">
                <c16:uniqueId val="{0000001A-E543-4A1E-B665-8F62BF44D15A}"/>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Important</c:v>
                </c:pt>
                <c:pt idx="1">
                  <c:v>Not important</c:v>
                </c:pt>
                <c:pt idx="2">
                  <c:v>(don't know)</c:v>
                </c:pt>
              </c:strCache>
            </c:strRef>
          </c:cat>
          <c:val>
            <c:numRef>
              <c:f>Sheet1!$D$2:$D$4</c:f>
              <c:numCache>
                <c:formatCode>General</c:formatCode>
                <c:ptCount val="3"/>
                <c:pt idx="0">
                  <c:v>93</c:v>
                </c:pt>
                <c:pt idx="1">
                  <c:v>5</c:v>
                </c:pt>
              </c:numCache>
            </c:numRef>
          </c:val>
          <c:extLst>
            <c:ext xmlns:c16="http://schemas.microsoft.com/office/drawing/2014/chart" uri="{C3380CC4-5D6E-409C-BE32-E72D297353CC}">
              <c16:uniqueId val="{0000001B-E543-4A1E-B665-8F62BF44D15A}"/>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voters</c:v>
                </c:pt>
              </c:strCache>
            </c:strRef>
          </c:tx>
          <c:spPr>
            <a:ln w="28575" cap="rnd">
              <a:solidFill>
                <a:schemeClr val="accent1"/>
              </a:solidFill>
              <a:round/>
            </a:ln>
            <a:effectLst/>
          </c:spPr>
          <c:marker>
            <c:symbol val="x"/>
            <c:size val="8"/>
            <c:spPr>
              <a:solidFill>
                <a:schemeClr val="accent1"/>
              </a:solidFill>
              <a:ln w="9525">
                <a:solidFill>
                  <a:schemeClr val="accent1"/>
                </a:solidFill>
              </a:ln>
              <a:effectLst/>
            </c:spPr>
          </c:marker>
          <c:dLbls>
            <c:dLbl>
              <c:idx val="0"/>
              <c:layout>
                <c:manualLayout>
                  <c:x val="-2.3313629054731628E-2"/>
                  <c:y val="6.3110662134137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3B-4D58-9629-B37A12CCD7BC}"/>
                </c:ext>
              </c:extLst>
            </c:dLbl>
            <c:dLbl>
              <c:idx val="2"/>
              <c:layout>
                <c:manualLayout>
                  <c:x val="-2.2093658931511922E-2"/>
                  <c:y val="8.1966507267963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3B-4D58-9629-B37A12CCD7BC}"/>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F0-4501-A3D1-B6866A7A1F12}"/>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F0-4501-A3D1-B6866A7A1F12}"/>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F0-4501-A3D1-B6866A7A1F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2019^^</c:v>
                </c:pt>
                <c:pt idx="2">
                  <c:v>2020</c:v>
                </c:pt>
              </c:strCache>
            </c:strRef>
          </c:cat>
          <c:val>
            <c:numRef>
              <c:f>Sheet1!$B$2:$B$4</c:f>
              <c:numCache>
                <c:formatCode>General</c:formatCode>
                <c:ptCount val="3"/>
                <c:pt idx="0" formatCode="0">
                  <c:v>90</c:v>
                </c:pt>
                <c:pt idx="2">
                  <c:v>93</c:v>
                </c:pt>
              </c:numCache>
            </c:numRef>
          </c:val>
          <c:smooth val="0"/>
          <c:extLst>
            <c:ext xmlns:c16="http://schemas.microsoft.com/office/drawing/2014/chart" uri="{C3380CC4-5D6E-409C-BE32-E72D297353CC}">
              <c16:uniqueId val="{00000003-45F0-4501-A3D1-B6866A7A1F12}"/>
            </c:ext>
          </c:extLst>
        </c:ser>
        <c:ser>
          <c:idx val="1"/>
          <c:order val="1"/>
          <c:tx>
            <c:strRef>
              <c:f>Sheet1!$C$1</c:f>
              <c:strCache>
                <c:ptCount val="1"/>
                <c:pt idx="0">
                  <c:v>PWD </c:v>
                </c:pt>
              </c:strCache>
            </c:strRef>
          </c:tx>
          <c:spPr>
            <a:ln w="28575" cap="rnd">
              <a:solidFill>
                <a:srgbClr val="C00000"/>
              </a:solidFill>
              <a:round/>
            </a:ln>
            <a:effectLst/>
          </c:spPr>
          <c:marker>
            <c:symbol val="triangle"/>
            <c:size val="8"/>
            <c:spPr>
              <a:solidFill>
                <a:srgbClr val="C00000"/>
              </a:solidFill>
              <a:ln w="9525">
                <a:solidFill>
                  <a:srgbClr val="C00000"/>
                </a:solidFill>
              </a:ln>
              <a:effectLst/>
            </c:spPr>
          </c:marker>
          <c:dLbls>
            <c:dLbl>
              <c:idx val="0"/>
              <c:layout>
                <c:manualLayout>
                  <c:x val="-2.419556178711596E-2"/>
                  <c:y val="-7.73879517385386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F0-4501-A3D1-B6866A7A1F12}"/>
                </c:ext>
              </c:extLst>
            </c:dLbl>
            <c:dLbl>
              <c:idx val="1"/>
              <c:layout>
                <c:manualLayout>
                  <c:x val="-2.3057915632053554E-2"/>
                  <c:y val="8.0435768974028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F0-4501-A3D1-B6866A7A1F12}"/>
                </c:ext>
              </c:extLst>
            </c:dLbl>
            <c:dLbl>
              <c:idx val="2"/>
              <c:layout>
                <c:manualLayout>
                  <c:x val="-2.7307254086443803E-2"/>
                  <c:y val="-6.249183408281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F0-4501-A3D1-B6866A7A1F12}"/>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F0-4501-A3D1-B6866A7A1F1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F0-4501-A3D1-B6866A7A1F1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F0-4501-A3D1-B6866A7A1F1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F0-4501-A3D1-B6866A7A1F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2019^^</c:v>
                </c:pt>
                <c:pt idx="2">
                  <c:v>2020</c:v>
                </c:pt>
              </c:strCache>
            </c:strRef>
          </c:cat>
          <c:val>
            <c:numRef>
              <c:f>Sheet1!$C$2:$C$4</c:f>
              <c:numCache>
                <c:formatCode>0</c:formatCode>
                <c:ptCount val="3"/>
                <c:pt idx="0">
                  <c:v>92</c:v>
                </c:pt>
                <c:pt idx="1">
                  <c:v>93</c:v>
                </c:pt>
                <c:pt idx="2" formatCode="General">
                  <c:v>96</c:v>
                </c:pt>
              </c:numCache>
            </c:numRef>
          </c:val>
          <c:smooth val="0"/>
          <c:extLst>
            <c:ext xmlns:c16="http://schemas.microsoft.com/office/drawing/2014/chart" uri="{C3380CC4-5D6E-409C-BE32-E72D297353CC}">
              <c16:uniqueId val="{0000000B-45F0-4501-A3D1-B6866A7A1F12}"/>
            </c:ext>
          </c:extLst>
        </c:ser>
        <c:ser>
          <c:idx val="2"/>
          <c:order val="2"/>
          <c:tx>
            <c:strRef>
              <c:f>Sheet1!$D$1</c:f>
              <c:strCache>
                <c:ptCount val="1"/>
                <c:pt idx="0">
                  <c:v>PWD/family/friends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6.99869218130693E-2"/>
                  <c:y val="-7.2430022611346054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3B-4D58-9629-B37A12CCD7BC}"/>
                </c:ext>
              </c:extLst>
            </c:dLbl>
            <c:dLbl>
              <c:idx val="1"/>
              <c:layout>
                <c:manualLayout>
                  <c:x val="-1.8299551848297964E-2"/>
                  <c:y val="-5.65675354014780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3B-4D58-9629-B37A12CCD7B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93B-4D58-9629-B37A12CCD7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c:v>
                </c:pt>
                <c:pt idx="1">
                  <c:v>2019^^</c:v>
                </c:pt>
                <c:pt idx="2">
                  <c:v>2020</c:v>
                </c:pt>
              </c:strCache>
            </c:strRef>
          </c:cat>
          <c:val>
            <c:numRef>
              <c:f>Sheet1!$D$2:$D$4</c:f>
              <c:numCache>
                <c:formatCode>General</c:formatCode>
                <c:ptCount val="3"/>
                <c:pt idx="0">
                  <c:v>92</c:v>
                </c:pt>
                <c:pt idx="1">
                  <c:v>94</c:v>
                </c:pt>
                <c:pt idx="2">
                  <c:v>95</c:v>
                </c:pt>
              </c:numCache>
            </c:numRef>
          </c:val>
          <c:smooth val="0"/>
          <c:extLst>
            <c:ext xmlns:c16="http://schemas.microsoft.com/office/drawing/2014/chart" uri="{C3380CC4-5D6E-409C-BE32-E72D297353CC}">
              <c16:uniqueId val="{00000001-F93B-4D58-9629-B37A12CCD7BC}"/>
            </c:ext>
          </c:extLst>
        </c:ser>
        <c:dLbls>
          <c:showLegendKey val="0"/>
          <c:showVal val="0"/>
          <c:showCatName val="0"/>
          <c:showSerName val="0"/>
          <c:showPercent val="0"/>
          <c:showBubbleSize val="0"/>
        </c:dLbls>
        <c:marker val="1"/>
        <c:smooth val="0"/>
        <c:axId val="452086984"/>
        <c:axId val="452087640"/>
      </c:lineChart>
      <c:catAx>
        <c:axId val="45208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52087640"/>
        <c:crosses val="autoZero"/>
        <c:auto val="1"/>
        <c:lblAlgn val="ctr"/>
        <c:lblOffset val="100"/>
        <c:noMultiLvlLbl val="0"/>
      </c:catAx>
      <c:valAx>
        <c:axId val="452087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52086984"/>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E543-4A1E-B665-8F62BF44D15A}"/>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E543-4A1E-B665-8F62BF44D15A}"/>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E543-4A1E-B665-8F62BF44D15A}"/>
              </c:ext>
            </c:extLst>
          </c:dPt>
          <c:dPt>
            <c:idx val="4"/>
            <c:invertIfNegative val="0"/>
            <c:bubble3D val="0"/>
            <c:extLst>
              <c:ext xmlns:c16="http://schemas.microsoft.com/office/drawing/2014/chart" uri="{C3380CC4-5D6E-409C-BE32-E72D297353CC}">
                <c16:uniqueId val="{00000006-E543-4A1E-B665-8F62BF44D15A}"/>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E543-4A1E-B665-8F62BF44D15A}"/>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E543-4A1E-B665-8F62BF44D15A}"/>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E543-4A1E-B665-8F62BF44D15A}"/>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E543-4A1E-B665-8F62BF44D15A}"/>
              </c:ext>
            </c:extLst>
          </c:dPt>
          <c:dLbls>
            <c:dLbl>
              <c:idx val="1"/>
              <c:delete val="1"/>
              <c:extLst>
                <c:ext xmlns:c15="http://schemas.microsoft.com/office/drawing/2012/chart" uri="{CE6537A1-D6FC-4f65-9D91-7224C49458BB}"/>
                <c:ext xmlns:c16="http://schemas.microsoft.com/office/drawing/2014/chart" uri="{C3380CC4-5D6E-409C-BE32-E72D297353CC}">
                  <c16:uniqueId val="{00000003-E543-4A1E-B665-8F62BF44D15A}"/>
                </c:ext>
              </c:extLst>
            </c:dLbl>
            <c:dLbl>
              <c:idx val="2"/>
              <c:layout>
                <c:manualLayout>
                  <c:x val="0"/>
                  <c:y val="-8.7156870513090068E-2"/>
                </c:manualLayout>
              </c:layout>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43-4A1E-B665-8F62BF44D15A}"/>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Important</c:v>
                </c:pt>
                <c:pt idx="1">
                  <c:v>Not important</c:v>
                </c:pt>
                <c:pt idx="2">
                  <c:v>(don't know)</c:v>
                </c:pt>
              </c:strCache>
            </c:strRef>
          </c:cat>
          <c:val>
            <c:numRef>
              <c:f>Sheet1!$B$2:$B$4</c:f>
              <c:numCache>
                <c:formatCode>General</c:formatCode>
                <c:ptCount val="3"/>
                <c:pt idx="0">
                  <c:v>60</c:v>
                </c:pt>
                <c:pt idx="1">
                  <c:v>4</c:v>
                </c:pt>
                <c:pt idx="2">
                  <c:v>3</c:v>
                </c:pt>
              </c:numCache>
            </c:numRef>
          </c:val>
          <c:extLst>
            <c:ext xmlns:c16="http://schemas.microsoft.com/office/drawing/2014/chart" uri="{C3380CC4-5D6E-409C-BE32-E72D297353CC}">
              <c16:uniqueId val="{0000000F-E543-4A1E-B665-8F62BF44D15A}"/>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E543-4A1E-B665-8F62BF44D15A}"/>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E543-4A1E-B665-8F62BF44D15A}"/>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E543-4A1E-B665-8F62BF44D15A}"/>
              </c:ext>
            </c:extLst>
          </c:dPt>
          <c:cat>
            <c:strRef>
              <c:f>Sheet1!$A$2:$A$4</c:f>
              <c:strCache>
                <c:ptCount val="3"/>
                <c:pt idx="0">
                  <c:v>Important</c:v>
                </c:pt>
                <c:pt idx="1">
                  <c:v>Not important</c:v>
                </c:pt>
                <c:pt idx="2">
                  <c:v>(don't know)</c:v>
                </c:pt>
              </c:strCache>
            </c:strRef>
          </c:cat>
          <c:val>
            <c:numRef>
              <c:f>Sheet1!$C$2:$C$4</c:f>
              <c:numCache>
                <c:formatCode>General</c:formatCode>
                <c:ptCount val="3"/>
                <c:pt idx="0">
                  <c:v>26</c:v>
                </c:pt>
                <c:pt idx="1">
                  <c:v>8</c:v>
                </c:pt>
              </c:numCache>
            </c:numRef>
          </c:val>
          <c:extLst>
            <c:ext xmlns:c16="http://schemas.microsoft.com/office/drawing/2014/chart" uri="{C3380CC4-5D6E-409C-BE32-E72D297353CC}">
              <c16:uniqueId val="{00000016-E543-4A1E-B665-8F62BF44D15A}"/>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E543-4A1E-B665-8F62BF44D15A}"/>
              </c:ext>
            </c:extLst>
          </c:dPt>
          <c:dPt>
            <c:idx val="1"/>
            <c:invertIfNegative val="0"/>
            <c:bubble3D val="0"/>
            <c:extLst>
              <c:ext xmlns:c16="http://schemas.microsoft.com/office/drawing/2014/chart" uri="{C3380CC4-5D6E-409C-BE32-E72D297353CC}">
                <c16:uniqueId val="{00000018-E543-4A1E-B665-8F62BF44D15A}"/>
              </c:ext>
            </c:extLst>
          </c:dPt>
          <c:dPt>
            <c:idx val="4"/>
            <c:invertIfNegative val="0"/>
            <c:bubble3D val="0"/>
            <c:extLst>
              <c:ext xmlns:c16="http://schemas.microsoft.com/office/drawing/2014/chart" uri="{C3380CC4-5D6E-409C-BE32-E72D297353CC}">
                <c16:uniqueId val="{00000019-E543-4A1E-B665-8F62BF44D15A}"/>
              </c:ext>
            </c:extLst>
          </c:dPt>
          <c:dPt>
            <c:idx val="5"/>
            <c:invertIfNegative val="0"/>
            <c:bubble3D val="0"/>
            <c:extLst>
              <c:ext xmlns:c16="http://schemas.microsoft.com/office/drawing/2014/chart" uri="{C3380CC4-5D6E-409C-BE32-E72D297353CC}">
                <c16:uniqueId val="{0000001A-E543-4A1E-B665-8F62BF44D15A}"/>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Important</c:v>
                </c:pt>
                <c:pt idx="1">
                  <c:v>Not important</c:v>
                </c:pt>
                <c:pt idx="2">
                  <c:v>(don't know)</c:v>
                </c:pt>
              </c:strCache>
            </c:strRef>
          </c:cat>
          <c:val>
            <c:numRef>
              <c:f>Sheet1!$D$2:$D$4</c:f>
              <c:numCache>
                <c:formatCode>General</c:formatCode>
                <c:ptCount val="3"/>
                <c:pt idx="0">
                  <c:v>86</c:v>
                </c:pt>
                <c:pt idx="1">
                  <c:v>11</c:v>
                </c:pt>
              </c:numCache>
            </c:numRef>
          </c:val>
          <c:extLst>
            <c:ext xmlns:c16="http://schemas.microsoft.com/office/drawing/2014/chart" uri="{C3380CC4-5D6E-409C-BE32-E72D297353CC}">
              <c16:uniqueId val="{0000001B-E543-4A1E-B665-8F62BF44D15A}"/>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2DAE-4B52-B237-2D25614436B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Sheet1!$B$2:$B$6</c:f>
              <c:numCache>
                <c:formatCode>General</c:formatCode>
                <c:ptCount val="5"/>
                <c:pt idx="0">
                  <c:v>80</c:v>
                </c:pt>
                <c:pt idx="1">
                  <c:v>76</c:v>
                </c:pt>
                <c:pt idx="2">
                  <c:v>73</c:v>
                </c:pt>
                <c:pt idx="3">
                  <c:v>70</c:v>
                </c:pt>
                <c:pt idx="4">
                  <c:v>70</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Not so </c:v>
                </c:pt>
              </c:strCache>
            </c:strRef>
          </c:tx>
          <c:spPr>
            <a:solidFill>
              <a:srgbClr val="7FB7DF"/>
            </a:solidFill>
            <a:ln>
              <a:noFill/>
            </a:ln>
            <a:effectLst/>
          </c:spPr>
          <c:invertIfNegative val="0"/>
          <c:dPt>
            <c:idx val="0"/>
            <c:invertIfNegative val="0"/>
            <c:bubble3D val="0"/>
            <c:spPr>
              <a:solidFill>
                <a:srgbClr val="7FB7DF"/>
              </a:solidFill>
              <a:ln>
                <a:noFill/>
              </a:ln>
              <a:effectLst/>
            </c:spPr>
            <c:extLst>
              <c:ext xmlns:c16="http://schemas.microsoft.com/office/drawing/2014/chart" uri="{C3380CC4-5D6E-409C-BE32-E72D297353CC}">
                <c16:uniqueId val="{00000004-2DAE-4B52-B237-2D25614436BC}"/>
              </c:ext>
            </c:extLst>
          </c:dPt>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Sheet1!$C$2:$C$6</c:f>
              <c:numCache>
                <c:formatCode>General</c:formatCode>
                <c:ptCount val="5"/>
                <c:pt idx="0">
                  <c:v>11</c:v>
                </c:pt>
                <c:pt idx="1">
                  <c:v>14</c:v>
                </c:pt>
                <c:pt idx="2">
                  <c:v>15</c:v>
                </c:pt>
                <c:pt idx="3">
                  <c:v>17</c:v>
                </c:pt>
                <c:pt idx="4">
                  <c:v>17</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Sheet1!$D$2:$D$6</c:f>
              <c:numCache>
                <c:formatCode>General</c:formatCode>
                <c:ptCount val="5"/>
                <c:pt idx="0">
                  <c:v>92</c:v>
                </c:pt>
                <c:pt idx="1">
                  <c:v>90</c:v>
                </c:pt>
                <c:pt idx="2">
                  <c:v>88</c:v>
                </c:pt>
                <c:pt idx="3">
                  <c:v>87</c:v>
                </c:pt>
                <c:pt idx="4">
                  <c:v>86</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1-C0FF-4A09-AA44-A4863DD9574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People with disabilities bring unique talents to the workplace that benefit employers and organizations.</c:v>
                </c:pt>
                <c:pt idx="1">
                  <c:v>People with disabilities have faced deep inequality, ableism and oppression. They need to be heard.  </c:v>
                </c:pt>
                <c:pt idx="2">
                  <c:v>Voting on the issues that matter to the disability community can bring about change.</c:v>
                </c:pt>
                <c:pt idx="3">
                  <c:v>Issues around disability and health care influence how motivated I am to vote.*</c:v>
                </c:pt>
                <c:pt idx="4">
                  <c:v>Candidates' stances on issues around disability influenced who I voted for in the election.</c:v>
                </c:pt>
                <c:pt idx="5">
                  <c:v>Issues around disability influence how motivated I am to vote*</c:v>
                </c:pt>
              </c:strCache>
            </c:strRef>
          </c:cat>
          <c:val>
            <c:numRef>
              <c:f>Sheet1!$B$2:$B$7</c:f>
              <c:numCache>
                <c:formatCode>General</c:formatCode>
                <c:ptCount val="6"/>
                <c:pt idx="0">
                  <c:v>69</c:v>
                </c:pt>
                <c:pt idx="1">
                  <c:v>68</c:v>
                </c:pt>
                <c:pt idx="2">
                  <c:v>66</c:v>
                </c:pt>
                <c:pt idx="3">
                  <c:v>43</c:v>
                </c:pt>
                <c:pt idx="4">
                  <c:v>38</c:v>
                </c:pt>
                <c:pt idx="5">
                  <c:v>35</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Not so </c:v>
                </c:pt>
              </c:strCache>
            </c:strRef>
          </c:tx>
          <c:spPr>
            <a:solidFill>
              <a:srgbClr val="7FB7DF"/>
            </a:solidFill>
            <a:ln>
              <a:noFill/>
            </a:ln>
            <a:effectLst/>
          </c:spPr>
          <c:invertIfNegative val="0"/>
          <c:dPt>
            <c:idx val="3"/>
            <c:invertIfNegative val="0"/>
            <c:bubble3D val="0"/>
            <c:spPr>
              <a:solidFill>
                <a:srgbClr val="7FB7DF"/>
              </a:solidFill>
              <a:ln>
                <a:noFill/>
              </a:ln>
              <a:effectLst/>
            </c:spPr>
            <c:extLst>
              <c:ext xmlns:c16="http://schemas.microsoft.com/office/drawing/2014/chart" uri="{C3380CC4-5D6E-409C-BE32-E72D297353CC}">
                <c16:uniqueId val="{00000003-C0FF-4A09-AA44-A4863DD95742}"/>
              </c:ext>
            </c:extLst>
          </c:dPt>
          <c:cat>
            <c:strRef>
              <c:f>Sheet1!$A$2:$A$7</c:f>
              <c:strCache>
                <c:ptCount val="6"/>
                <c:pt idx="0">
                  <c:v>People with disabilities bring unique talents to the workplace that benefit employers and organizations.</c:v>
                </c:pt>
                <c:pt idx="1">
                  <c:v>People with disabilities have faced deep inequality, ableism and oppression. They need to be heard.  </c:v>
                </c:pt>
                <c:pt idx="2">
                  <c:v>Voting on the issues that matter to the disability community can bring about change.</c:v>
                </c:pt>
                <c:pt idx="3">
                  <c:v>Issues around disability and health care influence how motivated I am to vote.*</c:v>
                </c:pt>
                <c:pt idx="4">
                  <c:v>Candidates' stances on issues around disability influenced who I voted for in the election.</c:v>
                </c:pt>
                <c:pt idx="5">
                  <c:v>Issues around disability influence how motivated I am to vote*</c:v>
                </c:pt>
              </c:strCache>
            </c:strRef>
          </c:cat>
          <c:val>
            <c:numRef>
              <c:f>Sheet1!$C$2:$C$7</c:f>
              <c:numCache>
                <c:formatCode>General</c:formatCode>
                <c:ptCount val="6"/>
                <c:pt idx="0">
                  <c:v>18</c:v>
                </c:pt>
                <c:pt idx="1">
                  <c:v>17</c:v>
                </c:pt>
                <c:pt idx="2">
                  <c:v>20</c:v>
                </c:pt>
                <c:pt idx="3">
                  <c:v>23</c:v>
                </c:pt>
                <c:pt idx="4">
                  <c:v>19</c:v>
                </c:pt>
                <c:pt idx="5">
                  <c:v>23</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People with disabilities bring unique talents to the workplace that benefit employers and organizations.</c:v>
                </c:pt>
                <c:pt idx="1">
                  <c:v>People with disabilities have faced deep inequality, ableism and oppression. They need to be heard.  </c:v>
                </c:pt>
                <c:pt idx="2">
                  <c:v>Voting on the issues that matter to the disability community can bring about change.</c:v>
                </c:pt>
                <c:pt idx="3">
                  <c:v>Issues around disability and health care influence how motivated I am to vote.*</c:v>
                </c:pt>
                <c:pt idx="4">
                  <c:v>Candidates' stances on issues around disability influenced who I voted for in the election.</c:v>
                </c:pt>
                <c:pt idx="5">
                  <c:v>Issues around disability influence how motivated I am to vote*</c:v>
                </c:pt>
              </c:strCache>
            </c:strRef>
          </c:cat>
          <c:val>
            <c:numRef>
              <c:f>Sheet1!$D$2:$D$7</c:f>
              <c:numCache>
                <c:formatCode>General</c:formatCode>
                <c:ptCount val="6"/>
                <c:pt idx="0">
                  <c:v>87</c:v>
                </c:pt>
                <c:pt idx="1">
                  <c:v>85</c:v>
                </c:pt>
                <c:pt idx="2">
                  <c:v>86</c:v>
                </c:pt>
                <c:pt idx="3">
                  <c:v>66</c:v>
                </c:pt>
                <c:pt idx="4">
                  <c:v>57</c:v>
                </c:pt>
                <c:pt idx="5">
                  <c:v>59</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1-C0FF-4A09-AA44-A4863DD9574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c:v>
                </c:pt>
                <c:pt idx="1">
                  <c:v>2019^^</c:v>
                </c:pt>
              </c:strCache>
            </c:strRef>
          </c:cat>
          <c:val>
            <c:numRef>
              <c:f>Sheet1!$B$2:$B$3</c:f>
              <c:numCache>
                <c:formatCode>General</c:formatCode>
                <c:ptCount val="2"/>
                <c:pt idx="0">
                  <c:v>50</c:v>
                </c:pt>
                <c:pt idx="1">
                  <c:v>40</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Not so </c:v>
                </c:pt>
              </c:strCache>
            </c:strRef>
          </c:tx>
          <c:spPr>
            <a:solidFill>
              <a:srgbClr val="7FB7DF"/>
            </a:solidFill>
            <a:ln>
              <a:noFill/>
            </a:ln>
            <a:effectLst/>
          </c:spPr>
          <c:invertIfNegative val="0"/>
          <c:dPt>
            <c:idx val="3"/>
            <c:invertIfNegative val="0"/>
            <c:bubble3D val="0"/>
            <c:spPr>
              <a:solidFill>
                <a:srgbClr val="7FB7DF"/>
              </a:solidFill>
              <a:ln>
                <a:noFill/>
              </a:ln>
              <a:effectLst/>
            </c:spPr>
            <c:extLst>
              <c:ext xmlns:c16="http://schemas.microsoft.com/office/drawing/2014/chart" uri="{C3380CC4-5D6E-409C-BE32-E72D297353CC}">
                <c16:uniqueId val="{00000003-C0FF-4A09-AA44-A4863DD95742}"/>
              </c:ext>
            </c:extLst>
          </c:dPt>
          <c:cat>
            <c:strRef>
              <c:f>Sheet1!$A$2:$A$3</c:f>
              <c:strCache>
                <c:ptCount val="2"/>
                <c:pt idx="0">
                  <c:v>2020</c:v>
                </c:pt>
                <c:pt idx="1">
                  <c:v>2019^^</c:v>
                </c:pt>
              </c:strCache>
            </c:strRef>
          </c:cat>
          <c:val>
            <c:numRef>
              <c:f>Sheet1!$C$2:$C$3</c:f>
              <c:numCache>
                <c:formatCode>General</c:formatCode>
                <c:ptCount val="2"/>
                <c:pt idx="0">
                  <c:v>20</c:v>
                </c:pt>
                <c:pt idx="1">
                  <c:v>24</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c:v>
                </c:pt>
                <c:pt idx="1">
                  <c:v>2019^^</c:v>
                </c:pt>
              </c:strCache>
            </c:strRef>
          </c:cat>
          <c:val>
            <c:numRef>
              <c:f>Sheet1!$D$2:$D$3</c:f>
              <c:numCache>
                <c:formatCode>General</c:formatCode>
                <c:ptCount val="2"/>
                <c:pt idx="0">
                  <c:v>70</c:v>
                </c:pt>
                <c:pt idx="1">
                  <c:v>64</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1-5A19-4FA5-B95A-FFEC970F52B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c:v>
                </c:pt>
                <c:pt idx="1">
                  <c:v>2019^^</c:v>
                </c:pt>
              </c:strCache>
            </c:strRef>
          </c:cat>
          <c:val>
            <c:numRef>
              <c:f>Sheet1!$B$2:$B$3</c:f>
              <c:numCache>
                <c:formatCode>General</c:formatCode>
                <c:ptCount val="2"/>
                <c:pt idx="0">
                  <c:v>41</c:v>
                </c:pt>
                <c:pt idx="1">
                  <c:v>36</c:v>
                </c:pt>
              </c:numCache>
            </c:numRef>
          </c:val>
          <c:extLst>
            <c:ext xmlns:c16="http://schemas.microsoft.com/office/drawing/2014/chart" uri="{C3380CC4-5D6E-409C-BE32-E72D297353CC}">
              <c16:uniqueId val="{00000002-5A19-4FA5-B95A-FFEC970F52B5}"/>
            </c:ext>
          </c:extLst>
        </c:ser>
        <c:ser>
          <c:idx val="1"/>
          <c:order val="1"/>
          <c:tx>
            <c:strRef>
              <c:f>Sheet1!$C$1</c:f>
              <c:strCache>
                <c:ptCount val="1"/>
                <c:pt idx="0">
                  <c:v>Not so </c:v>
                </c:pt>
              </c:strCache>
            </c:strRef>
          </c:tx>
          <c:spPr>
            <a:solidFill>
              <a:srgbClr val="7FB7DF"/>
            </a:solidFill>
            <a:ln>
              <a:noFill/>
            </a:ln>
            <a:effectLst/>
          </c:spPr>
          <c:invertIfNegative val="0"/>
          <c:dPt>
            <c:idx val="3"/>
            <c:invertIfNegative val="0"/>
            <c:bubble3D val="0"/>
            <c:spPr>
              <a:solidFill>
                <a:srgbClr val="7FB7DF"/>
              </a:solidFill>
              <a:ln>
                <a:noFill/>
              </a:ln>
              <a:effectLst/>
            </c:spPr>
            <c:extLst>
              <c:ext xmlns:c16="http://schemas.microsoft.com/office/drawing/2014/chart" uri="{C3380CC4-5D6E-409C-BE32-E72D297353CC}">
                <c16:uniqueId val="{00000004-5A19-4FA5-B95A-FFEC970F52B5}"/>
              </c:ext>
            </c:extLst>
          </c:dPt>
          <c:cat>
            <c:strRef>
              <c:f>Sheet1!$A$2:$A$3</c:f>
              <c:strCache>
                <c:ptCount val="2"/>
                <c:pt idx="0">
                  <c:v>2020</c:v>
                </c:pt>
                <c:pt idx="1">
                  <c:v>2019^^</c:v>
                </c:pt>
              </c:strCache>
            </c:strRef>
          </c:cat>
          <c:val>
            <c:numRef>
              <c:f>Sheet1!$C$2:$C$3</c:f>
              <c:numCache>
                <c:formatCode>General</c:formatCode>
                <c:ptCount val="2"/>
                <c:pt idx="0">
                  <c:v>25</c:v>
                </c:pt>
                <c:pt idx="1">
                  <c:v>27</c:v>
                </c:pt>
              </c:numCache>
            </c:numRef>
          </c:val>
          <c:extLst>
            <c:ext xmlns:c16="http://schemas.microsoft.com/office/drawing/2014/chart" uri="{C3380CC4-5D6E-409C-BE32-E72D297353CC}">
              <c16:uniqueId val="{00000005-5A19-4FA5-B95A-FFEC970F52B5}"/>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c:v>
                </c:pt>
                <c:pt idx="1">
                  <c:v>2019^^</c:v>
                </c:pt>
              </c:strCache>
            </c:strRef>
          </c:cat>
          <c:val>
            <c:numRef>
              <c:f>Sheet1!$D$2:$D$3</c:f>
              <c:numCache>
                <c:formatCode>General</c:formatCode>
                <c:ptCount val="2"/>
                <c:pt idx="0">
                  <c:v>66</c:v>
                </c:pt>
                <c:pt idx="1">
                  <c:v>63</c:v>
                </c:pt>
              </c:numCache>
            </c:numRef>
          </c:val>
          <c:extLst>
            <c:ext xmlns:c16="http://schemas.microsoft.com/office/drawing/2014/chart" uri="{C3380CC4-5D6E-409C-BE32-E72D297353CC}">
              <c16:uniqueId val="{00000006-5A19-4FA5-B95A-FFEC970F52B5}"/>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E543-4A1E-B665-8F62BF44D15A}"/>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E543-4A1E-B665-8F62BF44D15A}"/>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E543-4A1E-B665-8F62BF44D15A}"/>
              </c:ext>
            </c:extLst>
          </c:dPt>
          <c:dPt>
            <c:idx val="4"/>
            <c:invertIfNegative val="0"/>
            <c:bubble3D val="0"/>
            <c:extLst>
              <c:ext xmlns:c16="http://schemas.microsoft.com/office/drawing/2014/chart" uri="{C3380CC4-5D6E-409C-BE32-E72D297353CC}">
                <c16:uniqueId val="{00000006-E543-4A1E-B665-8F62BF44D15A}"/>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E543-4A1E-B665-8F62BF44D15A}"/>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E543-4A1E-B665-8F62BF44D15A}"/>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E543-4A1E-B665-8F62BF44D15A}"/>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E543-4A1E-B665-8F62BF44D15A}"/>
              </c:ext>
            </c:extLst>
          </c:dPt>
          <c:dLbls>
            <c:dLbl>
              <c:idx val="2"/>
              <c:layout>
                <c:manualLayout>
                  <c:x val="0"/>
                  <c:y val="-8.7156870513090068E-2"/>
                </c:manualLayout>
              </c:layout>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43-4A1E-B665-8F62BF44D15A}"/>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Concerned</c:v>
                </c:pt>
                <c:pt idx="1">
                  <c:v>Not concerned</c:v>
                </c:pt>
                <c:pt idx="2">
                  <c:v>(don't know)</c:v>
                </c:pt>
              </c:strCache>
            </c:strRef>
          </c:cat>
          <c:val>
            <c:numRef>
              <c:f>Sheet1!$B$2:$B$4</c:f>
              <c:numCache>
                <c:formatCode>General</c:formatCode>
                <c:ptCount val="3"/>
                <c:pt idx="0">
                  <c:v>41</c:v>
                </c:pt>
                <c:pt idx="1">
                  <c:v>19</c:v>
                </c:pt>
                <c:pt idx="2">
                  <c:v>5</c:v>
                </c:pt>
              </c:numCache>
            </c:numRef>
          </c:val>
          <c:extLst>
            <c:ext xmlns:c16="http://schemas.microsoft.com/office/drawing/2014/chart" uri="{C3380CC4-5D6E-409C-BE32-E72D297353CC}">
              <c16:uniqueId val="{0000000F-E543-4A1E-B665-8F62BF44D15A}"/>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E543-4A1E-B665-8F62BF44D15A}"/>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E543-4A1E-B665-8F62BF44D15A}"/>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E543-4A1E-B665-8F62BF44D15A}"/>
              </c:ext>
            </c:extLst>
          </c:dPt>
          <c:cat>
            <c:strRef>
              <c:f>Sheet1!$A$2:$A$4</c:f>
              <c:strCache>
                <c:ptCount val="3"/>
                <c:pt idx="0">
                  <c:v>Concerned</c:v>
                </c:pt>
                <c:pt idx="1">
                  <c:v>Not concerned</c:v>
                </c:pt>
                <c:pt idx="2">
                  <c:v>(don't know)</c:v>
                </c:pt>
              </c:strCache>
            </c:strRef>
          </c:cat>
          <c:val>
            <c:numRef>
              <c:f>Sheet1!$C$2:$C$4</c:f>
              <c:numCache>
                <c:formatCode>General</c:formatCode>
                <c:ptCount val="3"/>
                <c:pt idx="0">
                  <c:v>22</c:v>
                </c:pt>
                <c:pt idx="1">
                  <c:v>14</c:v>
                </c:pt>
              </c:numCache>
            </c:numRef>
          </c:val>
          <c:extLst>
            <c:ext xmlns:c16="http://schemas.microsoft.com/office/drawing/2014/chart" uri="{C3380CC4-5D6E-409C-BE32-E72D297353CC}">
              <c16:uniqueId val="{00000016-E543-4A1E-B665-8F62BF44D15A}"/>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E543-4A1E-B665-8F62BF44D15A}"/>
              </c:ext>
            </c:extLst>
          </c:dPt>
          <c:dPt>
            <c:idx val="1"/>
            <c:invertIfNegative val="0"/>
            <c:bubble3D val="0"/>
            <c:extLst>
              <c:ext xmlns:c16="http://schemas.microsoft.com/office/drawing/2014/chart" uri="{C3380CC4-5D6E-409C-BE32-E72D297353CC}">
                <c16:uniqueId val="{00000018-E543-4A1E-B665-8F62BF44D15A}"/>
              </c:ext>
            </c:extLst>
          </c:dPt>
          <c:dPt>
            <c:idx val="4"/>
            <c:invertIfNegative val="0"/>
            <c:bubble3D val="0"/>
            <c:extLst>
              <c:ext xmlns:c16="http://schemas.microsoft.com/office/drawing/2014/chart" uri="{C3380CC4-5D6E-409C-BE32-E72D297353CC}">
                <c16:uniqueId val="{00000019-E543-4A1E-B665-8F62BF44D15A}"/>
              </c:ext>
            </c:extLst>
          </c:dPt>
          <c:dPt>
            <c:idx val="5"/>
            <c:invertIfNegative val="0"/>
            <c:bubble3D val="0"/>
            <c:extLst>
              <c:ext xmlns:c16="http://schemas.microsoft.com/office/drawing/2014/chart" uri="{C3380CC4-5D6E-409C-BE32-E72D297353CC}">
                <c16:uniqueId val="{0000001A-E543-4A1E-B665-8F62BF44D15A}"/>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Concerned</c:v>
                </c:pt>
                <c:pt idx="1">
                  <c:v>Not concerned</c:v>
                </c:pt>
                <c:pt idx="2">
                  <c:v>(don't know)</c:v>
                </c:pt>
              </c:strCache>
            </c:strRef>
          </c:cat>
          <c:val>
            <c:numRef>
              <c:f>Sheet1!$D$2:$D$4</c:f>
              <c:numCache>
                <c:formatCode>General</c:formatCode>
                <c:ptCount val="3"/>
                <c:pt idx="0">
                  <c:v>62</c:v>
                </c:pt>
                <c:pt idx="1">
                  <c:v>32</c:v>
                </c:pt>
              </c:numCache>
            </c:numRef>
          </c:val>
          <c:extLst>
            <c:ext xmlns:c16="http://schemas.microsoft.com/office/drawing/2014/chart" uri="{C3380CC4-5D6E-409C-BE32-E72D297353CC}">
              <c16:uniqueId val="{0000001B-E543-4A1E-B665-8F62BF44D15A}"/>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7286255297087E-2"/>
          <c:y val="4.1282789546352526E-2"/>
          <c:w val="0.93105427489405823"/>
          <c:h val="0.82488647910085866"/>
        </c:manualLayout>
      </c:layout>
      <c:barChart>
        <c:barDir val="col"/>
        <c:grouping val="stacked"/>
        <c:varyColors val="0"/>
        <c:ser>
          <c:idx val="0"/>
          <c:order val="0"/>
          <c:tx>
            <c:strRef>
              <c:f>Sheet1!$B$1</c:f>
              <c:strCache>
                <c:ptCount val="1"/>
                <c:pt idx="0">
                  <c:v>Series 1</c:v>
                </c:pt>
              </c:strCache>
            </c:strRef>
          </c:tx>
          <c:spPr>
            <a:solidFill>
              <a:srgbClr val="C0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16E4-49BF-BA8B-4483824E2C02}"/>
              </c:ext>
            </c:extLst>
          </c:dPt>
          <c:dPt>
            <c:idx val="1"/>
            <c:invertIfNegative val="0"/>
            <c:bubble3D val="0"/>
            <c:spPr>
              <a:solidFill>
                <a:srgbClr val="C00000"/>
              </a:solidFill>
              <a:ln>
                <a:noFill/>
              </a:ln>
              <a:effectLst/>
            </c:spPr>
            <c:extLst>
              <c:ext xmlns:c16="http://schemas.microsoft.com/office/drawing/2014/chart" uri="{C3380CC4-5D6E-409C-BE32-E72D297353CC}">
                <c16:uniqueId val="{00000003-16E4-49BF-BA8B-4483824E2C02}"/>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16E4-49BF-BA8B-4483824E2C02}"/>
              </c:ext>
            </c:extLst>
          </c:dPt>
          <c:dLbls>
            <c:dLbl>
              <c:idx val="0"/>
              <c:delete val="1"/>
              <c:extLst>
                <c:ext xmlns:c15="http://schemas.microsoft.com/office/drawing/2012/chart" uri="{CE6537A1-D6FC-4f65-9D91-7224C49458BB}"/>
                <c:ext xmlns:c16="http://schemas.microsoft.com/office/drawing/2014/chart" uri="{C3380CC4-5D6E-409C-BE32-E72D297353CC}">
                  <c16:uniqueId val="{00000001-16E4-49BF-BA8B-4483824E2C02}"/>
                </c:ext>
              </c:extLst>
            </c:dLbl>
            <c:dLbl>
              <c:idx val="1"/>
              <c:delete val="1"/>
              <c:extLst>
                <c:ext xmlns:c15="http://schemas.microsoft.com/office/drawing/2012/chart" uri="{CE6537A1-D6FC-4f65-9D91-7224C49458BB}"/>
                <c:ext xmlns:c16="http://schemas.microsoft.com/office/drawing/2014/chart" uri="{C3380CC4-5D6E-409C-BE32-E72D297353CC}">
                  <c16:uniqueId val="{00000003-16E4-49BF-BA8B-4483824E2C02}"/>
                </c:ext>
              </c:extLst>
            </c:dLbl>
            <c:dLbl>
              <c:idx val="2"/>
              <c:layout>
                <c:manualLayout>
                  <c:x val="0"/>
                  <c:y val="-5.8483951857332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E4-49BF-BA8B-4483824E2C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Biden</c:v>
                </c:pt>
                <c:pt idx="1">
                  <c:v>Trump</c:v>
                </c:pt>
                <c:pt idx="2">
                  <c:v>Third Party</c:v>
                </c:pt>
              </c:strCache>
            </c:strRef>
          </c:cat>
          <c:val>
            <c:numRef>
              <c:f>Sheet1!$B$2:$B$4</c:f>
              <c:numCache>
                <c:formatCode>General</c:formatCode>
                <c:ptCount val="3"/>
                <c:pt idx="0">
                  <c:v>51</c:v>
                </c:pt>
                <c:pt idx="1">
                  <c:v>48</c:v>
                </c:pt>
                <c:pt idx="2">
                  <c:v>1</c:v>
                </c:pt>
              </c:numCache>
            </c:numRef>
          </c:val>
          <c:extLst>
            <c:ext xmlns:c16="http://schemas.microsoft.com/office/drawing/2014/chart" uri="{C3380CC4-5D6E-409C-BE32-E72D297353CC}">
              <c16:uniqueId val="{00000006-16E4-49BF-BA8B-4483824E2C02}"/>
            </c:ext>
          </c:extLst>
        </c:ser>
        <c:ser>
          <c:idx val="1"/>
          <c:order val="1"/>
          <c:tx>
            <c:strRef>
              <c:f>Sheet1!$C$1</c:f>
              <c:strCache>
                <c:ptCount val="1"/>
                <c:pt idx="0">
                  <c:v>Series 2</c:v>
                </c:pt>
              </c:strCache>
            </c:strRef>
          </c:tx>
          <c:spPr>
            <a:solidFill>
              <a:srgbClr val="E57A77"/>
            </a:solidFill>
            <a:ln>
              <a:noFill/>
            </a:ln>
            <a:effectLst/>
          </c:spPr>
          <c:invertIfNegative val="0"/>
          <c:dPt>
            <c:idx val="0"/>
            <c:invertIfNegative val="0"/>
            <c:bubble3D val="0"/>
            <c:spPr>
              <a:solidFill>
                <a:srgbClr val="E57A77"/>
              </a:solidFill>
              <a:ln>
                <a:noFill/>
              </a:ln>
              <a:effectLst/>
            </c:spPr>
            <c:extLst>
              <c:ext xmlns:c16="http://schemas.microsoft.com/office/drawing/2014/chart" uri="{C3380CC4-5D6E-409C-BE32-E72D297353CC}">
                <c16:uniqueId val="{00000008-16E4-49BF-BA8B-4483824E2C02}"/>
              </c:ext>
            </c:extLst>
          </c:dPt>
          <c:dPt>
            <c:idx val="1"/>
            <c:invertIfNegative val="0"/>
            <c:bubble3D val="0"/>
            <c:spPr>
              <a:solidFill>
                <a:srgbClr val="00B0F0"/>
              </a:solidFill>
              <a:ln>
                <a:noFill/>
              </a:ln>
              <a:effectLst/>
            </c:spPr>
            <c:extLst>
              <c:ext xmlns:c16="http://schemas.microsoft.com/office/drawing/2014/chart" uri="{C3380CC4-5D6E-409C-BE32-E72D297353CC}">
                <c16:uniqueId val="{0000000A-16E4-49BF-BA8B-4483824E2C02}"/>
              </c:ext>
            </c:extLst>
          </c:dPt>
          <c:dPt>
            <c:idx val="2"/>
            <c:invertIfNegative val="0"/>
            <c:bubble3D val="0"/>
            <c:spPr>
              <a:solidFill>
                <a:srgbClr val="E57A77"/>
              </a:solidFill>
              <a:ln>
                <a:noFill/>
              </a:ln>
              <a:effectLst/>
            </c:spPr>
            <c:extLst>
              <c:ext xmlns:c16="http://schemas.microsoft.com/office/drawing/2014/chart" uri="{C3380CC4-5D6E-409C-BE32-E72D297353CC}">
                <c16:uniqueId val="{0000000C-16E4-49BF-BA8B-4483824E2C02}"/>
              </c:ext>
            </c:extLst>
          </c:dPt>
          <c:cat>
            <c:strRef>
              <c:f>Sheet1!$A$2:$A$4</c:f>
              <c:strCache>
                <c:ptCount val="3"/>
                <c:pt idx="0">
                  <c:v>Biden</c:v>
                </c:pt>
                <c:pt idx="1">
                  <c:v>Trump</c:v>
                </c:pt>
                <c:pt idx="2">
                  <c:v>Third Party</c:v>
                </c:pt>
              </c:strCache>
            </c:strRef>
          </c:cat>
          <c:val>
            <c:numRef>
              <c:f>Sheet1!$C$2:$C$4</c:f>
              <c:numCache>
                <c:formatCode>General</c:formatCode>
                <c:ptCount val="3"/>
                <c:pt idx="0">
                  <c:v>0</c:v>
                </c:pt>
                <c:pt idx="1">
                  <c:v>0</c:v>
                </c:pt>
              </c:numCache>
            </c:numRef>
          </c:val>
          <c:extLst>
            <c:ext xmlns:c16="http://schemas.microsoft.com/office/drawing/2014/chart" uri="{C3380CC4-5D6E-409C-BE32-E72D297353CC}">
              <c16:uniqueId val="{0000000D-16E4-49BF-BA8B-4483824E2C02}"/>
            </c:ext>
          </c:extLst>
        </c:ser>
        <c:ser>
          <c:idx val="2"/>
          <c:order val="2"/>
          <c:tx>
            <c:strRef>
              <c:f>Sheet1!$D$1</c:f>
              <c:strCache>
                <c:ptCount val="1"/>
                <c:pt idx="0">
                  <c:v>Series 3</c:v>
                </c:pt>
              </c:strCache>
            </c:strRef>
          </c:tx>
          <c:spPr>
            <a:solidFill>
              <a:srgbClr val="F7DADA"/>
            </a:solidFill>
            <a:ln>
              <a:noFill/>
            </a:ln>
            <a:effectLst/>
          </c:spPr>
          <c:invertIfNegative val="0"/>
          <c:dPt>
            <c:idx val="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F-16E4-49BF-BA8B-4483824E2C02}"/>
              </c:ext>
            </c:extLst>
          </c:dPt>
          <c:cat>
            <c:strRef>
              <c:f>Sheet1!$A$2:$A$4</c:f>
              <c:strCache>
                <c:ptCount val="3"/>
                <c:pt idx="0">
                  <c:v>Biden</c:v>
                </c:pt>
                <c:pt idx="1">
                  <c:v>Trump</c:v>
                </c:pt>
                <c:pt idx="2">
                  <c:v>Third Party</c:v>
                </c:pt>
              </c:strCache>
            </c:strRef>
          </c:cat>
          <c:val>
            <c:numRef>
              <c:f>Sheet1!$D$2:$D$4</c:f>
              <c:numCache>
                <c:formatCode>General</c:formatCode>
                <c:ptCount val="3"/>
                <c:pt idx="0">
                  <c:v>0</c:v>
                </c:pt>
                <c:pt idx="1">
                  <c:v>0</c:v>
                </c:pt>
              </c:numCache>
            </c:numRef>
          </c:val>
          <c:extLst>
            <c:ext xmlns:c16="http://schemas.microsoft.com/office/drawing/2014/chart" uri="{C3380CC4-5D6E-409C-BE32-E72D297353CC}">
              <c16:uniqueId val="{00000010-16E4-49BF-BA8B-4483824E2C02}"/>
            </c:ext>
          </c:extLst>
        </c:ser>
        <c:ser>
          <c:idx val="3"/>
          <c:order val="3"/>
          <c:tx>
            <c:strRef>
              <c:f>Sheet1!$E$1</c:f>
              <c:strCache>
                <c:ptCount val="1"/>
                <c:pt idx="0">
                  <c:v>Series 4</c:v>
                </c:pt>
              </c:strCache>
            </c:strRef>
          </c:tx>
          <c:spPr>
            <a:no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Biden</c:v>
                </c:pt>
                <c:pt idx="1">
                  <c:v>Trump</c:v>
                </c:pt>
                <c:pt idx="2">
                  <c:v>Third Party</c:v>
                </c:pt>
              </c:strCache>
            </c:strRef>
          </c:cat>
          <c:val>
            <c:numRef>
              <c:f>Sheet1!$E$2:$E$4</c:f>
              <c:numCache>
                <c:formatCode>General</c:formatCode>
                <c:ptCount val="3"/>
                <c:pt idx="0">
                  <c:v>51</c:v>
                </c:pt>
                <c:pt idx="1">
                  <c:v>48</c:v>
                </c:pt>
                <c:pt idx="2">
                  <c:v>1</c:v>
                </c:pt>
              </c:numCache>
            </c:numRef>
          </c:val>
          <c:extLst>
            <c:ext xmlns:c16="http://schemas.microsoft.com/office/drawing/2014/chart" uri="{C3380CC4-5D6E-409C-BE32-E72D297353CC}">
              <c16:uniqueId val="{00000011-16E4-49BF-BA8B-4483824E2C02}"/>
            </c:ext>
          </c:extLst>
        </c:ser>
        <c:dLbls>
          <c:showLegendKey val="0"/>
          <c:showVal val="0"/>
          <c:showCatName val="0"/>
          <c:showSerName val="0"/>
          <c:showPercent val="0"/>
          <c:showBubbleSize val="0"/>
        </c:dLbls>
        <c:gapWidth val="150"/>
        <c:overlap val="100"/>
        <c:axId val="551806552"/>
        <c:axId val="551806944"/>
      </c:barChart>
      <c:catAx>
        <c:axId val="55180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51806944"/>
        <c:crosses val="autoZero"/>
        <c:auto val="1"/>
        <c:lblAlgn val="ctr"/>
        <c:lblOffset val="100"/>
        <c:noMultiLvlLbl val="0"/>
      </c:catAx>
      <c:valAx>
        <c:axId val="551806944"/>
        <c:scaling>
          <c:orientation val="minMax"/>
          <c:max val="70"/>
        </c:scaling>
        <c:delete val="1"/>
        <c:axPos val="l"/>
        <c:numFmt formatCode="General" sourceLinked="1"/>
        <c:majorTickMark val="out"/>
        <c:minorTickMark val="none"/>
        <c:tickLblPos val="nextTo"/>
        <c:crossAx val="551806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Popular</a:t>
            </a:r>
            <a:r>
              <a:rPr lang="en-US" sz="1400" b="1" baseline="0" dirty="0">
                <a:solidFill>
                  <a:schemeClr val="tx1"/>
                </a:solidFill>
              </a:rPr>
              <a:t> Vote as of 12/16/20</a:t>
            </a:r>
            <a:endParaRPr lang="en-US" sz="1400" b="1" dirty="0">
              <a:solidFill>
                <a:schemeClr val="tx1"/>
              </a:solidFill>
            </a:endParaRPr>
          </a:p>
        </c:rich>
      </c:tx>
      <c:layout>
        <c:manualLayout>
          <c:xMode val="edge"/>
          <c:yMode val="edge"/>
          <c:x val="0.15727359164500149"/>
          <c:y val="4.62722403009044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DC84-4046-AEC1-C23E64823A8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DC84-4046-AEC1-C23E64823A83}"/>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5-DC84-4046-AEC1-C23E64823A83}"/>
              </c:ext>
            </c:extLst>
          </c:dPt>
          <c:dLbls>
            <c:dLbl>
              <c:idx val="1"/>
              <c:delete val="1"/>
              <c:extLst>
                <c:ext xmlns:c15="http://schemas.microsoft.com/office/drawing/2012/chart" uri="{CE6537A1-D6FC-4f65-9D91-7224C49458BB}"/>
                <c:ext xmlns:c16="http://schemas.microsoft.com/office/drawing/2014/chart" uri="{C3380CC4-5D6E-409C-BE32-E72D297353CC}">
                  <c16:uniqueId val="{00000003-DC84-4046-AEC1-C23E64823A8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Trump</c:v>
                </c:pt>
                <c:pt idx="1">
                  <c:v>Other</c:v>
                </c:pt>
                <c:pt idx="2">
                  <c:v>Biden</c:v>
                </c:pt>
              </c:strCache>
            </c:strRef>
          </c:cat>
          <c:val>
            <c:numRef>
              <c:f>Sheet1!$B$2:$B$4</c:f>
              <c:numCache>
                <c:formatCode>General</c:formatCode>
                <c:ptCount val="3"/>
                <c:pt idx="0">
                  <c:v>46.8</c:v>
                </c:pt>
                <c:pt idx="1">
                  <c:v>1.9</c:v>
                </c:pt>
                <c:pt idx="2">
                  <c:v>51.3</c:v>
                </c:pt>
              </c:numCache>
            </c:numRef>
          </c:val>
          <c:extLst>
            <c:ext xmlns:c16="http://schemas.microsoft.com/office/drawing/2014/chart" uri="{C3380CC4-5D6E-409C-BE32-E72D297353CC}">
              <c16:uniqueId val="{00000006-DC84-4046-AEC1-C23E64823A8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1.7198436266966263E-2"/>
          <c:y val="0.82466877271574679"/>
          <c:w val="0.34632518054716133"/>
          <c:h val="0.156581240723060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47705673597337E-2"/>
          <c:y val="0.15701506882377383"/>
          <c:w val="0.97370458865280529"/>
          <c:h val="0.71086435693433037"/>
        </c:manualLayout>
      </c:layout>
      <c:barChart>
        <c:barDir val="col"/>
        <c:grouping val="clustered"/>
        <c:varyColors val="0"/>
        <c:ser>
          <c:idx val="0"/>
          <c:order val="0"/>
          <c:tx>
            <c:strRef>
              <c:f>Sheet1!$B$1</c:f>
              <c:strCache>
                <c:ptCount val="1"/>
                <c:pt idx="0">
                  <c:v>Biden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Voters</c:v>
                </c:pt>
                <c:pt idx="1">
                  <c:v>Voters w/ a Disability</c:v>
                </c:pt>
                <c:pt idx="2">
                  <c:v>PWD/family/friends </c:v>
                </c:pt>
                <c:pt idx="3">
                  <c:v>Not PWD/family/friends </c:v>
                </c:pt>
                <c:pt idx="4">
                  <c:v>Voters w/ a Disability in BG States</c:v>
                </c:pt>
                <c:pt idx="5">
                  <c:v>PWD/family/friends in BG States</c:v>
                </c:pt>
              </c:strCache>
            </c:strRef>
          </c:cat>
          <c:val>
            <c:numRef>
              <c:f>Sheet1!$B$2:$B$7</c:f>
              <c:numCache>
                <c:formatCode>General</c:formatCode>
                <c:ptCount val="6"/>
                <c:pt idx="0">
                  <c:v>51</c:v>
                </c:pt>
                <c:pt idx="1">
                  <c:v>47</c:v>
                </c:pt>
                <c:pt idx="2">
                  <c:v>51</c:v>
                </c:pt>
                <c:pt idx="3">
                  <c:v>51</c:v>
                </c:pt>
                <c:pt idx="4">
                  <c:v>44</c:v>
                </c:pt>
                <c:pt idx="5">
                  <c:v>50</c:v>
                </c:pt>
              </c:numCache>
            </c:numRef>
          </c:val>
          <c:extLst>
            <c:ext xmlns:c16="http://schemas.microsoft.com/office/drawing/2014/chart" uri="{C3380CC4-5D6E-409C-BE32-E72D297353CC}">
              <c16:uniqueId val="{00000000-754B-4BD9-A17E-791F97396E10}"/>
            </c:ext>
          </c:extLst>
        </c:ser>
        <c:ser>
          <c:idx val="1"/>
          <c:order val="1"/>
          <c:tx>
            <c:strRef>
              <c:f>Sheet1!$C$1</c:f>
              <c:strCache>
                <c:ptCount val="1"/>
                <c:pt idx="0">
                  <c:v>Trump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Voters</c:v>
                </c:pt>
                <c:pt idx="1">
                  <c:v>Voters w/ a Disability</c:v>
                </c:pt>
                <c:pt idx="2">
                  <c:v>PWD/family/friends </c:v>
                </c:pt>
                <c:pt idx="3">
                  <c:v>Not PWD/family/friends </c:v>
                </c:pt>
                <c:pt idx="4">
                  <c:v>Voters w/ a Disability in BG States</c:v>
                </c:pt>
                <c:pt idx="5">
                  <c:v>PWD/family/friends in BG States</c:v>
                </c:pt>
              </c:strCache>
            </c:strRef>
          </c:cat>
          <c:val>
            <c:numRef>
              <c:f>Sheet1!$C$2:$C$7</c:f>
              <c:numCache>
                <c:formatCode>General</c:formatCode>
                <c:ptCount val="6"/>
                <c:pt idx="0">
                  <c:v>48</c:v>
                </c:pt>
                <c:pt idx="1">
                  <c:v>51</c:v>
                </c:pt>
                <c:pt idx="2">
                  <c:v>48</c:v>
                </c:pt>
                <c:pt idx="3">
                  <c:v>47</c:v>
                </c:pt>
                <c:pt idx="4">
                  <c:v>55</c:v>
                </c:pt>
                <c:pt idx="5">
                  <c:v>49</c:v>
                </c:pt>
              </c:numCache>
            </c:numRef>
          </c:val>
          <c:extLst>
            <c:ext xmlns:c16="http://schemas.microsoft.com/office/drawing/2014/chart" uri="{C3380CC4-5D6E-409C-BE32-E72D297353CC}">
              <c16:uniqueId val="{00000001-754B-4BD9-A17E-791F97396E10}"/>
            </c:ext>
          </c:extLst>
        </c:ser>
        <c:dLbls>
          <c:showLegendKey val="0"/>
          <c:showVal val="0"/>
          <c:showCatName val="0"/>
          <c:showSerName val="0"/>
          <c:showPercent val="0"/>
          <c:showBubbleSize val="0"/>
        </c:dLbls>
        <c:gapWidth val="219"/>
        <c:overlap val="-27"/>
        <c:axId val="927046776"/>
        <c:axId val="927045464"/>
      </c:barChart>
      <c:catAx>
        <c:axId val="92704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7045464"/>
        <c:crosses val="autoZero"/>
        <c:auto val="1"/>
        <c:lblAlgn val="ctr"/>
        <c:lblOffset val="100"/>
        <c:noMultiLvlLbl val="0"/>
      </c:catAx>
      <c:valAx>
        <c:axId val="927045464"/>
        <c:scaling>
          <c:orientation val="minMax"/>
          <c:min val="0"/>
        </c:scaling>
        <c:delete val="1"/>
        <c:axPos val="l"/>
        <c:numFmt formatCode="General" sourceLinked="1"/>
        <c:majorTickMark val="out"/>
        <c:minorTickMark val="none"/>
        <c:tickLblPos val="nextTo"/>
        <c:crossAx val="927046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7286255297087E-2"/>
          <c:y val="4.1282789546352526E-2"/>
          <c:w val="0.93105427489405823"/>
          <c:h val="0.82488647910085866"/>
        </c:manualLayout>
      </c:layout>
      <c:barChart>
        <c:barDir val="col"/>
        <c:grouping val="stacked"/>
        <c:varyColors val="0"/>
        <c:ser>
          <c:idx val="0"/>
          <c:order val="0"/>
          <c:tx>
            <c:strRef>
              <c:f>Sheet1!$B$1</c:f>
              <c:strCache>
                <c:ptCount val="1"/>
                <c:pt idx="0">
                  <c:v>Series 1</c:v>
                </c:pt>
              </c:strCache>
            </c:strRef>
          </c:tx>
          <c:spPr>
            <a:solidFill>
              <a:srgbClr val="C0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C6A-4FD2-B951-6763139D7E86}"/>
              </c:ext>
            </c:extLst>
          </c:dPt>
          <c:dPt>
            <c:idx val="1"/>
            <c:invertIfNegative val="0"/>
            <c:bubble3D val="0"/>
            <c:spPr>
              <a:solidFill>
                <a:srgbClr val="C00000"/>
              </a:solidFill>
              <a:ln>
                <a:noFill/>
              </a:ln>
              <a:effectLst/>
            </c:spPr>
            <c:extLst>
              <c:ext xmlns:c16="http://schemas.microsoft.com/office/drawing/2014/chart" uri="{C3380CC4-5D6E-409C-BE32-E72D297353CC}">
                <c16:uniqueId val="{00000003-4C6A-4FD2-B951-6763139D7E86}"/>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4C6A-4FD2-B951-6763139D7E86}"/>
              </c:ext>
            </c:extLst>
          </c:dPt>
          <c:dPt>
            <c:idx val="3"/>
            <c:invertIfNegative val="0"/>
            <c:bubble3D val="0"/>
            <c:spPr>
              <a:solidFill>
                <a:schemeClr val="tx1"/>
              </a:solidFill>
              <a:ln>
                <a:noFill/>
              </a:ln>
              <a:effectLst/>
            </c:spPr>
            <c:extLst>
              <c:ext xmlns:c16="http://schemas.microsoft.com/office/drawing/2014/chart" uri="{C3380CC4-5D6E-409C-BE32-E72D297353CC}">
                <c16:uniqueId val="{00000007-4C6A-4FD2-B951-6763139D7E86}"/>
              </c:ext>
            </c:extLst>
          </c:dPt>
          <c:dLbls>
            <c:dLbl>
              <c:idx val="0"/>
              <c:delete val="1"/>
              <c:extLst>
                <c:ext xmlns:c15="http://schemas.microsoft.com/office/drawing/2012/chart" uri="{CE6537A1-D6FC-4f65-9D91-7224C49458BB}"/>
                <c:ext xmlns:c16="http://schemas.microsoft.com/office/drawing/2014/chart" uri="{C3380CC4-5D6E-409C-BE32-E72D297353CC}">
                  <c16:uniqueId val="{00000001-4C6A-4FD2-B951-6763139D7E86}"/>
                </c:ext>
              </c:extLst>
            </c:dLbl>
            <c:dLbl>
              <c:idx val="1"/>
              <c:delete val="1"/>
              <c:extLst>
                <c:ext xmlns:c15="http://schemas.microsoft.com/office/drawing/2012/chart" uri="{CE6537A1-D6FC-4f65-9D91-7224C49458BB}"/>
                <c:ext xmlns:c16="http://schemas.microsoft.com/office/drawing/2014/chart" uri="{C3380CC4-5D6E-409C-BE32-E72D297353CC}">
                  <c16:uniqueId val="{00000003-4C6A-4FD2-B951-6763139D7E86}"/>
                </c:ext>
              </c:extLst>
            </c:dLbl>
            <c:dLbl>
              <c:idx val="2"/>
              <c:layout>
                <c:manualLayout>
                  <c:x val="0"/>
                  <c:y val="-5.8483951857332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6A-4FD2-B951-6763139D7E86}"/>
                </c:ext>
              </c:extLst>
            </c:dLbl>
            <c:dLbl>
              <c:idx val="3"/>
              <c:delete val="1"/>
              <c:extLst>
                <c:ext xmlns:c15="http://schemas.microsoft.com/office/drawing/2012/chart" uri="{CE6537A1-D6FC-4f65-9D91-7224C49458BB}"/>
                <c:ext xmlns:c16="http://schemas.microsoft.com/office/drawing/2014/chart" uri="{C3380CC4-5D6E-409C-BE32-E72D297353CC}">
                  <c16:uniqueId val="{00000007-4C6A-4FD2-B951-6763139D7E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Democrat</c:v>
                </c:pt>
                <c:pt idx="1">
                  <c:v>Republican</c:v>
                </c:pt>
                <c:pt idx="2">
                  <c:v>Other Party</c:v>
                </c:pt>
              </c:strCache>
            </c:strRef>
          </c:cat>
          <c:val>
            <c:numRef>
              <c:f>Sheet1!$B$2:$B$4</c:f>
              <c:numCache>
                <c:formatCode>General</c:formatCode>
                <c:ptCount val="3"/>
                <c:pt idx="0">
                  <c:v>51</c:v>
                </c:pt>
                <c:pt idx="1">
                  <c:v>48</c:v>
                </c:pt>
                <c:pt idx="2">
                  <c:v>1</c:v>
                </c:pt>
              </c:numCache>
            </c:numRef>
          </c:val>
          <c:extLst>
            <c:ext xmlns:c16="http://schemas.microsoft.com/office/drawing/2014/chart" uri="{C3380CC4-5D6E-409C-BE32-E72D297353CC}">
              <c16:uniqueId val="{00000008-4C6A-4FD2-B951-6763139D7E86}"/>
            </c:ext>
          </c:extLst>
        </c:ser>
        <c:ser>
          <c:idx val="1"/>
          <c:order val="1"/>
          <c:tx>
            <c:strRef>
              <c:f>Sheet1!$C$1</c:f>
              <c:strCache>
                <c:ptCount val="1"/>
                <c:pt idx="0">
                  <c:v>Series 2</c:v>
                </c:pt>
              </c:strCache>
            </c:strRef>
          </c:tx>
          <c:spPr>
            <a:solidFill>
              <a:srgbClr val="E57A77"/>
            </a:solidFill>
            <a:ln>
              <a:noFill/>
            </a:ln>
            <a:effectLst/>
          </c:spPr>
          <c:invertIfNegative val="0"/>
          <c:dPt>
            <c:idx val="0"/>
            <c:invertIfNegative val="0"/>
            <c:bubble3D val="0"/>
            <c:spPr>
              <a:solidFill>
                <a:srgbClr val="E57A77"/>
              </a:solidFill>
              <a:ln>
                <a:noFill/>
              </a:ln>
              <a:effectLst/>
            </c:spPr>
            <c:extLst>
              <c:ext xmlns:c16="http://schemas.microsoft.com/office/drawing/2014/chart" uri="{C3380CC4-5D6E-409C-BE32-E72D297353CC}">
                <c16:uniqueId val="{0000000A-4C6A-4FD2-B951-6763139D7E86}"/>
              </c:ext>
            </c:extLst>
          </c:dPt>
          <c:dPt>
            <c:idx val="1"/>
            <c:invertIfNegative val="0"/>
            <c:bubble3D val="0"/>
            <c:spPr>
              <a:solidFill>
                <a:srgbClr val="00B0F0"/>
              </a:solidFill>
              <a:ln>
                <a:noFill/>
              </a:ln>
              <a:effectLst/>
            </c:spPr>
            <c:extLst>
              <c:ext xmlns:c16="http://schemas.microsoft.com/office/drawing/2014/chart" uri="{C3380CC4-5D6E-409C-BE32-E72D297353CC}">
                <c16:uniqueId val="{0000000C-4C6A-4FD2-B951-6763139D7E86}"/>
              </c:ext>
            </c:extLst>
          </c:dPt>
          <c:dPt>
            <c:idx val="2"/>
            <c:invertIfNegative val="0"/>
            <c:bubble3D val="0"/>
            <c:spPr>
              <a:solidFill>
                <a:srgbClr val="E57A77"/>
              </a:solidFill>
              <a:ln>
                <a:noFill/>
              </a:ln>
              <a:effectLst/>
            </c:spPr>
            <c:extLst>
              <c:ext xmlns:c16="http://schemas.microsoft.com/office/drawing/2014/chart" uri="{C3380CC4-5D6E-409C-BE32-E72D297353CC}">
                <c16:uniqueId val="{0000000E-4C6A-4FD2-B951-6763139D7E86}"/>
              </c:ext>
            </c:extLst>
          </c:dPt>
          <c:cat>
            <c:strRef>
              <c:f>Sheet1!$A$2:$A$4</c:f>
              <c:strCache>
                <c:ptCount val="3"/>
                <c:pt idx="0">
                  <c:v>Democrat</c:v>
                </c:pt>
                <c:pt idx="1">
                  <c:v>Republican</c:v>
                </c:pt>
                <c:pt idx="2">
                  <c:v>Other Party</c:v>
                </c:pt>
              </c:strCache>
            </c:strRef>
          </c:cat>
          <c:val>
            <c:numRef>
              <c:f>Sheet1!$C$2:$C$4</c:f>
              <c:numCache>
                <c:formatCode>General</c:formatCode>
                <c:ptCount val="3"/>
                <c:pt idx="0">
                  <c:v>0</c:v>
                </c:pt>
                <c:pt idx="1">
                  <c:v>0</c:v>
                </c:pt>
              </c:numCache>
            </c:numRef>
          </c:val>
          <c:extLst>
            <c:ext xmlns:c16="http://schemas.microsoft.com/office/drawing/2014/chart" uri="{C3380CC4-5D6E-409C-BE32-E72D297353CC}">
              <c16:uniqueId val="{0000000F-4C6A-4FD2-B951-6763139D7E86}"/>
            </c:ext>
          </c:extLst>
        </c:ser>
        <c:ser>
          <c:idx val="2"/>
          <c:order val="2"/>
          <c:tx>
            <c:strRef>
              <c:f>Sheet1!$D$1</c:f>
              <c:strCache>
                <c:ptCount val="1"/>
                <c:pt idx="0">
                  <c:v>Series 3</c:v>
                </c:pt>
              </c:strCache>
            </c:strRef>
          </c:tx>
          <c:spPr>
            <a:solidFill>
              <a:srgbClr val="F7DADA"/>
            </a:solidFill>
            <a:ln>
              <a:noFill/>
            </a:ln>
            <a:effectLst/>
          </c:spPr>
          <c:invertIfNegative val="0"/>
          <c:dPt>
            <c:idx val="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1-4C6A-4FD2-B951-6763139D7E86}"/>
              </c:ext>
            </c:extLst>
          </c:dPt>
          <c:cat>
            <c:strRef>
              <c:f>Sheet1!$A$2:$A$4</c:f>
              <c:strCache>
                <c:ptCount val="3"/>
                <c:pt idx="0">
                  <c:v>Democrat</c:v>
                </c:pt>
                <c:pt idx="1">
                  <c:v>Republican</c:v>
                </c:pt>
                <c:pt idx="2">
                  <c:v>Other Party</c:v>
                </c:pt>
              </c:strCache>
            </c:strRef>
          </c:cat>
          <c:val>
            <c:numRef>
              <c:f>Sheet1!$D$2:$D$4</c:f>
              <c:numCache>
                <c:formatCode>General</c:formatCode>
                <c:ptCount val="3"/>
                <c:pt idx="0">
                  <c:v>0</c:v>
                </c:pt>
                <c:pt idx="1">
                  <c:v>0</c:v>
                </c:pt>
              </c:numCache>
            </c:numRef>
          </c:val>
          <c:extLst>
            <c:ext xmlns:c16="http://schemas.microsoft.com/office/drawing/2014/chart" uri="{C3380CC4-5D6E-409C-BE32-E72D297353CC}">
              <c16:uniqueId val="{00000012-4C6A-4FD2-B951-6763139D7E86}"/>
            </c:ext>
          </c:extLst>
        </c:ser>
        <c:ser>
          <c:idx val="3"/>
          <c:order val="3"/>
          <c:tx>
            <c:strRef>
              <c:f>Sheet1!$E$1</c:f>
              <c:strCache>
                <c:ptCount val="1"/>
                <c:pt idx="0">
                  <c:v>Series 4</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Democrat</c:v>
                </c:pt>
                <c:pt idx="1">
                  <c:v>Republican</c:v>
                </c:pt>
                <c:pt idx="2">
                  <c:v>Other Party</c:v>
                </c:pt>
              </c:strCache>
            </c:strRef>
          </c:cat>
          <c:val>
            <c:numRef>
              <c:f>Sheet1!$E$2:$E$4</c:f>
              <c:numCache>
                <c:formatCode>General</c:formatCode>
                <c:ptCount val="3"/>
                <c:pt idx="0">
                  <c:v>51</c:v>
                </c:pt>
                <c:pt idx="1">
                  <c:v>48</c:v>
                </c:pt>
              </c:numCache>
            </c:numRef>
          </c:val>
          <c:extLst>
            <c:ext xmlns:c16="http://schemas.microsoft.com/office/drawing/2014/chart" uri="{C3380CC4-5D6E-409C-BE32-E72D297353CC}">
              <c16:uniqueId val="{00000013-4C6A-4FD2-B951-6763139D7E86}"/>
            </c:ext>
          </c:extLst>
        </c:ser>
        <c:dLbls>
          <c:showLegendKey val="0"/>
          <c:showVal val="0"/>
          <c:showCatName val="0"/>
          <c:showSerName val="0"/>
          <c:showPercent val="0"/>
          <c:showBubbleSize val="0"/>
        </c:dLbls>
        <c:gapWidth val="150"/>
        <c:overlap val="100"/>
        <c:axId val="551806552"/>
        <c:axId val="551806944"/>
      </c:barChart>
      <c:catAx>
        <c:axId val="55180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51806944"/>
        <c:crosses val="autoZero"/>
        <c:auto val="1"/>
        <c:lblAlgn val="ctr"/>
        <c:lblOffset val="100"/>
        <c:noMultiLvlLbl val="0"/>
      </c:catAx>
      <c:valAx>
        <c:axId val="551806944"/>
        <c:scaling>
          <c:orientation val="minMax"/>
          <c:max val="70"/>
        </c:scaling>
        <c:delete val="1"/>
        <c:axPos val="l"/>
        <c:numFmt formatCode="General" sourceLinked="1"/>
        <c:majorTickMark val="out"/>
        <c:minorTickMark val="none"/>
        <c:tickLblPos val="nextTo"/>
        <c:crossAx val="551806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47705673597337E-2"/>
          <c:y val="0.15701506882377383"/>
          <c:w val="0.97370458865280529"/>
          <c:h val="0.71086435693433037"/>
        </c:manualLayout>
      </c:layout>
      <c:barChart>
        <c:barDir val="col"/>
        <c:grouping val="clustered"/>
        <c:varyColors val="0"/>
        <c:ser>
          <c:idx val="0"/>
          <c:order val="0"/>
          <c:tx>
            <c:strRef>
              <c:f>Sheet1!$B$1</c:f>
              <c:strCache>
                <c:ptCount val="1"/>
                <c:pt idx="0">
                  <c:v>Dem</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Voters</c:v>
                </c:pt>
                <c:pt idx="1">
                  <c:v>Voters w/ a Disability</c:v>
                </c:pt>
                <c:pt idx="2">
                  <c:v>PWD/family/friends </c:v>
                </c:pt>
                <c:pt idx="3">
                  <c:v>Not PWD/family/friends </c:v>
                </c:pt>
                <c:pt idx="4">
                  <c:v>Voters w/ a Disability in BG States</c:v>
                </c:pt>
                <c:pt idx="5">
                  <c:v>PWD/family/friends in BG States </c:v>
                </c:pt>
              </c:strCache>
            </c:strRef>
          </c:cat>
          <c:val>
            <c:numRef>
              <c:f>Sheet1!$B$2:$B$7</c:f>
              <c:numCache>
                <c:formatCode>General</c:formatCode>
                <c:ptCount val="6"/>
                <c:pt idx="0">
                  <c:v>51</c:v>
                </c:pt>
                <c:pt idx="1">
                  <c:v>49</c:v>
                </c:pt>
                <c:pt idx="2">
                  <c:v>50</c:v>
                </c:pt>
                <c:pt idx="3">
                  <c:v>51</c:v>
                </c:pt>
                <c:pt idx="4">
                  <c:v>47</c:v>
                </c:pt>
                <c:pt idx="5">
                  <c:v>49</c:v>
                </c:pt>
              </c:numCache>
            </c:numRef>
          </c:val>
          <c:extLst>
            <c:ext xmlns:c16="http://schemas.microsoft.com/office/drawing/2014/chart" uri="{C3380CC4-5D6E-409C-BE32-E72D297353CC}">
              <c16:uniqueId val="{00000000-754B-4BD9-A17E-791F97396E10}"/>
            </c:ext>
          </c:extLst>
        </c:ser>
        <c:ser>
          <c:idx val="1"/>
          <c:order val="1"/>
          <c:tx>
            <c:strRef>
              <c:f>Sheet1!$C$1</c:f>
              <c:strCache>
                <c:ptCount val="1"/>
                <c:pt idx="0">
                  <c:v>Rep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Voters</c:v>
                </c:pt>
                <c:pt idx="1">
                  <c:v>Voters w/ a Disability</c:v>
                </c:pt>
                <c:pt idx="2">
                  <c:v>PWD/family/friends </c:v>
                </c:pt>
                <c:pt idx="3">
                  <c:v>Not PWD/family/friends </c:v>
                </c:pt>
                <c:pt idx="4">
                  <c:v>Voters w/ a Disability in BG States</c:v>
                </c:pt>
                <c:pt idx="5">
                  <c:v>PWD/family/friends in BG States </c:v>
                </c:pt>
              </c:strCache>
            </c:strRef>
          </c:cat>
          <c:val>
            <c:numRef>
              <c:f>Sheet1!$C$2:$C$7</c:f>
              <c:numCache>
                <c:formatCode>General</c:formatCode>
                <c:ptCount val="6"/>
                <c:pt idx="0">
                  <c:v>48</c:v>
                </c:pt>
                <c:pt idx="1">
                  <c:v>49</c:v>
                </c:pt>
                <c:pt idx="2">
                  <c:v>48</c:v>
                </c:pt>
                <c:pt idx="3">
                  <c:v>48</c:v>
                </c:pt>
                <c:pt idx="4">
                  <c:v>52</c:v>
                </c:pt>
                <c:pt idx="5">
                  <c:v>49</c:v>
                </c:pt>
              </c:numCache>
            </c:numRef>
          </c:val>
          <c:extLst>
            <c:ext xmlns:c16="http://schemas.microsoft.com/office/drawing/2014/chart" uri="{C3380CC4-5D6E-409C-BE32-E72D297353CC}">
              <c16:uniqueId val="{00000001-754B-4BD9-A17E-791F97396E10}"/>
            </c:ext>
          </c:extLst>
        </c:ser>
        <c:dLbls>
          <c:showLegendKey val="0"/>
          <c:showVal val="0"/>
          <c:showCatName val="0"/>
          <c:showSerName val="0"/>
          <c:showPercent val="0"/>
          <c:showBubbleSize val="0"/>
        </c:dLbls>
        <c:gapWidth val="219"/>
        <c:overlap val="-27"/>
        <c:axId val="927046776"/>
        <c:axId val="927045464"/>
      </c:barChart>
      <c:catAx>
        <c:axId val="92704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27045464"/>
        <c:crosses val="autoZero"/>
        <c:auto val="1"/>
        <c:lblAlgn val="ctr"/>
        <c:lblOffset val="100"/>
        <c:noMultiLvlLbl val="0"/>
      </c:catAx>
      <c:valAx>
        <c:axId val="927045464"/>
        <c:scaling>
          <c:orientation val="minMax"/>
          <c:min val="0"/>
        </c:scaling>
        <c:delete val="1"/>
        <c:axPos val="l"/>
        <c:numFmt formatCode="General" sourceLinked="1"/>
        <c:majorTickMark val="out"/>
        <c:minorTickMark val="none"/>
        <c:tickLblPos val="nextTo"/>
        <c:crossAx val="927046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strCache>
            </c:strRef>
          </c:cat>
          <c:val>
            <c:numRef>
              <c:f>Sheet1!$B$2:$B$9</c:f>
              <c:numCache>
                <c:formatCode>###0%</c:formatCode>
                <c:ptCount val="8"/>
                <c:pt idx="0">
                  <c:v>0.2964113916723698</c:v>
                </c:pt>
                <c:pt idx="1">
                  <c:v>0.27797987722175993</c:v>
                </c:pt>
                <c:pt idx="2">
                  <c:v>0.18120445211658975</c:v>
                </c:pt>
                <c:pt idx="3">
                  <c:v>0.16189609773116198</c:v>
                </c:pt>
                <c:pt idx="4">
                  <c:v>0.13630376933590024</c:v>
                </c:pt>
                <c:pt idx="5">
                  <c:v>0.10881049484590496</c:v>
                </c:pt>
                <c:pt idx="6">
                  <c:v>9.9245540857125294E-2</c:v>
                </c:pt>
                <c:pt idx="7">
                  <c:v>9.6504339889868784E-2</c:v>
                </c:pt>
              </c:numCache>
            </c:numRef>
          </c:val>
          <c:extLst>
            <c:ext xmlns:c16="http://schemas.microsoft.com/office/drawing/2014/chart" uri="{C3380CC4-5D6E-409C-BE32-E72D297353CC}">
              <c16:uniqueId val="{00000000-9BDD-45B6-B270-7B443C8B5959}"/>
            </c:ext>
          </c:extLst>
        </c:ser>
        <c:ser>
          <c:idx val="1"/>
          <c:order val="1"/>
          <c:tx>
            <c:strRef>
              <c:f>Sheet1!$C$1</c:f>
              <c:strCache>
                <c:ptCount val="1"/>
                <c:pt idx="0">
                  <c:v>Voted Trump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strCache>
            </c:strRef>
          </c:cat>
          <c:val>
            <c:numRef>
              <c:f>Sheet1!$C$2:$C$9</c:f>
              <c:numCache>
                <c:formatCode>###0%</c:formatCode>
                <c:ptCount val="8"/>
                <c:pt idx="0">
                  <c:v>0.50384022252251226</c:v>
                </c:pt>
                <c:pt idx="1">
                  <c:v>0.10594712657039244</c:v>
                </c:pt>
                <c:pt idx="2">
                  <c:v>9.6919528349887235E-2</c:v>
                </c:pt>
                <c:pt idx="3">
                  <c:v>0.13846131002577666</c:v>
                </c:pt>
                <c:pt idx="4">
                  <c:v>3.581600014693128E-2</c:v>
                </c:pt>
                <c:pt idx="5">
                  <c:v>9.2826281300717711E-2</c:v>
                </c:pt>
                <c:pt idx="6">
                  <c:v>1.3472826520413449E-2</c:v>
                </c:pt>
                <c:pt idx="7">
                  <c:v>0.17214655032197579</c:v>
                </c:pt>
              </c:numCache>
            </c:numRef>
          </c:val>
          <c:extLst>
            <c:ext xmlns:c16="http://schemas.microsoft.com/office/drawing/2014/chart" uri="{C3380CC4-5D6E-409C-BE32-E72D297353CC}">
              <c16:uniqueId val="{00000001-9BDD-45B6-B270-7B443C8B5959}"/>
            </c:ext>
          </c:extLst>
        </c:ser>
        <c:ser>
          <c:idx val="2"/>
          <c:order val="2"/>
          <c:tx>
            <c:strRef>
              <c:f>Sheet1!$D$1</c:f>
              <c:strCache>
                <c:ptCount val="1"/>
                <c:pt idx="0">
                  <c:v>Voted Biden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strCache>
            </c:strRef>
          </c:cat>
          <c:val>
            <c:numRef>
              <c:f>Sheet1!$D$2:$D$9</c:f>
              <c:numCache>
                <c:formatCode>###0%</c:formatCode>
                <c:ptCount val="8"/>
                <c:pt idx="0">
                  <c:v>0.11024971510983025</c:v>
                </c:pt>
                <c:pt idx="1">
                  <c:v>0.45577294413555691</c:v>
                </c:pt>
                <c:pt idx="2">
                  <c:v>0.25905141172988921</c:v>
                </c:pt>
                <c:pt idx="3">
                  <c:v>0.18843346265567454</c:v>
                </c:pt>
                <c:pt idx="4">
                  <c:v>0.23540062062058462</c:v>
                </c:pt>
                <c:pt idx="5">
                  <c:v>0.12254712537682613</c:v>
                </c:pt>
                <c:pt idx="6">
                  <c:v>0.17945179124653809</c:v>
                </c:pt>
                <c:pt idx="7">
                  <c:v>2.5901144780436484E-2</c:v>
                </c:pt>
              </c:numCache>
            </c:numRef>
          </c:val>
          <c:extLst>
            <c:ext xmlns:c16="http://schemas.microsoft.com/office/drawing/2014/chart" uri="{C3380CC4-5D6E-409C-BE32-E72D297353CC}">
              <c16:uniqueId val="{00000002-9BDD-45B6-B270-7B443C8B5959}"/>
            </c:ext>
          </c:extLst>
        </c:ser>
        <c:dLbls>
          <c:showLegendKey val="0"/>
          <c:showVal val="0"/>
          <c:showCatName val="0"/>
          <c:showSerName val="0"/>
          <c:showPercent val="0"/>
          <c:showBubbleSize val="0"/>
        </c:dLbls>
        <c:gapWidth val="182"/>
        <c:axId val="1285554160"/>
        <c:axId val="698072752"/>
      </c:barChart>
      <c:catAx>
        <c:axId val="1285554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98072752"/>
        <c:crosses val="autoZero"/>
        <c:auto val="1"/>
        <c:lblAlgn val="ctr"/>
        <c:lblOffset val="100"/>
        <c:noMultiLvlLbl val="0"/>
      </c:catAx>
      <c:valAx>
        <c:axId val="698072752"/>
        <c:scaling>
          <c:orientation val="minMax"/>
        </c:scaling>
        <c:delete val="1"/>
        <c:axPos val="t"/>
        <c:numFmt formatCode="###0%" sourceLinked="1"/>
        <c:majorTickMark val="none"/>
        <c:minorTickMark val="none"/>
        <c:tickLblPos val="nextTo"/>
        <c:crossAx val="128555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Disability Community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Sheet1!$B$2:$B$11</c:f>
              <c:numCache>
                <c:formatCode>###0%</c:formatCode>
                <c:ptCount val="10"/>
                <c:pt idx="0">
                  <c:v>0.25838881027646349</c:v>
                </c:pt>
                <c:pt idx="1">
                  <c:v>0.25679853559896215</c:v>
                </c:pt>
                <c:pt idx="2">
                  <c:v>0.18770202694124222</c:v>
                </c:pt>
                <c:pt idx="3">
                  <c:v>0.16790705720044077</c:v>
                </c:pt>
                <c:pt idx="4">
                  <c:v>0.14000000000000001</c:v>
                </c:pt>
                <c:pt idx="5">
                  <c:v>0.12868772400899894</c:v>
                </c:pt>
                <c:pt idx="6">
                  <c:v>9.2554651968488527E-2</c:v>
                </c:pt>
                <c:pt idx="7">
                  <c:v>8.3513933929932407E-2</c:v>
                </c:pt>
                <c:pt idx="8">
                  <c:v>9.0374176864525979E-2</c:v>
                </c:pt>
                <c:pt idx="9">
                  <c:v>9.7949832118513921E-2</c:v>
                </c:pt>
              </c:numCache>
            </c:numRef>
          </c:val>
          <c:extLst>
            <c:ext xmlns:c16="http://schemas.microsoft.com/office/drawing/2014/chart" uri="{C3380CC4-5D6E-409C-BE32-E72D297353CC}">
              <c16:uniqueId val="{00000000-9BDD-45B6-B270-7B443C8B5959}"/>
            </c:ext>
          </c:extLst>
        </c:ser>
        <c:ser>
          <c:idx val="1"/>
          <c:order val="1"/>
          <c:tx>
            <c:strRef>
              <c:f>Sheet1!$C$1</c:f>
              <c:strCache>
                <c:ptCount val="1"/>
                <c:pt idx="0">
                  <c:v>Voters with Disabilities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Sheet1!$C$2:$C$11</c:f>
              <c:numCache>
                <c:formatCode>###0%</c:formatCode>
                <c:ptCount val="10"/>
                <c:pt idx="0">
                  <c:v>0.22277764272787828</c:v>
                </c:pt>
                <c:pt idx="1">
                  <c:v>0.24176102992577594</c:v>
                </c:pt>
                <c:pt idx="2">
                  <c:v>0.14665999359142953</c:v>
                </c:pt>
                <c:pt idx="3">
                  <c:v>0.14835905217185125</c:v>
                </c:pt>
                <c:pt idx="4">
                  <c:v>0.14000000000000001</c:v>
                </c:pt>
                <c:pt idx="5">
                  <c:v>0.17037073315059298</c:v>
                </c:pt>
                <c:pt idx="6">
                  <c:v>8.9028730797125769E-2</c:v>
                </c:pt>
                <c:pt idx="7">
                  <c:v>7.3757603159241208E-2</c:v>
                </c:pt>
                <c:pt idx="8">
                  <c:v>0.1</c:v>
                </c:pt>
                <c:pt idx="9">
                  <c:v>0.12174261697120907</c:v>
                </c:pt>
              </c:numCache>
            </c:numRef>
          </c:val>
          <c:extLst>
            <c:ext xmlns:c16="http://schemas.microsoft.com/office/drawing/2014/chart" uri="{C3380CC4-5D6E-409C-BE32-E72D297353CC}">
              <c16:uniqueId val="{00000001-9BDD-45B6-B270-7B443C8B5959}"/>
            </c:ext>
          </c:extLst>
        </c:ser>
        <c:ser>
          <c:idx val="2"/>
          <c:order val="2"/>
          <c:tx>
            <c:strRef>
              <c:f>Sheet1!$D$1</c:f>
              <c:strCache>
                <c:ptCount val="1"/>
                <c:pt idx="0">
                  <c:v>Family Member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Sheet1!$D$2:$D$11</c:f>
              <c:numCache>
                <c:formatCode>###0%</c:formatCode>
                <c:ptCount val="10"/>
                <c:pt idx="0">
                  <c:v>0.27981662414094255</c:v>
                </c:pt>
                <c:pt idx="1">
                  <c:v>0.25028497251470622</c:v>
                </c:pt>
                <c:pt idx="2">
                  <c:v>0.20508287806523617</c:v>
                </c:pt>
                <c:pt idx="3">
                  <c:v>0.18498987722244628</c:v>
                </c:pt>
                <c:pt idx="4">
                  <c:v>0.12403331834805778</c:v>
                </c:pt>
                <c:pt idx="5">
                  <c:v>9.9641533496515569E-2</c:v>
                </c:pt>
                <c:pt idx="6">
                  <c:v>0.1</c:v>
                </c:pt>
                <c:pt idx="7">
                  <c:v>8.714853391852774E-2</c:v>
                </c:pt>
                <c:pt idx="8">
                  <c:v>0.1</c:v>
                </c:pt>
                <c:pt idx="9">
                  <c:v>9.2630333772726961E-2</c:v>
                </c:pt>
              </c:numCache>
            </c:numRef>
          </c:val>
          <c:extLst>
            <c:ext xmlns:c16="http://schemas.microsoft.com/office/drawing/2014/chart" uri="{C3380CC4-5D6E-409C-BE32-E72D297353CC}">
              <c16:uniqueId val="{00000002-9BDD-45B6-B270-7B443C8B5959}"/>
            </c:ext>
          </c:extLst>
        </c:ser>
        <c:ser>
          <c:idx val="3"/>
          <c:order val="3"/>
          <c:tx>
            <c:strRef>
              <c:f>Sheet1!$E$1</c:f>
              <c:strCache>
                <c:ptCount val="1"/>
                <c:pt idx="0">
                  <c:v>Close Friend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Sheet1!$E$2:$E$11</c:f>
              <c:numCache>
                <c:formatCode>###0%</c:formatCode>
                <c:ptCount val="10"/>
                <c:pt idx="0">
                  <c:v>0.26103087449495294</c:v>
                </c:pt>
                <c:pt idx="1">
                  <c:v>0.30490046727914988</c:v>
                </c:pt>
                <c:pt idx="2">
                  <c:v>0.24239409898630959</c:v>
                </c:pt>
                <c:pt idx="3">
                  <c:v>0.13303784176638911</c:v>
                </c:pt>
                <c:pt idx="4">
                  <c:v>0.20142074078495348</c:v>
                </c:pt>
                <c:pt idx="5">
                  <c:v>0.13050491889794333</c:v>
                </c:pt>
                <c:pt idx="6">
                  <c:v>0.1</c:v>
                </c:pt>
                <c:pt idx="7">
                  <c:v>8.5197818917823992E-2</c:v>
                </c:pt>
                <c:pt idx="8">
                  <c:v>5.7626398957187464E-2</c:v>
                </c:pt>
                <c:pt idx="9">
                  <c:v>2.5543086966949288E-2</c:v>
                </c:pt>
              </c:numCache>
            </c:numRef>
          </c:val>
          <c:extLst>
            <c:ext xmlns:c16="http://schemas.microsoft.com/office/drawing/2014/chart" uri="{C3380CC4-5D6E-409C-BE32-E72D297353CC}">
              <c16:uniqueId val="{00000000-CE47-401C-A79C-B8CFD4C09E90}"/>
            </c:ext>
          </c:extLst>
        </c:ser>
        <c:dLbls>
          <c:showLegendKey val="0"/>
          <c:showVal val="0"/>
          <c:showCatName val="0"/>
          <c:showSerName val="0"/>
          <c:showPercent val="0"/>
          <c:showBubbleSize val="0"/>
        </c:dLbls>
        <c:gapWidth val="182"/>
        <c:axId val="1285554160"/>
        <c:axId val="698072752"/>
      </c:barChart>
      <c:catAx>
        <c:axId val="1285554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98072752"/>
        <c:crosses val="autoZero"/>
        <c:auto val="1"/>
        <c:lblAlgn val="ctr"/>
        <c:lblOffset val="100"/>
        <c:noMultiLvlLbl val="0"/>
      </c:catAx>
      <c:valAx>
        <c:axId val="698072752"/>
        <c:scaling>
          <c:orientation val="minMax"/>
        </c:scaling>
        <c:delete val="1"/>
        <c:axPos val="t"/>
        <c:numFmt formatCode="###0%" sourceLinked="1"/>
        <c:majorTickMark val="none"/>
        <c:minorTickMark val="none"/>
        <c:tickLblPos val="nextTo"/>
        <c:crossAx val="1285554160"/>
        <c:crosses val="autoZero"/>
        <c:crossBetween val="between"/>
      </c:valAx>
      <c:spPr>
        <a:noFill/>
        <a:ln>
          <a:noFill/>
        </a:ln>
        <a:effectLst/>
      </c:spPr>
    </c:plotArea>
    <c:legend>
      <c:legendPos val="b"/>
      <c:layout>
        <c:manualLayout>
          <c:xMode val="edge"/>
          <c:yMode val="edge"/>
          <c:x val="0.76371417474717007"/>
          <c:y val="0.50708429240543307"/>
          <c:w val="0.22980504813586095"/>
          <c:h val="0.2265031176008832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C0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D543-4CF9-A693-5CED518EFE86}"/>
              </c:ext>
            </c:extLst>
          </c:dPt>
          <c:dPt>
            <c:idx val="1"/>
            <c:invertIfNegative val="0"/>
            <c:bubble3D val="0"/>
            <c:spPr>
              <a:solidFill>
                <a:srgbClr val="0070C0"/>
              </a:solidFill>
              <a:ln>
                <a:noFill/>
              </a:ln>
              <a:effectLst/>
            </c:spPr>
            <c:extLst>
              <c:ext xmlns:c16="http://schemas.microsoft.com/office/drawing/2014/chart" uri="{C3380CC4-5D6E-409C-BE32-E72D297353CC}">
                <c16:uniqueId val="{00000003-D543-4CF9-A693-5CED518EFE86}"/>
              </c:ext>
            </c:extLst>
          </c:dPt>
          <c:dPt>
            <c:idx val="2"/>
            <c:invertIfNegative val="0"/>
            <c:bubble3D val="0"/>
            <c:spPr>
              <a:solidFill>
                <a:srgbClr val="00B0F0"/>
              </a:solidFill>
              <a:ln>
                <a:noFill/>
              </a:ln>
              <a:effectLst/>
            </c:spPr>
            <c:extLst>
              <c:ext xmlns:c16="http://schemas.microsoft.com/office/drawing/2014/chart" uri="{C3380CC4-5D6E-409C-BE32-E72D297353CC}">
                <c16:uniqueId val="{00000005-D543-4CF9-A693-5CED518EFE86}"/>
              </c:ext>
            </c:extLst>
          </c:dPt>
          <c:dPt>
            <c:idx val="3"/>
            <c:invertIfNegative val="0"/>
            <c:bubble3D val="0"/>
            <c:spPr>
              <a:solidFill>
                <a:srgbClr val="C00000"/>
              </a:solidFill>
              <a:ln>
                <a:noFill/>
              </a:ln>
              <a:effectLst/>
            </c:spPr>
            <c:extLst>
              <c:ext xmlns:c16="http://schemas.microsoft.com/office/drawing/2014/chart" uri="{C3380CC4-5D6E-409C-BE32-E72D297353CC}">
                <c16:uniqueId val="{00000007-D543-4CF9-A693-5CED518EFE8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7156-4690-B4DD-E8877B268407}"/>
              </c:ext>
            </c:extLst>
          </c:dPt>
          <c:cat>
            <c:strRef>
              <c:f>Sheet1!$A$2:$A$6</c:f>
              <c:strCache>
                <c:ptCount val="5"/>
                <c:pt idx="0">
                  <c:v>Yes, heard</c:v>
                </c:pt>
                <c:pt idx="1">
                  <c:v>Yes, read</c:v>
                </c:pt>
                <c:pt idx="2">
                  <c:v>Yes, saw</c:v>
                </c:pt>
                <c:pt idx="3">
                  <c:v>No</c:v>
                </c:pt>
                <c:pt idx="4">
                  <c:v>(don't know)</c:v>
                </c:pt>
              </c:strCache>
            </c:strRef>
          </c:cat>
          <c:val>
            <c:numRef>
              <c:f>Sheet1!$B$2:$B$6</c:f>
              <c:numCache>
                <c:formatCode>General</c:formatCode>
                <c:ptCount val="5"/>
                <c:pt idx="0">
                  <c:v>19</c:v>
                </c:pt>
                <c:pt idx="1">
                  <c:v>14</c:v>
                </c:pt>
                <c:pt idx="2">
                  <c:v>14</c:v>
                </c:pt>
                <c:pt idx="3">
                  <c:v>63</c:v>
                </c:pt>
                <c:pt idx="4">
                  <c:v>5</c:v>
                </c:pt>
              </c:numCache>
            </c:numRef>
          </c:val>
          <c:extLst>
            <c:ext xmlns:c16="http://schemas.microsoft.com/office/drawing/2014/chart" uri="{C3380CC4-5D6E-409C-BE32-E72D297353CC}">
              <c16:uniqueId val="{00000008-D543-4CF9-A693-5CED518EFE86}"/>
            </c:ext>
          </c:extLst>
        </c:ser>
        <c:ser>
          <c:idx val="1"/>
          <c:order val="1"/>
          <c:tx>
            <c:strRef>
              <c:f>Sheet1!$C$1</c:f>
              <c:strCache>
                <c:ptCount val="1"/>
                <c:pt idx="0">
                  <c:v>Series 2</c:v>
                </c:pt>
              </c:strCache>
            </c:strRef>
          </c:tx>
          <c:spPr>
            <a:solidFill>
              <a:srgbClr val="E57A77"/>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A-D543-4CF9-A693-5CED518EFE86}"/>
              </c:ext>
            </c:extLst>
          </c:dPt>
          <c:dPt>
            <c:idx val="1"/>
            <c:invertIfNegative val="0"/>
            <c:bubble3D val="0"/>
            <c:spPr>
              <a:solidFill>
                <a:srgbClr val="E57A77"/>
              </a:solidFill>
              <a:ln>
                <a:noFill/>
              </a:ln>
              <a:effectLst/>
            </c:spPr>
            <c:extLst>
              <c:ext xmlns:c16="http://schemas.microsoft.com/office/drawing/2014/chart" uri="{C3380CC4-5D6E-409C-BE32-E72D297353CC}">
                <c16:uniqueId val="{0000000C-D543-4CF9-A693-5CED518EFE86}"/>
              </c:ext>
            </c:extLst>
          </c:dPt>
          <c:dPt>
            <c:idx val="2"/>
            <c:invertIfNegative val="0"/>
            <c:bubble3D val="0"/>
            <c:spPr>
              <a:solidFill>
                <a:srgbClr val="E57A77"/>
              </a:solidFill>
              <a:ln>
                <a:noFill/>
              </a:ln>
              <a:effectLst/>
            </c:spPr>
            <c:extLst>
              <c:ext xmlns:c16="http://schemas.microsoft.com/office/drawing/2014/chart" uri="{C3380CC4-5D6E-409C-BE32-E72D297353CC}">
                <c16:uniqueId val="{0000000E-D543-4CF9-A693-5CED518EFE86}"/>
              </c:ext>
            </c:extLst>
          </c:dPt>
          <c:cat>
            <c:strRef>
              <c:f>Sheet1!$A$2:$A$6</c:f>
              <c:strCache>
                <c:ptCount val="5"/>
                <c:pt idx="0">
                  <c:v>Yes, heard</c:v>
                </c:pt>
                <c:pt idx="1">
                  <c:v>Yes, read</c:v>
                </c:pt>
                <c:pt idx="2">
                  <c:v>Yes, saw</c:v>
                </c:pt>
                <c:pt idx="3">
                  <c:v>No</c:v>
                </c:pt>
                <c:pt idx="4">
                  <c:v>(don't know)</c:v>
                </c:pt>
              </c:strCache>
            </c:strRef>
          </c:cat>
          <c:val>
            <c:numRef>
              <c:f>Sheet1!$C$2:$C$6</c:f>
              <c:numCache>
                <c:formatCode>General</c:formatCode>
                <c:ptCount val="5"/>
              </c:numCache>
            </c:numRef>
          </c:val>
          <c:extLst>
            <c:ext xmlns:c16="http://schemas.microsoft.com/office/drawing/2014/chart" uri="{C3380CC4-5D6E-409C-BE32-E72D297353CC}">
              <c16:uniqueId val="{0000000F-D543-4CF9-A693-5CED518EFE86}"/>
            </c:ext>
          </c:extLst>
        </c:ser>
        <c:ser>
          <c:idx val="2"/>
          <c:order val="2"/>
          <c:tx>
            <c:strRef>
              <c:f>Sheet1!$D$1</c:f>
              <c:strCache>
                <c:ptCount val="1"/>
                <c:pt idx="0">
                  <c:v>Series 3</c:v>
                </c:pt>
              </c:strCache>
            </c:strRef>
          </c:tx>
          <c:spPr>
            <a:solidFill>
              <a:srgbClr val="BDEEFF"/>
            </a:solidFill>
            <a:ln>
              <a:noFill/>
            </a:ln>
            <a:effectLst/>
          </c:spPr>
          <c:invertIfNegative val="0"/>
          <c:dPt>
            <c:idx val="1"/>
            <c:invertIfNegative val="0"/>
            <c:bubble3D val="0"/>
            <c:spPr>
              <a:solidFill>
                <a:srgbClr val="BDEEFF"/>
              </a:solidFill>
              <a:ln>
                <a:noFill/>
              </a:ln>
              <a:effectLst/>
            </c:spPr>
            <c:extLst>
              <c:ext xmlns:c16="http://schemas.microsoft.com/office/drawing/2014/chart" uri="{C3380CC4-5D6E-409C-BE32-E72D297353CC}">
                <c16:uniqueId val="{00000011-D543-4CF9-A693-5CED518EFE86}"/>
              </c:ext>
            </c:extLst>
          </c:dPt>
          <c:cat>
            <c:strRef>
              <c:f>Sheet1!$A$2:$A$6</c:f>
              <c:strCache>
                <c:ptCount val="5"/>
                <c:pt idx="0">
                  <c:v>Yes, heard</c:v>
                </c:pt>
                <c:pt idx="1">
                  <c:v>Yes, read</c:v>
                </c:pt>
                <c:pt idx="2">
                  <c:v>Yes, saw</c:v>
                </c:pt>
                <c:pt idx="3">
                  <c:v>No</c:v>
                </c:pt>
                <c:pt idx="4">
                  <c:v>(don't know)</c:v>
                </c:pt>
              </c:strCache>
            </c:strRef>
          </c:cat>
          <c:val>
            <c:numRef>
              <c:f>Sheet1!$D$2:$D$6</c:f>
              <c:numCache>
                <c:formatCode>General</c:formatCode>
                <c:ptCount val="5"/>
              </c:numCache>
            </c:numRef>
          </c:val>
          <c:extLst>
            <c:ext xmlns:c16="http://schemas.microsoft.com/office/drawing/2014/chart" uri="{C3380CC4-5D6E-409C-BE32-E72D297353CC}">
              <c16:uniqueId val="{00000012-D543-4CF9-A693-5CED518EFE86}"/>
            </c:ext>
          </c:extLst>
        </c:ser>
        <c:ser>
          <c:idx val="3"/>
          <c:order val="3"/>
          <c:tx>
            <c:strRef>
              <c:f>Sheet1!$E$1</c:f>
              <c:strCache>
                <c:ptCount val="1"/>
                <c:pt idx="0">
                  <c:v>Series 4</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heard</c:v>
                </c:pt>
                <c:pt idx="1">
                  <c:v>Yes, read</c:v>
                </c:pt>
                <c:pt idx="2">
                  <c:v>Yes, saw</c:v>
                </c:pt>
                <c:pt idx="3">
                  <c:v>No</c:v>
                </c:pt>
                <c:pt idx="4">
                  <c:v>(don't know)</c:v>
                </c:pt>
              </c:strCache>
            </c:strRef>
          </c:cat>
          <c:val>
            <c:numRef>
              <c:f>Sheet1!$E$2:$E$6</c:f>
              <c:numCache>
                <c:formatCode>General</c:formatCode>
                <c:ptCount val="5"/>
                <c:pt idx="0">
                  <c:v>19</c:v>
                </c:pt>
                <c:pt idx="1">
                  <c:v>14</c:v>
                </c:pt>
                <c:pt idx="2">
                  <c:v>14</c:v>
                </c:pt>
                <c:pt idx="3">
                  <c:v>63</c:v>
                </c:pt>
                <c:pt idx="4">
                  <c:v>5</c:v>
                </c:pt>
              </c:numCache>
            </c:numRef>
          </c:val>
          <c:extLst>
            <c:ext xmlns:c16="http://schemas.microsoft.com/office/drawing/2014/chart" uri="{C3380CC4-5D6E-409C-BE32-E72D297353CC}">
              <c16:uniqueId val="{00000013-D543-4CF9-A693-5CED518EFE86}"/>
            </c:ext>
          </c:extLst>
        </c:ser>
        <c:dLbls>
          <c:showLegendKey val="0"/>
          <c:showVal val="0"/>
          <c:showCatName val="0"/>
          <c:showSerName val="0"/>
          <c:showPercent val="0"/>
          <c:showBubbleSize val="0"/>
        </c:dLbls>
        <c:gapWidth val="150"/>
        <c:overlap val="100"/>
        <c:axId val="551806552"/>
        <c:axId val="551806944"/>
      </c:barChart>
      <c:catAx>
        <c:axId val="551806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51806944"/>
        <c:crosses val="autoZero"/>
        <c:auto val="1"/>
        <c:lblAlgn val="ctr"/>
        <c:lblOffset val="100"/>
        <c:noMultiLvlLbl val="0"/>
      </c:catAx>
      <c:valAx>
        <c:axId val="551806944"/>
        <c:scaling>
          <c:orientation val="minMax"/>
          <c:max val="100"/>
        </c:scaling>
        <c:delete val="1"/>
        <c:axPos val="l"/>
        <c:numFmt formatCode="General" sourceLinked="1"/>
        <c:majorTickMark val="out"/>
        <c:minorTickMark val="none"/>
        <c:tickLblPos val="nextTo"/>
        <c:crossAx val="551806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7012D-9C84-4CF7-AA03-B9BAB9BA8C1D}"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7D9C9-C0A3-4F7B-93A9-66C8D12B0559}" type="slidenum">
              <a:rPr lang="en-US" smtClean="0"/>
              <a:t>‹#›</a:t>
            </a:fld>
            <a:endParaRPr lang="en-US"/>
          </a:p>
        </p:txBody>
      </p:sp>
    </p:spTree>
    <p:extLst>
      <p:ext uri="{BB962C8B-B14F-4D97-AF65-F5344CB8AC3E}">
        <p14:creationId xmlns:p14="http://schemas.microsoft.com/office/powerpoint/2010/main" val="371822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4</a:t>
            </a:fld>
            <a:endParaRPr lang="en-US"/>
          </a:p>
        </p:txBody>
      </p:sp>
    </p:spTree>
    <p:extLst>
      <p:ext uri="{BB962C8B-B14F-4D97-AF65-F5344CB8AC3E}">
        <p14:creationId xmlns:p14="http://schemas.microsoft.com/office/powerpoint/2010/main" val="91025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Democrats and Republicans consolidated their respective bases (92% of Democrats voted for Biden and 93% of Republicans voted for Trump), while Independents broke in favor of Biden (54% Biden to 44% for Trump). </a:t>
            </a:r>
          </a:p>
          <a:p>
            <a:r>
              <a:rPr lang="en-US" dirty="0"/>
              <a:t>The gender gap played an important role, overcoming men’s support for Trump. Women broke for Biden by 8 points—53% for Biden and 45% for Trump, compared to men who broke for Trump by 2 points— 50% percent for Trump and 48% percent for Biden. Several groups of women supported Biden at higher levels.</a:t>
            </a:r>
          </a:p>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5</a:t>
            </a:fld>
            <a:endParaRPr lang="en-US"/>
          </a:p>
        </p:txBody>
      </p:sp>
    </p:spTree>
    <p:extLst>
      <p:ext uri="{BB962C8B-B14F-4D97-AF65-F5344CB8AC3E}">
        <p14:creationId xmlns:p14="http://schemas.microsoft.com/office/powerpoint/2010/main" val="14949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a plurality of voters with disabilities (49%) voted for Clinton (46% voted Trump). Forty-eight (48) percent of voters with disabilities/family/friends voted for Trump in 2016 while 47% voted for Clinton. </a:t>
            </a:r>
          </a:p>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6</a:t>
            </a:fld>
            <a:endParaRPr lang="en-US"/>
          </a:p>
        </p:txBody>
      </p:sp>
    </p:spTree>
    <p:extLst>
      <p:ext uri="{BB962C8B-B14F-4D97-AF65-F5344CB8AC3E}">
        <p14:creationId xmlns:p14="http://schemas.microsoft.com/office/powerpoint/2010/main" val="41863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gender gap among voters overall showed up in the Congressional ballot as well, with men voting for the Republican candidate by 3 points (51% for the Republican to 48% for the Democrat), and women voting for the Democratic candidate by 9 points (54% for the Democrat to 45% for the Republican). Independent voters favored the Democratic candidate by 6 points (51% for the Democrat to 45% for the Republican). </a:t>
            </a:r>
          </a:p>
          <a:p>
            <a:endParaRPr lang="en-US" dirty="0"/>
          </a:p>
          <a:p>
            <a:r>
              <a:rPr lang="en-US" dirty="0"/>
              <a:t>While white voters voted for the Republican by 9 points, Black, Latinx, and Asian American/Pacific Islander voters voted for the Democratic candidate by significant margins.</a:t>
            </a:r>
          </a:p>
          <a:p>
            <a:endParaRPr lang="en-US" dirty="0"/>
          </a:p>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8</a:t>
            </a:fld>
            <a:endParaRPr lang="en-US"/>
          </a:p>
        </p:txBody>
      </p:sp>
    </p:spTree>
    <p:extLst>
      <p:ext uri="{BB962C8B-B14F-4D97-AF65-F5344CB8AC3E}">
        <p14:creationId xmlns:p14="http://schemas.microsoft.com/office/powerpoint/2010/main" val="308383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2016, a majority of voters with disabilities (54%) voted for the Democratic candidate as did half (50%) of the voters with disabilities/family/friends. </a:t>
            </a:r>
          </a:p>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9</a:t>
            </a:fld>
            <a:endParaRPr lang="en-US"/>
          </a:p>
        </p:txBody>
      </p:sp>
    </p:spTree>
    <p:extLst>
      <p:ext uri="{BB962C8B-B14F-4D97-AF65-F5344CB8AC3E}">
        <p14:creationId xmlns:p14="http://schemas.microsoft.com/office/powerpoint/2010/main" val="411013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13</a:t>
            </a:fld>
            <a:endParaRPr lang="en-US"/>
          </a:p>
        </p:txBody>
      </p:sp>
    </p:spTree>
    <p:extLst>
      <p:ext uri="{BB962C8B-B14F-4D97-AF65-F5344CB8AC3E}">
        <p14:creationId xmlns:p14="http://schemas.microsoft.com/office/powerpoint/2010/main" val="10969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47D9C9-C0A3-4F7B-93A9-66C8D12B0559}" type="slidenum">
              <a:rPr lang="en-US" smtClean="0"/>
              <a:t>27</a:t>
            </a:fld>
            <a:endParaRPr lang="en-US"/>
          </a:p>
        </p:txBody>
      </p:sp>
    </p:spTree>
    <p:extLst>
      <p:ext uri="{BB962C8B-B14F-4D97-AF65-F5344CB8AC3E}">
        <p14:creationId xmlns:p14="http://schemas.microsoft.com/office/powerpoint/2010/main" val="756382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lakeresearch.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9" name="Rectangle 2">
            <a:extLst>
              <a:ext uri="{FF2B5EF4-FFF2-40B4-BE49-F238E27FC236}">
                <a16:creationId xmlns:a16="http://schemas.microsoft.com/office/drawing/2014/main" id="{3D1E5D82-42DA-4973-8089-1DB8E57836B9}"/>
              </a:ext>
            </a:extLst>
          </p:cNvPr>
          <p:cNvSpPr txBox="1">
            <a:spLocks noChangeArrowheads="1"/>
          </p:cNvSpPr>
          <p:nvPr userDrawn="1"/>
        </p:nvSpPr>
        <p:spPr>
          <a:xfrm>
            <a:off x="2637012" y="5833726"/>
            <a:ext cx="4002087" cy="101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en-US" sz="2000" b="1" dirty="0"/>
              <a:t>Lake Research Partners</a:t>
            </a:r>
          </a:p>
          <a:p>
            <a:pPr marL="0" indent="0">
              <a:spcBef>
                <a:spcPct val="0"/>
              </a:spcBef>
              <a:buNone/>
            </a:pPr>
            <a:r>
              <a:rPr lang="en-US" altLang="en-US" sz="1200" dirty="0"/>
              <a:t>Washington, DC | Berkeley, CA</a:t>
            </a:r>
          </a:p>
          <a:p>
            <a:pPr marL="0" indent="0">
              <a:spcBef>
                <a:spcPct val="0"/>
              </a:spcBef>
              <a:buNone/>
            </a:pPr>
            <a:r>
              <a:rPr lang="en-US" altLang="en-US" sz="1200" dirty="0">
                <a:hlinkClick r:id="rId4"/>
              </a:rPr>
              <a:t>LakeResearch.com</a:t>
            </a:r>
            <a:br>
              <a:rPr lang="en-US" altLang="en-US" sz="1200" dirty="0"/>
            </a:br>
            <a:r>
              <a:rPr lang="en-US" altLang="en-US" sz="1200" dirty="0"/>
              <a:t>202.776.9066</a:t>
            </a:r>
          </a:p>
          <a:p>
            <a:pPr marL="0" indent="0">
              <a:spcBef>
                <a:spcPct val="0"/>
              </a:spcBef>
              <a:buNone/>
            </a:pPr>
            <a:endParaRPr lang="en-US" altLang="en-US" sz="1200" dirty="0"/>
          </a:p>
        </p:txBody>
      </p:sp>
    </p:spTree>
    <p:extLst>
      <p:ext uri="{BB962C8B-B14F-4D97-AF65-F5344CB8AC3E}">
        <p14:creationId xmlns:p14="http://schemas.microsoft.com/office/powerpoint/2010/main" val="25780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7DF5-BDC5-4151-B50B-6D403DCEB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42A74-1300-4EEF-A598-F27A0B98F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590BF-3FD0-4EB7-93BB-863F0F833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4252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E001-C1C7-42A2-8975-D157AE396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3A0C1-8A6E-4615-B12E-C467888220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6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F0F21-A839-4B31-AB1E-83A12371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A39CF-9680-41CA-AFF9-1BCA9DB642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72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800" b="1" dirty="0">
                <a:solidFill>
                  <a:srgbClr val="0070C0"/>
                </a:solidFill>
                <a:latin typeface="+mn-lt"/>
              </a:rPr>
              <a:t>Title</a:t>
            </a:r>
          </a:p>
        </p:txBody>
      </p:sp>
    </p:spTree>
    <p:extLst>
      <p:ext uri="{BB962C8B-B14F-4D97-AF65-F5344CB8AC3E}">
        <p14:creationId xmlns:p14="http://schemas.microsoft.com/office/powerpoint/2010/main" val="258081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Room for 2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Tree>
    <p:extLst>
      <p:ext uri="{BB962C8B-B14F-4D97-AF65-F5344CB8AC3E}">
        <p14:creationId xmlns:p14="http://schemas.microsoft.com/office/powerpoint/2010/main" val="33431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716-F1C0-483E-BDC9-831EDD95E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B18F5-8382-48C3-9DD8-830440399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9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big-puzzle3">
            <a:extLst>
              <a:ext uri="{FF2B5EF4-FFF2-40B4-BE49-F238E27FC236}">
                <a16:creationId xmlns:a16="http://schemas.microsoft.com/office/drawing/2014/main" id="{F852BC21-6E50-4DB6-9BB5-9DC8DC42FDB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635BEB7-75A4-43F6-9988-D3AD69334D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2" name="Title 1">
            <a:extLst>
              <a:ext uri="{FF2B5EF4-FFF2-40B4-BE49-F238E27FC236}">
                <a16:creationId xmlns:a16="http://schemas.microsoft.com/office/drawing/2014/main" id="{C7B8E602-D528-447D-99B3-9F94FE29C3A9}"/>
              </a:ext>
            </a:extLst>
          </p:cNvPr>
          <p:cNvSpPr>
            <a:spLocks noGrp="1"/>
          </p:cNvSpPr>
          <p:nvPr>
            <p:ph type="title"/>
          </p:nvPr>
        </p:nvSpPr>
        <p:spPr>
          <a:xfrm>
            <a:off x="831850" y="1709738"/>
            <a:ext cx="10515600" cy="2852737"/>
          </a:xfrm>
        </p:spPr>
        <p:txBody>
          <a:bodyPr anchor="b">
            <a:normAutofit/>
          </a:bodyPr>
          <a:lstStyle>
            <a:lvl1pPr>
              <a:defRPr sz="4800" b="1">
                <a:solidFill>
                  <a:srgbClr val="0070C0"/>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466E6AD4-FFBA-4CC1-84EB-F0C40CD47807}"/>
              </a:ext>
            </a:extLst>
          </p:cNvPr>
          <p:cNvSpPr>
            <a:spLocks noGrp="1"/>
          </p:cNvSpPr>
          <p:nvPr>
            <p:ph type="body" idx="1"/>
          </p:nvPr>
        </p:nvSpPr>
        <p:spPr>
          <a:xfrm>
            <a:off x="831850" y="4589463"/>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5711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1A96-CD70-4D40-B020-93627D465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9F4A6-DF3D-4C38-8E31-DC92C360E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1E9BC-491F-4E39-83FE-1C70A13D7F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92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916A-5A74-4B8C-9B11-171D95381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B5F10-043C-4975-9992-485A85AA5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ABBC1-61D8-49E3-ACC0-A501930E5C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F0741-7B59-4A5F-8314-FFF8585D2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C24CF1-48E8-4DCC-B3BB-6C8922ACA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3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4EE0-97BE-4AC0-AF9C-69890987D7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669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86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112-9FA5-44A4-A05C-359573450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693F6-E79D-4E74-9582-26F1B64B8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17E46-BA2D-447B-A9D2-046A7D877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9951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8151-455B-4F13-A148-FEAC8DC4292E}"/>
              </a:ext>
            </a:extLst>
          </p:cNvPr>
          <p:cNvSpPr>
            <a:spLocks noGrp="1"/>
          </p:cNvSpPr>
          <p:nvPr>
            <p:ph type="title"/>
          </p:nvPr>
        </p:nvSpPr>
        <p:spPr>
          <a:xfrm>
            <a:off x="335280" y="318575"/>
            <a:ext cx="1152144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B1F08F-E363-4918-A2E2-D2B90AF956EB}"/>
              </a:ext>
            </a:extLst>
          </p:cNvPr>
          <p:cNvSpPr>
            <a:spLocks noGrp="1"/>
          </p:cNvSpPr>
          <p:nvPr>
            <p:ph type="body" idx="1"/>
          </p:nvPr>
        </p:nvSpPr>
        <p:spPr>
          <a:xfrm>
            <a:off x="335280" y="1779075"/>
            <a:ext cx="1152144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A95954E5-0778-447A-8CF7-3EF0984AEA15}"/>
              </a:ext>
            </a:extLst>
          </p:cNvPr>
          <p:cNvSpPr txBox="1">
            <a:spLocks noChangeArrowheads="1"/>
          </p:cNvSpPr>
          <p:nvPr userDrawn="1"/>
        </p:nvSpPr>
        <p:spPr bwMode="auto">
          <a:xfrm>
            <a:off x="11457047"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71045-2E82-4F6F-9182-ECD21162A80D}" type="slidenum">
              <a:rPr lang="en-US" smtClean="0"/>
              <a:pPr>
                <a:defRPr/>
              </a:pPr>
              <a:t>‹#›</a:t>
            </a:fld>
            <a:endParaRPr lang="en-US"/>
          </a:p>
        </p:txBody>
      </p:sp>
      <p:pic>
        <p:nvPicPr>
          <p:cNvPr id="8" name="Picture 5">
            <a:extLst>
              <a:ext uri="{FF2B5EF4-FFF2-40B4-BE49-F238E27FC236}">
                <a16:creationId xmlns:a16="http://schemas.microsoft.com/office/drawing/2014/main" id="{FA860827-9B35-4ED0-94C9-80B7B7E6794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580747"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7470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www.lakeresearch.com/"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3.png" descr="The Tarrance Group logo">
            <a:extLst>
              <a:ext uri="{FF2B5EF4-FFF2-40B4-BE49-F238E27FC236}">
                <a16:creationId xmlns:a16="http://schemas.microsoft.com/office/drawing/2014/main" id="{33FC1EE2-CED1-4A5C-8335-A423C92F5731}"/>
              </a:ext>
            </a:extLst>
          </p:cNvPr>
          <p:cNvPicPr/>
          <p:nvPr/>
        </p:nvPicPr>
        <p:blipFill>
          <a:blip r:embed="rId2"/>
          <a:srcRect/>
          <a:stretch>
            <a:fillRect/>
          </a:stretch>
        </p:blipFill>
        <p:spPr>
          <a:xfrm>
            <a:off x="8460975" y="6032896"/>
            <a:ext cx="3210877" cy="422724"/>
          </a:xfrm>
          <a:prstGeom prst="rect">
            <a:avLst/>
          </a:prstGeom>
          <a:ln/>
        </p:spPr>
      </p:pic>
      <p:pic>
        <p:nvPicPr>
          <p:cNvPr id="5" name="Picture 4" descr="RespectAbility logo">
            <a:extLst>
              <a:ext uri="{FF2B5EF4-FFF2-40B4-BE49-F238E27FC236}">
                <a16:creationId xmlns:a16="http://schemas.microsoft.com/office/drawing/2014/main" id="{59187646-663D-6B4C-8D98-70B23791B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001" y="1988358"/>
            <a:ext cx="2523545" cy="1078873"/>
          </a:xfrm>
          <a:prstGeom prst="rect">
            <a:avLst/>
          </a:prstGeom>
        </p:spPr>
      </p:pic>
      <p:pic>
        <p:nvPicPr>
          <p:cNvPr id="6" name="Picture 5" descr="NDRN logo">
            <a:extLst>
              <a:ext uri="{FF2B5EF4-FFF2-40B4-BE49-F238E27FC236}">
                <a16:creationId xmlns:a16="http://schemas.microsoft.com/office/drawing/2014/main" id="{DAA4715D-2714-405E-B5F4-90A5BA08B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56" y="406669"/>
            <a:ext cx="4467358" cy="1202751"/>
          </a:xfrm>
          <a:prstGeom prst="rect">
            <a:avLst/>
          </a:prstGeom>
        </p:spPr>
      </p:pic>
      <p:pic>
        <p:nvPicPr>
          <p:cNvPr id="4" name="Picture 3" descr="A ballot box">
            <a:extLst>
              <a:ext uri="{FF2B5EF4-FFF2-40B4-BE49-F238E27FC236}">
                <a16:creationId xmlns:a16="http://schemas.microsoft.com/office/drawing/2014/main" id="{88623B8E-2EA9-4966-A3D3-3436F819CBC5}"/>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8814352" y="571500"/>
            <a:ext cx="2857500" cy="2857500"/>
          </a:xfrm>
          <a:prstGeom prst="rect">
            <a:avLst/>
          </a:prstGeom>
        </p:spPr>
      </p:pic>
      <p:sp>
        <p:nvSpPr>
          <p:cNvPr id="2" name="Title 1">
            <a:extLst>
              <a:ext uri="{FF2B5EF4-FFF2-40B4-BE49-F238E27FC236}">
                <a16:creationId xmlns:a16="http://schemas.microsoft.com/office/drawing/2014/main" id="{AA60D48E-58DE-4623-84F2-4B64F0F600A7}"/>
              </a:ext>
            </a:extLst>
          </p:cNvPr>
          <p:cNvSpPr>
            <a:spLocks noGrp="1"/>
          </p:cNvSpPr>
          <p:nvPr>
            <p:ph type="ctrTitle"/>
          </p:nvPr>
        </p:nvSpPr>
        <p:spPr>
          <a:xfrm>
            <a:off x="520148" y="4057650"/>
            <a:ext cx="11151704" cy="1557958"/>
          </a:xfrm>
        </p:spPr>
        <p:txBody>
          <a:bodyPr anchor="t">
            <a:noAutofit/>
          </a:bodyPr>
          <a:lstStyle/>
          <a:p>
            <a:br>
              <a:rPr lang="en-US" sz="2800" dirty="0"/>
            </a:br>
            <a:r>
              <a:rPr lang="en-US" sz="2800" dirty="0"/>
              <a:t>Election Omnibus Findings</a:t>
            </a:r>
            <a:br>
              <a:rPr lang="en-US" sz="2800" dirty="0"/>
            </a:br>
            <a:r>
              <a:rPr lang="en-US" sz="2800" dirty="0">
                <a:solidFill>
                  <a:schemeClr val="tx1"/>
                </a:solidFill>
              </a:rPr>
              <a:t>January 2021</a:t>
            </a:r>
          </a:p>
        </p:txBody>
      </p:sp>
    </p:spTree>
    <p:extLst>
      <p:ext uri="{BB962C8B-B14F-4D97-AF65-F5344CB8AC3E}">
        <p14:creationId xmlns:p14="http://schemas.microsoft.com/office/powerpoint/2010/main" val="3664357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descr="The Tarrance Group logo">
            <a:extLst>
              <a:ext uri="{FF2B5EF4-FFF2-40B4-BE49-F238E27FC236}">
                <a16:creationId xmlns:a16="http://schemas.microsoft.com/office/drawing/2014/main" id="{CFD74CC1-2F3C-41F3-B020-8048B483863D}"/>
              </a:ext>
            </a:extLst>
          </p:cNvPr>
          <p:cNvPicPr/>
          <p:nvPr/>
        </p:nvPicPr>
        <p:blipFill>
          <a:blip r:embed="rId2"/>
          <a:srcRect/>
          <a:stretch>
            <a:fillRect/>
          </a:stretch>
        </p:blipFill>
        <p:spPr>
          <a:xfrm>
            <a:off x="8153400" y="6355080"/>
            <a:ext cx="2207812" cy="367160"/>
          </a:xfrm>
          <a:prstGeom prst="rect">
            <a:avLst/>
          </a:prstGeom>
          <a:ln/>
        </p:spPr>
      </p:pic>
      <p:graphicFrame>
        <p:nvGraphicFramePr>
          <p:cNvPr id="5" name="Table 4">
            <a:extLst>
              <a:ext uri="{FF2B5EF4-FFF2-40B4-BE49-F238E27FC236}">
                <a16:creationId xmlns:a16="http://schemas.microsoft.com/office/drawing/2014/main" id="{B94FB443-C25E-47AF-B30B-13ED488DD763}"/>
              </a:ext>
            </a:extLst>
          </p:cNvPr>
          <p:cNvGraphicFramePr>
            <a:graphicFrameLocks noGrp="1"/>
          </p:cNvGraphicFramePr>
          <p:nvPr>
            <p:extLst>
              <p:ext uri="{D42A27DB-BD31-4B8C-83A1-F6EECF244321}">
                <p14:modId xmlns:p14="http://schemas.microsoft.com/office/powerpoint/2010/main" val="2443292282"/>
              </p:ext>
            </p:extLst>
          </p:nvPr>
        </p:nvGraphicFramePr>
        <p:xfrm>
          <a:off x="4207776" y="1226457"/>
          <a:ext cx="7033518" cy="4480560"/>
        </p:xfrm>
        <a:graphic>
          <a:graphicData uri="http://schemas.openxmlformats.org/drawingml/2006/table">
            <a:tbl>
              <a:tblPr firstRow="1" bandRow="1">
                <a:tableStyleId>{5C22544A-7EE6-4342-B048-85BDC9FD1C3A}</a:tableStyleId>
              </a:tblPr>
              <a:tblGrid>
                <a:gridCol w="3021076">
                  <a:extLst>
                    <a:ext uri="{9D8B030D-6E8A-4147-A177-3AD203B41FA5}">
                      <a16:colId xmlns:a16="http://schemas.microsoft.com/office/drawing/2014/main" val="20000"/>
                    </a:ext>
                  </a:extLst>
                </a:gridCol>
                <a:gridCol w="1187355">
                  <a:extLst>
                    <a:ext uri="{9D8B030D-6E8A-4147-A177-3AD203B41FA5}">
                      <a16:colId xmlns:a16="http://schemas.microsoft.com/office/drawing/2014/main" val="20001"/>
                    </a:ext>
                  </a:extLst>
                </a:gridCol>
                <a:gridCol w="1197802">
                  <a:extLst>
                    <a:ext uri="{9D8B030D-6E8A-4147-A177-3AD203B41FA5}">
                      <a16:colId xmlns:a16="http://schemas.microsoft.com/office/drawing/2014/main" val="20002"/>
                    </a:ext>
                  </a:extLst>
                </a:gridCol>
                <a:gridCol w="1627285">
                  <a:extLst>
                    <a:ext uri="{9D8B030D-6E8A-4147-A177-3AD203B41FA5}">
                      <a16:colId xmlns:a16="http://schemas.microsoft.com/office/drawing/2014/main" val="20003"/>
                    </a:ext>
                  </a:extLst>
                </a:gridCol>
              </a:tblGrid>
              <a:tr h="0">
                <a:tc>
                  <a:txBody>
                    <a:bodyPr/>
                    <a:lstStyle/>
                    <a:p>
                      <a:pPr algn="ctr"/>
                      <a:endParaRPr lang="en-US" sz="1600" dirty="0"/>
                    </a:p>
                  </a:txBody>
                  <a:tcPr>
                    <a:solidFill>
                      <a:schemeClr val="bg1"/>
                    </a:solidFill>
                  </a:tcPr>
                </a:tc>
                <a:tc>
                  <a:txBody>
                    <a:bodyPr/>
                    <a:lstStyle/>
                    <a:p>
                      <a:pPr algn="ctr"/>
                      <a:r>
                        <a:rPr lang="en-US" sz="1600" dirty="0"/>
                        <a:t>Republican</a:t>
                      </a:r>
                    </a:p>
                  </a:txBody>
                  <a:tcPr anchor="ctr">
                    <a:solidFill>
                      <a:srgbClr val="C00000"/>
                    </a:solidFill>
                  </a:tcPr>
                </a:tc>
                <a:tc>
                  <a:txBody>
                    <a:bodyPr/>
                    <a:lstStyle/>
                    <a:p>
                      <a:pPr algn="ctr"/>
                      <a:r>
                        <a:rPr lang="en-US" sz="1600" dirty="0"/>
                        <a:t>Democrat</a:t>
                      </a:r>
                    </a:p>
                  </a:txBody>
                  <a:tcPr anchor="ctr">
                    <a:solidFill>
                      <a:srgbClr val="002060"/>
                    </a:solidFill>
                  </a:tcPr>
                </a:tc>
                <a:tc>
                  <a:txBody>
                    <a:bodyPr/>
                    <a:lstStyle/>
                    <a:p>
                      <a:pPr algn="ctr"/>
                      <a:r>
                        <a:rPr lang="en-US" sz="1600" dirty="0"/>
                        <a:t>Third Party</a:t>
                      </a:r>
                    </a:p>
                  </a:txBody>
                  <a:tcPr anchor="ctr">
                    <a:solidFill>
                      <a:schemeClr val="bg1">
                        <a:lumMod val="50000"/>
                      </a:schemeClr>
                    </a:solidFill>
                  </a:tcPr>
                </a:tc>
                <a:extLst>
                  <a:ext uri="{0D108BD9-81ED-4DB2-BD59-A6C34878D82A}">
                    <a16:rowId xmlns:a16="http://schemas.microsoft.com/office/drawing/2014/main" val="10000"/>
                  </a:ext>
                </a:extLst>
              </a:tr>
              <a:tr h="184025">
                <a:tc>
                  <a:txBody>
                    <a:bodyPr/>
                    <a:lstStyle/>
                    <a:p>
                      <a:pPr algn="l"/>
                      <a:r>
                        <a:rPr lang="en-US" sz="1600" b="1" dirty="0"/>
                        <a:t>Total Voters</a:t>
                      </a:r>
                    </a:p>
                  </a:txBody>
                  <a:tcPr marT="0" marB="0" anchor="ctr">
                    <a:solidFill>
                      <a:srgbClr val="BFBFBF"/>
                    </a:solidFill>
                  </a:tcPr>
                </a:tc>
                <a:tc>
                  <a:txBody>
                    <a:bodyPr/>
                    <a:lstStyle/>
                    <a:p>
                      <a:pPr algn="ctr"/>
                      <a:r>
                        <a:rPr lang="en-US" sz="1600" b="1" dirty="0"/>
                        <a:t>48</a:t>
                      </a:r>
                    </a:p>
                  </a:txBody>
                  <a:tcPr marT="0" marB="0" anchor="ctr">
                    <a:solidFill>
                      <a:srgbClr val="BFBFBF"/>
                    </a:solidFill>
                  </a:tcPr>
                </a:tc>
                <a:tc>
                  <a:txBody>
                    <a:bodyPr/>
                    <a:lstStyle/>
                    <a:p>
                      <a:pPr algn="ctr"/>
                      <a:r>
                        <a:rPr lang="en-US" sz="1600" b="1" dirty="0"/>
                        <a:t>51</a:t>
                      </a:r>
                    </a:p>
                  </a:txBody>
                  <a:tcPr marT="0" marB="0" anchor="ctr">
                    <a:solidFill>
                      <a:srgbClr val="BFBFBF"/>
                    </a:solidFill>
                  </a:tcPr>
                </a:tc>
                <a:tc>
                  <a:txBody>
                    <a:bodyPr/>
                    <a:lstStyle/>
                    <a:p>
                      <a:pPr algn="ctr"/>
                      <a:r>
                        <a:rPr lang="en-US" sz="1600" b="1" dirty="0"/>
                        <a:t>1</a:t>
                      </a:r>
                    </a:p>
                  </a:txBody>
                  <a:tcPr marT="0" marB="0" anchor="ctr">
                    <a:solidFill>
                      <a:srgbClr val="BFBFBF"/>
                    </a:solidFill>
                  </a:tcPr>
                </a:tc>
                <a:extLst>
                  <a:ext uri="{0D108BD9-81ED-4DB2-BD59-A6C34878D82A}">
                    <a16:rowId xmlns:a16="http://schemas.microsoft.com/office/drawing/2014/main" val="483283515"/>
                  </a:ext>
                </a:extLst>
              </a:tr>
              <a:tr h="184025">
                <a:tc>
                  <a:txBody>
                    <a:bodyPr/>
                    <a:lstStyle/>
                    <a:p>
                      <a:pPr algn="l"/>
                      <a:r>
                        <a:rPr lang="en-US" sz="1600" b="1" dirty="0"/>
                        <a:t>Total Voters with a Disability </a:t>
                      </a:r>
                    </a:p>
                  </a:txBody>
                  <a:tcPr marT="0" marB="0" anchor="ctr">
                    <a:solidFill>
                      <a:srgbClr val="BFBFBF"/>
                    </a:solidFill>
                  </a:tcPr>
                </a:tc>
                <a:tc>
                  <a:txBody>
                    <a:bodyPr/>
                    <a:lstStyle/>
                    <a:p>
                      <a:pPr algn="ctr"/>
                      <a:r>
                        <a:rPr lang="en-US" sz="1600" b="1" dirty="0"/>
                        <a:t>49</a:t>
                      </a:r>
                    </a:p>
                  </a:txBody>
                  <a:tcPr marT="0" marB="0" anchor="ctr">
                    <a:solidFill>
                      <a:srgbClr val="BFBFBF"/>
                    </a:solidFill>
                  </a:tcPr>
                </a:tc>
                <a:tc>
                  <a:txBody>
                    <a:bodyPr/>
                    <a:lstStyle/>
                    <a:p>
                      <a:pPr algn="ctr"/>
                      <a:r>
                        <a:rPr lang="en-US" sz="1600" b="1" dirty="0"/>
                        <a:t>49</a:t>
                      </a:r>
                    </a:p>
                  </a:txBody>
                  <a:tcPr marT="0" marB="0" anchor="ctr">
                    <a:solidFill>
                      <a:srgbClr val="BFBFBF"/>
                    </a:solidFill>
                  </a:tcPr>
                </a:tc>
                <a:tc>
                  <a:txBody>
                    <a:bodyPr/>
                    <a:lstStyle/>
                    <a:p>
                      <a:pPr algn="ctr"/>
                      <a:r>
                        <a:rPr lang="en-US" sz="1600" b="1" dirty="0"/>
                        <a:t>2</a:t>
                      </a:r>
                    </a:p>
                  </a:txBody>
                  <a:tcPr marT="0" marB="0" anchor="ctr">
                    <a:solidFill>
                      <a:srgbClr val="BFBFBF"/>
                    </a:solidFill>
                  </a:tcPr>
                </a:tc>
                <a:extLst>
                  <a:ext uri="{0D108BD9-81ED-4DB2-BD59-A6C34878D82A}">
                    <a16:rowId xmlns:a16="http://schemas.microsoft.com/office/drawing/2014/main" val="2461647148"/>
                  </a:ext>
                </a:extLst>
              </a:tr>
              <a:tr h="184025">
                <a:tc>
                  <a:txBody>
                    <a:bodyPr/>
                    <a:lstStyle/>
                    <a:p>
                      <a:pPr algn="l"/>
                      <a:r>
                        <a:rPr lang="en-US" sz="1600" b="1" dirty="0"/>
                        <a:t>Total PWD/family/friends </a:t>
                      </a:r>
                    </a:p>
                  </a:txBody>
                  <a:tcPr marT="0" marB="0" anchor="ctr">
                    <a:solidFill>
                      <a:srgbClr val="BFBFBF"/>
                    </a:solidFill>
                  </a:tcPr>
                </a:tc>
                <a:tc>
                  <a:txBody>
                    <a:bodyPr/>
                    <a:lstStyle/>
                    <a:p>
                      <a:pPr algn="ctr"/>
                      <a:r>
                        <a:rPr lang="en-US" sz="1600" b="1" dirty="0"/>
                        <a:t>48</a:t>
                      </a:r>
                    </a:p>
                  </a:txBody>
                  <a:tcPr marT="0" marB="0" anchor="ctr">
                    <a:solidFill>
                      <a:srgbClr val="BFBFBF"/>
                    </a:solidFill>
                  </a:tcPr>
                </a:tc>
                <a:tc>
                  <a:txBody>
                    <a:bodyPr/>
                    <a:lstStyle/>
                    <a:p>
                      <a:pPr algn="ctr"/>
                      <a:r>
                        <a:rPr lang="en-US" sz="1600" b="1" dirty="0"/>
                        <a:t>50</a:t>
                      </a:r>
                    </a:p>
                  </a:txBody>
                  <a:tcPr marT="0" marB="0" anchor="ctr">
                    <a:solidFill>
                      <a:srgbClr val="BFBFBF"/>
                    </a:solidFill>
                  </a:tcPr>
                </a:tc>
                <a:tc>
                  <a:txBody>
                    <a:bodyPr/>
                    <a:lstStyle/>
                    <a:p>
                      <a:pPr algn="ctr"/>
                      <a:r>
                        <a:rPr lang="en-US" sz="1600" b="1" dirty="0"/>
                        <a:t>2</a:t>
                      </a:r>
                    </a:p>
                  </a:txBody>
                  <a:tcPr marT="0" marB="0" anchor="ctr">
                    <a:solidFill>
                      <a:srgbClr val="BFBFBF"/>
                    </a:solidFill>
                  </a:tcPr>
                </a:tc>
                <a:extLst>
                  <a:ext uri="{0D108BD9-81ED-4DB2-BD59-A6C34878D82A}">
                    <a16:rowId xmlns:a16="http://schemas.microsoft.com/office/drawing/2014/main" val="10001"/>
                  </a:ext>
                </a:extLst>
              </a:tr>
              <a:tr h="184025">
                <a:tc>
                  <a:txBody>
                    <a:bodyPr/>
                    <a:lstStyle/>
                    <a:p>
                      <a:pPr algn="l"/>
                      <a:r>
                        <a:rPr lang="en-US" sz="1600" dirty="0"/>
                        <a:t>College PWD</a:t>
                      </a:r>
                    </a:p>
                  </a:txBody>
                  <a:tcPr marT="0" marB="0" anchor="ctr">
                    <a:solidFill>
                      <a:schemeClr val="bg1">
                        <a:lumMod val="50000"/>
                        <a:alpha val="25000"/>
                      </a:schemeClr>
                    </a:solidFill>
                  </a:tcPr>
                </a:tc>
                <a:tc>
                  <a:txBody>
                    <a:bodyPr/>
                    <a:lstStyle/>
                    <a:p>
                      <a:pPr algn="ctr"/>
                      <a:r>
                        <a:rPr lang="en-US" sz="1600" dirty="0"/>
                        <a:t>36</a:t>
                      </a:r>
                    </a:p>
                  </a:txBody>
                  <a:tcPr marT="0" marB="0" anchor="ctr">
                    <a:solidFill>
                      <a:schemeClr val="bg1">
                        <a:lumMod val="50000"/>
                        <a:alpha val="25000"/>
                      </a:schemeClr>
                    </a:solidFill>
                  </a:tcPr>
                </a:tc>
                <a:tc>
                  <a:txBody>
                    <a:bodyPr/>
                    <a:lstStyle/>
                    <a:p>
                      <a:pPr algn="ctr"/>
                      <a:r>
                        <a:rPr lang="en-US" sz="1600" b="1" dirty="0"/>
                        <a:t>62</a:t>
                      </a:r>
                    </a:p>
                  </a:txBody>
                  <a:tcPr marT="0" marB="0" anchor="ctr">
                    <a:solidFill>
                      <a:srgbClr val="96BADA"/>
                    </a:solidFill>
                  </a:tcPr>
                </a:tc>
                <a:tc>
                  <a:txBody>
                    <a:bodyPr/>
                    <a:lstStyle/>
                    <a:p>
                      <a:pPr algn="ctr"/>
                      <a:r>
                        <a:rPr lang="en-US" sz="1600" dirty="0"/>
                        <a:t>2</a:t>
                      </a:r>
                    </a:p>
                  </a:txBody>
                  <a:tcPr marT="0" marB="0" anchor="ctr">
                    <a:solidFill>
                      <a:schemeClr val="bg1">
                        <a:lumMod val="50000"/>
                        <a:alpha val="25000"/>
                      </a:schemeClr>
                    </a:solidFill>
                  </a:tcPr>
                </a:tc>
                <a:extLst>
                  <a:ext uri="{0D108BD9-81ED-4DB2-BD59-A6C34878D82A}">
                    <a16:rowId xmlns:a16="http://schemas.microsoft.com/office/drawing/2014/main" val="2645248983"/>
                  </a:ext>
                </a:extLst>
              </a:tr>
              <a:tr h="184025">
                <a:tc>
                  <a:txBody>
                    <a:bodyPr/>
                    <a:lstStyle/>
                    <a:p>
                      <a:pPr algn="l"/>
                      <a:r>
                        <a:rPr lang="en-US" sz="1600" dirty="0"/>
                        <a:t>College PWD/family/friends </a:t>
                      </a:r>
                    </a:p>
                  </a:txBody>
                  <a:tcPr marT="0" marB="0" anchor="ctr">
                    <a:solidFill>
                      <a:schemeClr val="bg1">
                        <a:lumMod val="50000"/>
                        <a:alpha val="25000"/>
                      </a:schemeClr>
                    </a:solidFill>
                  </a:tcPr>
                </a:tc>
                <a:tc>
                  <a:txBody>
                    <a:bodyPr/>
                    <a:lstStyle/>
                    <a:p>
                      <a:pPr algn="ctr"/>
                      <a:r>
                        <a:rPr lang="en-US" sz="1600" dirty="0"/>
                        <a:t>41</a:t>
                      </a:r>
                    </a:p>
                  </a:txBody>
                  <a:tcPr marT="0" marB="0" anchor="ctr">
                    <a:solidFill>
                      <a:schemeClr val="bg1">
                        <a:lumMod val="50000"/>
                        <a:alpha val="25000"/>
                      </a:schemeClr>
                    </a:solidFill>
                  </a:tcPr>
                </a:tc>
                <a:tc>
                  <a:txBody>
                    <a:bodyPr/>
                    <a:lstStyle/>
                    <a:p>
                      <a:pPr algn="ctr"/>
                      <a:r>
                        <a:rPr lang="en-US" sz="1600" b="1" dirty="0"/>
                        <a:t>58</a:t>
                      </a:r>
                    </a:p>
                  </a:txBody>
                  <a:tcPr marT="0" marB="0" anchor="ctr">
                    <a:solidFill>
                      <a:srgbClr val="96BADA"/>
                    </a:solidFill>
                  </a:tcPr>
                </a:tc>
                <a:tc>
                  <a:txBody>
                    <a:bodyPr/>
                    <a:lstStyle/>
                    <a:p>
                      <a:pPr algn="ctr"/>
                      <a:r>
                        <a:rPr lang="en-US" sz="1600" dirty="0"/>
                        <a:t>2</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84025">
                <a:tc>
                  <a:txBody>
                    <a:bodyPr/>
                    <a:lstStyle/>
                    <a:p>
                      <a:pPr algn="l"/>
                      <a:r>
                        <a:rPr lang="en-US" sz="1600" dirty="0"/>
                        <a:t>Non-college PWD</a:t>
                      </a:r>
                    </a:p>
                  </a:txBody>
                  <a:tcPr marT="0" marB="0" anchor="ctr">
                    <a:solidFill>
                      <a:srgbClr val="DFDFDF"/>
                    </a:solidFill>
                  </a:tcPr>
                </a:tc>
                <a:tc>
                  <a:txBody>
                    <a:bodyPr/>
                    <a:lstStyle/>
                    <a:p>
                      <a:pPr algn="ctr"/>
                      <a:r>
                        <a:rPr lang="en-US" sz="1600" b="1" dirty="0"/>
                        <a:t>57</a:t>
                      </a:r>
                    </a:p>
                  </a:txBody>
                  <a:tcPr marT="0" marB="0" anchor="ctr">
                    <a:solidFill>
                      <a:srgbClr val="F2BCBB"/>
                    </a:solidFill>
                  </a:tcPr>
                </a:tc>
                <a:tc>
                  <a:txBody>
                    <a:bodyPr/>
                    <a:lstStyle/>
                    <a:p>
                      <a:pPr algn="ctr"/>
                      <a:r>
                        <a:rPr lang="en-US" sz="1600" dirty="0"/>
                        <a:t>41</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10003"/>
                  </a:ext>
                </a:extLst>
              </a:tr>
              <a:tr h="184025">
                <a:tc>
                  <a:txBody>
                    <a:bodyPr/>
                    <a:lstStyle/>
                    <a:p>
                      <a:pPr algn="l"/>
                      <a:r>
                        <a:rPr lang="en-US" sz="1600" dirty="0"/>
                        <a:t>Non-college</a:t>
                      </a:r>
                      <a:r>
                        <a:rPr lang="en-US" sz="1600" baseline="0" dirty="0"/>
                        <a:t> </a:t>
                      </a:r>
                      <a:r>
                        <a:rPr lang="en-US" sz="1600" dirty="0"/>
                        <a:t>PWD/family/friends </a:t>
                      </a:r>
                    </a:p>
                  </a:txBody>
                  <a:tcPr marT="0" marB="0" anchor="ctr">
                    <a:solidFill>
                      <a:srgbClr val="DFDFDF"/>
                    </a:solidFill>
                  </a:tcPr>
                </a:tc>
                <a:tc>
                  <a:txBody>
                    <a:bodyPr/>
                    <a:lstStyle/>
                    <a:p>
                      <a:pPr algn="ctr"/>
                      <a:r>
                        <a:rPr lang="en-US" sz="1600" b="1" dirty="0"/>
                        <a:t>51</a:t>
                      </a:r>
                    </a:p>
                  </a:txBody>
                  <a:tcPr marT="0" marB="0" anchor="ctr">
                    <a:solidFill>
                      <a:srgbClr val="F2BCBB"/>
                    </a:solidFill>
                  </a:tcPr>
                </a:tc>
                <a:tc>
                  <a:txBody>
                    <a:bodyPr/>
                    <a:lstStyle/>
                    <a:p>
                      <a:pPr algn="ctr"/>
                      <a:r>
                        <a:rPr lang="en-US" sz="1600" dirty="0"/>
                        <a:t>48</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10004"/>
                  </a:ext>
                </a:extLst>
              </a:tr>
              <a:tr h="184025">
                <a:tc>
                  <a:txBody>
                    <a:bodyPr/>
                    <a:lstStyle/>
                    <a:p>
                      <a:pPr algn="l"/>
                      <a:r>
                        <a:rPr lang="en-US" sz="1600" dirty="0"/>
                        <a:t>Married PWD</a:t>
                      </a:r>
                    </a:p>
                  </a:txBody>
                  <a:tcPr marT="0" marB="0" anchor="ctr">
                    <a:solidFill>
                      <a:srgbClr val="BFBFBF"/>
                    </a:solidFill>
                  </a:tcPr>
                </a:tc>
                <a:tc>
                  <a:txBody>
                    <a:bodyPr/>
                    <a:lstStyle/>
                    <a:p>
                      <a:pPr algn="ctr"/>
                      <a:r>
                        <a:rPr lang="en-US" sz="1600" b="1" dirty="0"/>
                        <a:t>64</a:t>
                      </a:r>
                    </a:p>
                  </a:txBody>
                  <a:tcPr marT="0" marB="0" anchor="ctr">
                    <a:solidFill>
                      <a:srgbClr val="F2BCBB"/>
                    </a:solidFill>
                  </a:tcPr>
                </a:tc>
                <a:tc>
                  <a:txBody>
                    <a:bodyPr/>
                    <a:lstStyle/>
                    <a:p>
                      <a:pPr algn="ctr"/>
                      <a:r>
                        <a:rPr lang="en-US" sz="1600" dirty="0"/>
                        <a:t>33</a:t>
                      </a:r>
                    </a:p>
                  </a:txBody>
                  <a:tcPr marT="0" marB="0" anchor="ctr">
                    <a:solidFill>
                      <a:srgbClr val="BFBFBF"/>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1506935273"/>
                  </a:ext>
                </a:extLst>
              </a:tr>
              <a:tr h="184025">
                <a:tc>
                  <a:txBody>
                    <a:bodyPr/>
                    <a:lstStyle/>
                    <a:p>
                      <a:pPr algn="l"/>
                      <a:r>
                        <a:rPr lang="en-US" sz="1600" dirty="0"/>
                        <a:t>Married PWD/family/friends </a:t>
                      </a:r>
                    </a:p>
                  </a:txBody>
                  <a:tcPr marT="0" marB="0" anchor="ctr">
                    <a:solidFill>
                      <a:srgbClr val="BFBFBF"/>
                    </a:solidFill>
                  </a:tcPr>
                </a:tc>
                <a:tc>
                  <a:txBody>
                    <a:bodyPr/>
                    <a:lstStyle/>
                    <a:p>
                      <a:pPr algn="ctr"/>
                      <a:r>
                        <a:rPr lang="en-US" sz="1600" b="1" dirty="0"/>
                        <a:t>54</a:t>
                      </a:r>
                    </a:p>
                  </a:txBody>
                  <a:tcPr marT="0" marB="0" anchor="ctr">
                    <a:solidFill>
                      <a:srgbClr val="F2BCBB"/>
                    </a:solidFill>
                  </a:tcPr>
                </a:tc>
                <a:tc>
                  <a:txBody>
                    <a:bodyPr/>
                    <a:lstStyle/>
                    <a:p>
                      <a:pPr algn="ctr"/>
                      <a:r>
                        <a:rPr lang="en-US" sz="1600" dirty="0"/>
                        <a:t>44</a:t>
                      </a:r>
                    </a:p>
                  </a:txBody>
                  <a:tcPr marT="0" marB="0" anchor="ctr">
                    <a:solidFill>
                      <a:srgbClr val="BFBFBF"/>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1341609568"/>
                  </a:ext>
                </a:extLst>
              </a:tr>
              <a:tr h="184025">
                <a:tc>
                  <a:txBody>
                    <a:bodyPr/>
                    <a:lstStyle/>
                    <a:p>
                      <a:pPr algn="l"/>
                      <a:r>
                        <a:rPr lang="en-US" sz="1600" dirty="0"/>
                        <a:t>Unmarried</a:t>
                      </a:r>
                      <a:r>
                        <a:rPr lang="en-US" sz="1600" baseline="0" dirty="0"/>
                        <a:t> PWD</a:t>
                      </a:r>
                      <a:endParaRPr lang="en-US" sz="1600" dirty="0"/>
                    </a:p>
                  </a:txBody>
                  <a:tcPr marT="0" marB="0" anchor="ctr">
                    <a:solidFill>
                      <a:srgbClr val="BFBFBF"/>
                    </a:solidFill>
                  </a:tcPr>
                </a:tc>
                <a:tc>
                  <a:txBody>
                    <a:bodyPr/>
                    <a:lstStyle/>
                    <a:p>
                      <a:pPr algn="ctr"/>
                      <a:r>
                        <a:rPr lang="en-US" sz="1600" dirty="0"/>
                        <a:t>36</a:t>
                      </a:r>
                    </a:p>
                  </a:txBody>
                  <a:tcPr marT="0" marB="0" anchor="ctr">
                    <a:solidFill>
                      <a:srgbClr val="BFBFBF"/>
                    </a:solidFill>
                  </a:tcPr>
                </a:tc>
                <a:tc>
                  <a:txBody>
                    <a:bodyPr/>
                    <a:lstStyle/>
                    <a:p>
                      <a:pPr algn="ctr"/>
                      <a:r>
                        <a:rPr lang="en-US" sz="1600" b="1" dirty="0"/>
                        <a:t>62</a:t>
                      </a:r>
                    </a:p>
                  </a:txBody>
                  <a:tcPr marT="0" marB="0" anchor="ctr">
                    <a:solidFill>
                      <a:srgbClr val="96BADA"/>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4178563258"/>
                  </a:ext>
                </a:extLst>
              </a:tr>
              <a:tr h="184025">
                <a:tc>
                  <a:txBody>
                    <a:bodyPr/>
                    <a:lstStyle/>
                    <a:p>
                      <a:pPr algn="l"/>
                      <a:r>
                        <a:rPr lang="en-US" sz="1600" dirty="0"/>
                        <a:t>Unmarried</a:t>
                      </a:r>
                      <a:r>
                        <a:rPr lang="en-US" sz="1600" baseline="0" dirty="0"/>
                        <a:t> </a:t>
                      </a:r>
                      <a:r>
                        <a:rPr lang="en-US" sz="1600" dirty="0"/>
                        <a:t>PWD/family/friends </a:t>
                      </a:r>
                    </a:p>
                  </a:txBody>
                  <a:tcPr marT="0" marB="0" anchor="ctr">
                    <a:solidFill>
                      <a:srgbClr val="BFBFBF"/>
                    </a:solidFill>
                  </a:tcPr>
                </a:tc>
                <a:tc>
                  <a:txBody>
                    <a:bodyPr/>
                    <a:lstStyle/>
                    <a:p>
                      <a:pPr algn="ctr"/>
                      <a:r>
                        <a:rPr lang="en-US" sz="1600" dirty="0"/>
                        <a:t>35</a:t>
                      </a:r>
                    </a:p>
                  </a:txBody>
                  <a:tcPr marT="0" marB="0" anchor="ctr">
                    <a:solidFill>
                      <a:srgbClr val="BFBFBF"/>
                    </a:solidFill>
                  </a:tcPr>
                </a:tc>
                <a:tc>
                  <a:txBody>
                    <a:bodyPr/>
                    <a:lstStyle/>
                    <a:p>
                      <a:pPr algn="ctr"/>
                      <a:r>
                        <a:rPr lang="en-US" sz="1600" b="1" dirty="0"/>
                        <a:t>64</a:t>
                      </a:r>
                    </a:p>
                  </a:txBody>
                  <a:tcPr marT="0" marB="0" anchor="ctr">
                    <a:solidFill>
                      <a:srgbClr val="96BADA"/>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996724112"/>
                  </a:ext>
                </a:extLst>
              </a:tr>
              <a:tr h="184025">
                <a:tc>
                  <a:txBody>
                    <a:bodyPr/>
                    <a:lstStyle/>
                    <a:p>
                      <a:pPr algn="l"/>
                      <a:r>
                        <a:rPr lang="en-US" sz="1600" dirty="0"/>
                        <a:t>Men PWD</a:t>
                      </a:r>
                    </a:p>
                  </a:txBody>
                  <a:tcPr marT="0" marB="0" anchor="ctr">
                    <a:solidFill>
                      <a:srgbClr val="DFDFDF"/>
                    </a:solidFill>
                  </a:tcPr>
                </a:tc>
                <a:tc>
                  <a:txBody>
                    <a:bodyPr/>
                    <a:lstStyle/>
                    <a:p>
                      <a:pPr algn="ctr"/>
                      <a:r>
                        <a:rPr lang="en-US" sz="1600" b="1" dirty="0"/>
                        <a:t>55</a:t>
                      </a:r>
                    </a:p>
                  </a:txBody>
                  <a:tcPr marT="0" marB="0" anchor="ctr">
                    <a:solidFill>
                      <a:srgbClr val="F2BCBB"/>
                    </a:solidFill>
                  </a:tcPr>
                </a:tc>
                <a:tc>
                  <a:txBody>
                    <a:bodyPr/>
                    <a:lstStyle/>
                    <a:p>
                      <a:pPr algn="ctr"/>
                      <a:r>
                        <a:rPr lang="en-US" sz="1600" dirty="0"/>
                        <a:t>44</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521394686"/>
                  </a:ext>
                </a:extLst>
              </a:tr>
              <a:tr h="184025">
                <a:tc>
                  <a:txBody>
                    <a:bodyPr/>
                    <a:lstStyle/>
                    <a:p>
                      <a:pPr algn="l"/>
                      <a:r>
                        <a:rPr lang="en-US" sz="1600" dirty="0"/>
                        <a:t>Women PWD</a:t>
                      </a:r>
                    </a:p>
                  </a:txBody>
                  <a:tcPr marT="0" marB="0" anchor="ctr">
                    <a:solidFill>
                      <a:srgbClr val="DFDFDF"/>
                    </a:solidFill>
                  </a:tcPr>
                </a:tc>
                <a:tc>
                  <a:txBody>
                    <a:bodyPr/>
                    <a:lstStyle/>
                    <a:p>
                      <a:pPr algn="ctr"/>
                      <a:r>
                        <a:rPr lang="en-US" sz="1600" dirty="0"/>
                        <a:t>45</a:t>
                      </a:r>
                    </a:p>
                  </a:txBody>
                  <a:tcPr marT="0" marB="0" anchor="ctr">
                    <a:solidFill>
                      <a:srgbClr val="DFDFDF"/>
                    </a:solidFill>
                  </a:tcPr>
                </a:tc>
                <a:tc>
                  <a:txBody>
                    <a:bodyPr/>
                    <a:lstStyle/>
                    <a:p>
                      <a:pPr algn="ctr"/>
                      <a:r>
                        <a:rPr lang="en-US" sz="1600" b="1" dirty="0"/>
                        <a:t>53</a:t>
                      </a:r>
                    </a:p>
                  </a:txBody>
                  <a:tcPr marT="0" marB="0" anchor="ctr">
                    <a:solidFill>
                      <a:srgbClr val="96BADA"/>
                    </a:solidFill>
                  </a:tcPr>
                </a:tc>
                <a:tc>
                  <a:txBody>
                    <a:bodyPr/>
                    <a:lstStyle/>
                    <a:p>
                      <a:pPr algn="ctr"/>
                      <a:r>
                        <a:rPr lang="en-US" sz="1600" dirty="0"/>
                        <a:t>3</a:t>
                      </a:r>
                    </a:p>
                  </a:txBody>
                  <a:tcPr marT="0" marB="0" anchor="ctr">
                    <a:solidFill>
                      <a:srgbClr val="DFDFDF"/>
                    </a:solidFill>
                  </a:tcPr>
                </a:tc>
                <a:extLst>
                  <a:ext uri="{0D108BD9-81ED-4DB2-BD59-A6C34878D82A}">
                    <a16:rowId xmlns:a16="http://schemas.microsoft.com/office/drawing/2014/main" val="1498767419"/>
                  </a:ext>
                </a:extLst>
              </a:tr>
              <a:tr h="184025">
                <a:tc>
                  <a:txBody>
                    <a:bodyPr/>
                    <a:lstStyle/>
                    <a:p>
                      <a:pPr algn="l"/>
                      <a:r>
                        <a:rPr lang="en-US" sz="1600" dirty="0"/>
                        <a:t>PWD under 50 </a:t>
                      </a:r>
                    </a:p>
                  </a:txBody>
                  <a:tcPr marT="0" marB="0" anchor="ctr">
                    <a:solidFill>
                      <a:srgbClr val="BFBFBF"/>
                    </a:solidFill>
                  </a:tcPr>
                </a:tc>
                <a:tc>
                  <a:txBody>
                    <a:bodyPr/>
                    <a:lstStyle/>
                    <a:p>
                      <a:pPr algn="ctr"/>
                      <a:r>
                        <a:rPr lang="en-US" sz="1600" dirty="0"/>
                        <a:t>41</a:t>
                      </a:r>
                    </a:p>
                  </a:txBody>
                  <a:tcPr marT="0" marB="0" anchor="ctr">
                    <a:solidFill>
                      <a:srgbClr val="BFBFBF"/>
                    </a:solidFill>
                  </a:tcPr>
                </a:tc>
                <a:tc>
                  <a:txBody>
                    <a:bodyPr/>
                    <a:lstStyle/>
                    <a:p>
                      <a:pPr algn="ctr"/>
                      <a:r>
                        <a:rPr lang="en-US" sz="1600" b="1" dirty="0"/>
                        <a:t>59</a:t>
                      </a:r>
                    </a:p>
                  </a:txBody>
                  <a:tcPr marT="0" marB="0" anchor="ctr">
                    <a:solidFill>
                      <a:srgbClr val="96BADA"/>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2054877440"/>
                  </a:ext>
                </a:extLst>
              </a:tr>
              <a:tr h="184025">
                <a:tc>
                  <a:txBody>
                    <a:bodyPr/>
                    <a:lstStyle/>
                    <a:p>
                      <a:pPr algn="l"/>
                      <a:r>
                        <a:rPr lang="en-US" sz="1600" dirty="0"/>
                        <a:t>PWD over 50 </a:t>
                      </a:r>
                    </a:p>
                  </a:txBody>
                  <a:tcPr marT="0" marB="0" anchor="ctr">
                    <a:solidFill>
                      <a:srgbClr val="BFBFBF"/>
                    </a:solidFill>
                  </a:tcPr>
                </a:tc>
                <a:tc>
                  <a:txBody>
                    <a:bodyPr/>
                    <a:lstStyle/>
                    <a:p>
                      <a:pPr algn="ctr"/>
                      <a:r>
                        <a:rPr lang="en-US" sz="1600" b="1" dirty="0"/>
                        <a:t>56</a:t>
                      </a:r>
                    </a:p>
                  </a:txBody>
                  <a:tcPr marT="0" marB="0" anchor="ctr">
                    <a:solidFill>
                      <a:srgbClr val="F2BCBB"/>
                    </a:solidFill>
                  </a:tcPr>
                </a:tc>
                <a:tc>
                  <a:txBody>
                    <a:bodyPr/>
                    <a:lstStyle/>
                    <a:p>
                      <a:pPr algn="ctr"/>
                      <a:r>
                        <a:rPr lang="en-US" sz="1600" dirty="0"/>
                        <a:t>41</a:t>
                      </a:r>
                    </a:p>
                  </a:txBody>
                  <a:tcPr marT="0" marB="0" anchor="ctr">
                    <a:solidFill>
                      <a:srgbClr val="BFBFBF"/>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2396089297"/>
                  </a:ext>
                </a:extLst>
              </a:tr>
              <a:tr h="184025">
                <a:tc>
                  <a:txBody>
                    <a:bodyPr/>
                    <a:lstStyle/>
                    <a:p>
                      <a:pPr algn="l"/>
                      <a:r>
                        <a:rPr lang="en-US" sz="1600" dirty="0"/>
                        <a:t>White PWD</a:t>
                      </a:r>
                    </a:p>
                  </a:txBody>
                  <a:tcPr marT="0" marB="0" anchor="ctr">
                    <a:solidFill>
                      <a:srgbClr val="DFDFDF"/>
                    </a:solidFill>
                  </a:tcPr>
                </a:tc>
                <a:tc>
                  <a:txBody>
                    <a:bodyPr/>
                    <a:lstStyle/>
                    <a:p>
                      <a:pPr algn="ctr"/>
                      <a:r>
                        <a:rPr lang="en-US" sz="1600" b="1" dirty="0"/>
                        <a:t>57</a:t>
                      </a:r>
                    </a:p>
                  </a:txBody>
                  <a:tcPr marT="0" marB="0" anchor="ctr">
                    <a:solidFill>
                      <a:srgbClr val="F2BCBB"/>
                    </a:solidFill>
                  </a:tcPr>
                </a:tc>
                <a:tc>
                  <a:txBody>
                    <a:bodyPr/>
                    <a:lstStyle/>
                    <a:p>
                      <a:pPr algn="ctr"/>
                      <a:r>
                        <a:rPr lang="en-US" sz="1600" dirty="0"/>
                        <a:t>41</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4219411002"/>
                  </a:ext>
                </a:extLst>
              </a:tr>
              <a:tr h="184025">
                <a:tc>
                  <a:txBody>
                    <a:bodyPr/>
                    <a:lstStyle/>
                    <a:p>
                      <a:pPr algn="l"/>
                      <a:r>
                        <a:rPr lang="en-US" sz="1600" dirty="0"/>
                        <a:t>POC PWD</a:t>
                      </a:r>
                    </a:p>
                  </a:txBody>
                  <a:tcPr marT="0" marB="0" anchor="ctr">
                    <a:solidFill>
                      <a:srgbClr val="DFDFDF"/>
                    </a:solidFill>
                  </a:tcPr>
                </a:tc>
                <a:tc>
                  <a:txBody>
                    <a:bodyPr/>
                    <a:lstStyle/>
                    <a:p>
                      <a:pPr algn="ctr"/>
                      <a:r>
                        <a:rPr lang="en-US" sz="1600" b="0" dirty="0"/>
                        <a:t>35</a:t>
                      </a:r>
                    </a:p>
                  </a:txBody>
                  <a:tcPr marT="0" marB="0" anchor="ctr">
                    <a:solidFill>
                      <a:srgbClr val="DFDFDF"/>
                    </a:solidFill>
                  </a:tcPr>
                </a:tc>
                <a:tc>
                  <a:txBody>
                    <a:bodyPr/>
                    <a:lstStyle/>
                    <a:p>
                      <a:pPr algn="ctr"/>
                      <a:r>
                        <a:rPr lang="en-US" sz="1600" b="1" dirty="0"/>
                        <a:t>62</a:t>
                      </a:r>
                    </a:p>
                  </a:txBody>
                  <a:tcPr marT="0" marB="0" anchor="ctr">
                    <a:solidFill>
                      <a:srgbClr val="96BADA"/>
                    </a:solidFill>
                  </a:tcPr>
                </a:tc>
                <a:tc>
                  <a:txBody>
                    <a:bodyPr/>
                    <a:lstStyle/>
                    <a:p>
                      <a:pPr algn="ctr"/>
                      <a:r>
                        <a:rPr lang="en-US" sz="1600" dirty="0"/>
                        <a:t>3</a:t>
                      </a:r>
                    </a:p>
                  </a:txBody>
                  <a:tcPr marT="0" marB="0" anchor="ctr">
                    <a:solidFill>
                      <a:srgbClr val="DFDFDF"/>
                    </a:solidFill>
                  </a:tcPr>
                </a:tc>
                <a:extLst>
                  <a:ext uri="{0D108BD9-81ED-4DB2-BD59-A6C34878D82A}">
                    <a16:rowId xmlns:a16="http://schemas.microsoft.com/office/drawing/2014/main" val="2147196967"/>
                  </a:ext>
                </a:extLst>
              </a:tr>
            </a:tbl>
          </a:graphicData>
        </a:graphic>
      </p:graphicFrame>
      <p:sp>
        <p:nvSpPr>
          <p:cNvPr id="11" name="TextBox 10" descr="In the election for Congress, will you vote for [ROTATE: _the Republican candidate or _the Democratic candidate? [IF “UNDECIDED,” ASK]: Which candidate do you lean toward at this time? &#13;&#10;">
            <a:extLst>
              <a:ext uri="{FF2B5EF4-FFF2-40B4-BE49-F238E27FC236}">
                <a16:creationId xmlns:a16="http://schemas.microsoft.com/office/drawing/2014/main" id="{B2FFDA2F-83BC-41D1-BB92-F4FD23D7102C}"/>
              </a:ext>
            </a:extLst>
          </p:cNvPr>
          <p:cNvSpPr txBox="1"/>
          <p:nvPr/>
        </p:nvSpPr>
        <p:spPr>
          <a:xfrm>
            <a:off x="3592349" y="92826"/>
            <a:ext cx="8264371" cy="916824"/>
          </a:xfrm>
          <a:prstGeom prst="rect">
            <a:avLst/>
          </a:prstGeom>
          <a:solidFill>
            <a:schemeClr val="bg1">
              <a:lumMod val="85000"/>
            </a:schemeClr>
          </a:solidFill>
        </p:spPr>
        <p:txBody>
          <a:bodyPr wrap="square" rtlCol="0" anchor="ctr">
            <a:noAutofit/>
          </a:bodyPr>
          <a:lstStyle/>
          <a:p>
            <a:pPr algn="ctr"/>
            <a:r>
              <a:rPr lang="en-US" b="1" dirty="0"/>
              <a:t>In the election for Congress, will you vote for [ROTATE: _the Republican candidate or _the Democratic candidate? [IF “UNDECIDED,” ASK]: Which candidate do you lean toward at this time? </a:t>
            </a:r>
          </a:p>
        </p:txBody>
      </p:sp>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132348" y="882315"/>
            <a:ext cx="3618558" cy="5793543"/>
          </a:xfrm>
        </p:spPr>
        <p:txBody>
          <a:bodyPr>
            <a:noAutofit/>
          </a:bodyPr>
          <a:lstStyle/>
          <a:p>
            <a:r>
              <a:rPr lang="en-US" sz="2400" dirty="0"/>
              <a:t>Like the presidential ballot, majorities of voters who are college- educated, unmarried, female, younger, and voters of color who identify as a person with disabilities voted for Biden. </a:t>
            </a:r>
            <a:br>
              <a:rPr lang="en-US" sz="2400" dirty="0"/>
            </a:br>
            <a:br>
              <a:rPr lang="en-US" sz="2400" dirty="0"/>
            </a:br>
            <a:r>
              <a:rPr lang="en-US" sz="2400" dirty="0"/>
              <a:t>Majorities of non-college, married, male, white, and older voters with disabilities and voters with disabilities/family/friends voted for Trump.</a:t>
            </a:r>
            <a:br>
              <a:rPr lang="en-US" sz="2400" dirty="0"/>
            </a:br>
            <a:br>
              <a:rPr lang="en-US" sz="2400" dirty="0"/>
            </a:br>
            <a:endParaRPr lang="en-US" sz="2400" dirty="0"/>
          </a:p>
        </p:txBody>
      </p:sp>
    </p:spTree>
    <p:extLst>
      <p:ext uri="{BB962C8B-B14F-4D97-AF65-F5344CB8AC3E}">
        <p14:creationId xmlns:p14="http://schemas.microsoft.com/office/powerpoint/2010/main" val="101467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png" descr="The Tarrance Group logo">
            <a:extLst>
              <a:ext uri="{FF2B5EF4-FFF2-40B4-BE49-F238E27FC236}">
                <a16:creationId xmlns:a16="http://schemas.microsoft.com/office/drawing/2014/main" id="{9EE33FC9-6B29-4026-B048-857DCE2A5E2C}"/>
              </a:ext>
            </a:extLst>
          </p:cNvPr>
          <p:cNvPicPr/>
          <p:nvPr/>
        </p:nvPicPr>
        <p:blipFill>
          <a:blip r:embed="rId2"/>
          <a:srcRect/>
          <a:stretch>
            <a:fillRect/>
          </a:stretch>
        </p:blipFill>
        <p:spPr>
          <a:xfrm>
            <a:off x="8153400" y="6355080"/>
            <a:ext cx="2207812" cy="367160"/>
          </a:xfrm>
          <a:prstGeom prst="rect">
            <a:avLst/>
          </a:prstGeom>
          <a:ln/>
        </p:spPr>
      </p:pic>
      <p:sp>
        <p:nvSpPr>
          <p:cNvPr id="3" name="Circle: Hollow 2">
            <a:extLst>
              <a:ext uri="{FF2B5EF4-FFF2-40B4-BE49-F238E27FC236}">
                <a16:creationId xmlns:a16="http://schemas.microsoft.com/office/drawing/2014/main" id="{8DD6A623-0755-4B5F-864F-13D4B50BCA30}"/>
              </a:ext>
              <a:ext uri="{C183D7F6-B498-43B3-948B-1728B52AA6E4}">
                <adec:decorative xmlns:adec="http://schemas.microsoft.com/office/drawing/2017/decorative" val="1"/>
              </a:ext>
            </a:extLst>
          </p:cNvPr>
          <p:cNvSpPr/>
          <p:nvPr/>
        </p:nvSpPr>
        <p:spPr>
          <a:xfrm>
            <a:off x="10227648" y="2496789"/>
            <a:ext cx="679242" cy="357047"/>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ircle: Hollow 3">
            <a:extLst>
              <a:ext uri="{FF2B5EF4-FFF2-40B4-BE49-F238E27FC236}">
                <a16:creationId xmlns:a16="http://schemas.microsoft.com/office/drawing/2014/main" id="{D8B71464-FA6D-41A0-8FB1-1EF9B5C508A2}"/>
              </a:ext>
              <a:ext uri="{C183D7F6-B498-43B3-948B-1728B52AA6E4}">
                <adec:decorative xmlns:adec="http://schemas.microsoft.com/office/drawing/2017/decorative" val="1"/>
              </a:ext>
            </a:extLst>
          </p:cNvPr>
          <p:cNvSpPr/>
          <p:nvPr/>
        </p:nvSpPr>
        <p:spPr>
          <a:xfrm>
            <a:off x="9648528" y="3071953"/>
            <a:ext cx="679242" cy="357047"/>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Content Placeholder 5" descr="Bar chart&#10;&#10;The Economy and jobs&#10;30% Total&#10;50% voted Trump&#10;11% voted Biden&#10;&#10;COVID-19&#10;28% Total&#10;11% voted Trump&#10;46% voted Biden&#10;&#10;Health Care&#10;18% Total&#10;10% voted Trump&#10;26% voted Biden&#10;&#10;Dysfunction in Government&#10;16% Total&#10;14% voted Trump&#10;19% voted Biden&#10;&#10;Racial Justice&#10;14% Total&#10;4% voted Trump&#10;24% voted Biden&#10;&#10;Social Security and Medicare&#10;11% Total&#10;9% voted Trump&#10;12% voted Biden&#10;&#10;The Environment and Climate Change&#10;10% Total&#10;1% voted Trump&#10;18% voted Biden&#10;&#10;Taxes&#10;10% Total&#10;17% voted Trump&#10;3% voted Biden">
            <a:extLst>
              <a:ext uri="{FF2B5EF4-FFF2-40B4-BE49-F238E27FC236}">
                <a16:creationId xmlns:a16="http://schemas.microsoft.com/office/drawing/2014/main" id="{7683ED39-6F45-4F89-AD32-5A48160352DD}"/>
              </a:ext>
            </a:extLst>
          </p:cNvPr>
          <p:cNvGraphicFramePr>
            <a:graphicFrameLocks noGrp="1"/>
          </p:cNvGraphicFramePr>
          <p:nvPr>
            <p:ph idx="1"/>
            <p:extLst>
              <p:ext uri="{D42A27DB-BD31-4B8C-83A1-F6EECF244321}">
                <p14:modId xmlns:p14="http://schemas.microsoft.com/office/powerpoint/2010/main" val="1179778739"/>
              </p:ext>
            </p:extLst>
          </p:nvPr>
        </p:nvGraphicFramePr>
        <p:xfrm>
          <a:off x="334962" y="2321169"/>
          <a:ext cx="11522075" cy="45368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descr="I am going to read you a list of issues that may have come up during the election. Please tell me which one or two of these was most important to you in deciding from whom to vote. [TOP TIER]&#13;&#10;">
            <a:extLst>
              <a:ext uri="{FF2B5EF4-FFF2-40B4-BE49-F238E27FC236}">
                <a16:creationId xmlns:a16="http://schemas.microsoft.com/office/drawing/2014/main" id="{3B619304-6CAC-4289-9CB6-EE8B336466E3}"/>
              </a:ext>
            </a:extLst>
          </p:cNvPr>
          <p:cNvSpPr txBox="1"/>
          <p:nvPr/>
        </p:nvSpPr>
        <p:spPr>
          <a:xfrm>
            <a:off x="334962" y="1828800"/>
            <a:ext cx="11521439" cy="492369"/>
          </a:xfrm>
          <a:prstGeom prst="rect">
            <a:avLst/>
          </a:prstGeom>
          <a:solidFill>
            <a:srgbClr val="FFFFFF">
              <a:lumMod val="85000"/>
            </a:srgbClr>
          </a:solidFill>
        </p:spPr>
        <p:txBody>
          <a:bodyPr wrap="square" rtlCol="0" anchor="ctr">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Times New Roman" panose="02020603050405020304" pitchFamily="18" charset="0"/>
              </a:rPr>
              <a:t>I am going to read you a list of issues that may have come up during the election. Please tell me which one or two of these was most important to you in deciding from whom to vote. [TOP TIER]</a:t>
            </a:r>
            <a:endParaRPr kumimoji="0" lang="en-US" sz="1400" b="1" i="0" u="none" strike="noStrike" kern="0" cap="none" spc="0" normalizeH="0" baseline="0" noProof="0" dirty="0">
              <a:ln>
                <a:noFill/>
              </a:ln>
              <a:solidFill>
                <a:srgbClr val="000000"/>
              </a:solidFill>
              <a:effectLst/>
              <a:uLnTx/>
              <a:uFillTx/>
              <a:cs typeface="Times New Roman" panose="02020603050405020304" pitchFamily="18" charset="0"/>
            </a:endParaRPr>
          </a:p>
        </p:txBody>
      </p:sp>
      <p:sp>
        <p:nvSpPr>
          <p:cNvPr id="2" name="Title 1">
            <a:extLst>
              <a:ext uri="{FF2B5EF4-FFF2-40B4-BE49-F238E27FC236}">
                <a16:creationId xmlns:a16="http://schemas.microsoft.com/office/drawing/2014/main" id="{A2CF7067-5EB7-45C3-9501-D8F766F60F64}"/>
              </a:ext>
            </a:extLst>
          </p:cNvPr>
          <p:cNvSpPr>
            <a:spLocks noGrp="1"/>
          </p:cNvSpPr>
          <p:nvPr>
            <p:ph type="title"/>
          </p:nvPr>
        </p:nvSpPr>
        <p:spPr>
          <a:xfrm>
            <a:off x="335280" y="198783"/>
            <a:ext cx="11521440" cy="1445355"/>
          </a:xfrm>
        </p:spPr>
        <p:txBody>
          <a:bodyPr>
            <a:noAutofit/>
          </a:bodyPr>
          <a:lstStyle/>
          <a:p>
            <a:r>
              <a:rPr lang="en-US" sz="2400" dirty="0"/>
              <a:t>The economy and jobs and COVID-19 dominated voters’ issue concerns, with 30% saying the economy and jobs and 28% saying COVID-19 were one of the two most important issues in deciding for whom to vote. While the economy and jobs were paramount among Trump voters, COVID-19 was most important to Biden voters.</a:t>
            </a:r>
          </a:p>
        </p:txBody>
      </p:sp>
    </p:spTree>
    <p:extLst>
      <p:ext uri="{BB962C8B-B14F-4D97-AF65-F5344CB8AC3E}">
        <p14:creationId xmlns:p14="http://schemas.microsoft.com/office/powerpoint/2010/main" val="108958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png" descr="The Tarrance Group logo">
            <a:extLst>
              <a:ext uri="{FF2B5EF4-FFF2-40B4-BE49-F238E27FC236}">
                <a16:creationId xmlns:a16="http://schemas.microsoft.com/office/drawing/2014/main" id="{9EE33FC9-6B29-4026-B048-857DCE2A5E2C}"/>
              </a:ext>
            </a:extLst>
          </p:cNvPr>
          <p:cNvPicPr/>
          <p:nvPr/>
        </p:nvPicPr>
        <p:blipFill>
          <a:blip r:embed="rId2"/>
          <a:srcRect/>
          <a:stretch>
            <a:fillRect/>
          </a:stretch>
        </p:blipFill>
        <p:spPr>
          <a:xfrm>
            <a:off x="8153400" y="6355080"/>
            <a:ext cx="2207812" cy="367160"/>
          </a:xfrm>
          <a:prstGeom prst="rect">
            <a:avLst/>
          </a:prstGeom>
          <a:ln/>
        </p:spPr>
      </p:pic>
      <p:graphicFrame>
        <p:nvGraphicFramePr>
          <p:cNvPr id="10" name="Content Placeholder 5" descr="Bar chart&#10;&#10;The economy and jobs&#10;26% total disability community&#10;22% voters with disabilities&#10;28% family member&#10;26% close friend&#10;&#10;COVID-19&#10;26% total disability community&#10;24% voters with disabilities&#10;25% family member&#10;30% close friend&#10;&#10;Health Care&#10;19% total disability community&#10;15% voters with disabilities&#10;21% family member&#10;24% close friend&#10;&#10;Dysfunction in Government&#10;17% total disability community&#10;15% voters with disabilities&#10;18% family member&#10;13% close friend&#10;&#10;Racial Justice&#10;14% total disability community&#10;14% voters with disabilities&#10;12% family member&#10;20% close friend&#10;&#10;Social Security and Medicare&#10;13% total disability community&#10;17% voters with disabilities&#10;10% family member&#10;13% close friend&#10;&#10;The environment and climate change&#10;9% total disability community&#10;9% voters with disabilities&#10;10% family member&#10;10% close friend&#10;&#10;Taxes&#10;8% total disability community&#10;7% voters with disabilities&#10;9% family member&#10;9% close friend&#10;&#10;Terrorism/National Security&#10;9% total disability community&#10;10% voters with disabilities&#10;10% family member&#10;6% close friend&#10;&#10;Immigration&#10;10% total disability community&#10;12% voters with disabilities&#10;9% family member&#10;3% close friend">
            <a:extLst>
              <a:ext uri="{FF2B5EF4-FFF2-40B4-BE49-F238E27FC236}">
                <a16:creationId xmlns:a16="http://schemas.microsoft.com/office/drawing/2014/main" id="{7683ED39-6F45-4F89-AD32-5A48160352DD}"/>
              </a:ext>
            </a:extLst>
          </p:cNvPr>
          <p:cNvGraphicFramePr>
            <a:graphicFrameLocks noGrp="1"/>
          </p:cNvGraphicFramePr>
          <p:nvPr>
            <p:ph idx="1"/>
            <p:extLst>
              <p:ext uri="{D42A27DB-BD31-4B8C-83A1-F6EECF244321}">
                <p14:modId xmlns:p14="http://schemas.microsoft.com/office/powerpoint/2010/main" val="3781073917"/>
              </p:ext>
            </p:extLst>
          </p:nvPr>
        </p:nvGraphicFramePr>
        <p:xfrm>
          <a:off x="334962" y="2311121"/>
          <a:ext cx="11522075" cy="4544039"/>
        </p:xfrm>
        <a:graphic>
          <a:graphicData uri="http://schemas.openxmlformats.org/drawingml/2006/chart">
            <c:chart xmlns:c="http://schemas.openxmlformats.org/drawingml/2006/chart" xmlns:r="http://schemas.openxmlformats.org/officeDocument/2006/relationships" r:id="rId3"/>
          </a:graphicData>
        </a:graphic>
      </p:graphicFrame>
      <p:sp>
        <p:nvSpPr>
          <p:cNvPr id="4" name="Circle: Hollow 3">
            <a:extLst>
              <a:ext uri="{FF2B5EF4-FFF2-40B4-BE49-F238E27FC236}">
                <a16:creationId xmlns:a16="http://schemas.microsoft.com/office/drawing/2014/main" id="{D8B71464-FA6D-41A0-8FB1-1EF9B5C508A2}"/>
              </a:ext>
              <a:ext uri="{C183D7F6-B498-43B3-948B-1728B52AA6E4}">
                <adec:decorative xmlns:adec="http://schemas.microsoft.com/office/drawing/2017/decorative" val="1"/>
              </a:ext>
            </a:extLst>
          </p:cNvPr>
          <p:cNvSpPr/>
          <p:nvPr/>
        </p:nvSpPr>
        <p:spPr>
          <a:xfrm>
            <a:off x="8153400" y="3311553"/>
            <a:ext cx="1422679" cy="406337"/>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4008EE80-D45F-43F0-A180-8DEDD1A23D76}"/>
              </a:ext>
              <a:ext uri="{C183D7F6-B498-43B3-948B-1728B52AA6E4}">
                <adec:decorative xmlns:adec="http://schemas.microsoft.com/office/drawing/2017/decorative" val="1"/>
              </a:ext>
            </a:extLst>
          </p:cNvPr>
          <p:cNvSpPr/>
          <p:nvPr/>
        </p:nvSpPr>
        <p:spPr>
          <a:xfrm>
            <a:off x="7180386" y="4357313"/>
            <a:ext cx="727668" cy="385510"/>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4B86345A-B34D-48A1-8E3F-2B603012A953}"/>
              </a:ext>
              <a:ext uri="{C183D7F6-B498-43B3-948B-1728B52AA6E4}">
                <adec:decorative xmlns:adec="http://schemas.microsoft.com/office/drawing/2017/decorative" val="1"/>
              </a:ext>
            </a:extLst>
          </p:cNvPr>
          <p:cNvSpPr/>
          <p:nvPr/>
        </p:nvSpPr>
        <p:spPr>
          <a:xfrm>
            <a:off x="1127424" y="2401556"/>
            <a:ext cx="10066439" cy="83401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I am going to read you a list of issues that may have come up during the election. Please tell me which one or two of these was most important to you in deciding from whom to vote. [TOP TIER]&#13;&#10;">
            <a:extLst>
              <a:ext uri="{FF2B5EF4-FFF2-40B4-BE49-F238E27FC236}">
                <a16:creationId xmlns:a16="http://schemas.microsoft.com/office/drawing/2014/main" id="{3B619304-6CAC-4289-9CB6-EE8B336466E3}"/>
              </a:ext>
            </a:extLst>
          </p:cNvPr>
          <p:cNvSpPr txBox="1"/>
          <p:nvPr/>
        </p:nvSpPr>
        <p:spPr>
          <a:xfrm>
            <a:off x="334962" y="1828800"/>
            <a:ext cx="11521439" cy="492369"/>
          </a:xfrm>
          <a:prstGeom prst="rect">
            <a:avLst/>
          </a:prstGeom>
          <a:solidFill>
            <a:srgbClr val="FFFFFF">
              <a:lumMod val="85000"/>
            </a:srgbClr>
          </a:solidFill>
        </p:spPr>
        <p:txBody>
          <a:bodyPr wrap="square" rtlCol="0" anchor="ctr">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Times New Roman" panose="02020603050405020304" pitchFamily="18" charset="0"/>
              </a:rPr>
              <a:t>I am going to read you a list of issues that may have come up during the election. Please tell me which one or two of these was most important to you in deciding from whom to vote. [TOP TIER]</a:t>
            </a:r>
            <a:endParaRPr kumimoji="0" lang="en-US" sz="1400" b="1" i="0" u="none" strike="noStrike" kern="0" cap="none" spc="0" normalizeH="0" baseline="0" noProof="0" dirty="0">
              <a:ln>
                <a:noFill/>
              </a:ln>
              <a:solidFill>
                <a:srgbClr val="000000"/>
              </a:solidFill>
              <a:effectLst/>
              <a:uLnTx/>
              <a:uFillTx/>
              <a:cs typeface="Times New Roman" panose="02020603050405020304" pitchFamily="18" charset="0"/>
            </a:endParaRPr>
          </a:p>
        </p:txBody>
      </p:sp>
      <p:sp>
        <p:nvSpPr>
          <p:cNvPr id="2" name="Title 1">
            <a:extLst>
              <a:ext uri="{FF2B5EF4-FFF2-40B4-BE49-F238E27FC236}">
                <a16:creationId xmlns:a16="http://schemas.microsoft.com/office/drawing/2014/main" id="{A2CF7067-5EB7-45C3-9501-D8F766F60F64}"/>
              </a:ext>
            </a:extLst>
          </p:cNvPr>
          <p:cNvSpPr>
            <a:spLocks noGrp="1"/>
          </p:cNvSpPr>
          <p:nvPr>
            <p:ph type="title"/>
          </p:nvPr>
        </p:nvSpPr>
        <p:spPr>
          <a:xfrm>
            <a:off x="335280" y="198783"/>
            <a:ext cx="11521440" cy="1445355"/>
          </a:xfrm>
        </p:spPr>
        <p:txBody>
          <a:bodyPr>
            <a:noAutofit/>
          </a:bodyPr>
          <a:lstStyle/>
          <a:p>
            <a:r>
              <a:rPr lang="en-US" sz="2400" dirty="0"/>
              <a:t>Among voters with disabilities and those connected to voters with disabilities, COVID-19 and the economy and jobs were the most important issues in deciding for whom to vote. Voters with a family member or close friend were likely to list health care as an important issue and voters with disabilities were more likely than voters overall to list Social Security and Medicare as an important issue, too. </a:t>
            </a:r>
          </a:p>
        </p:txBody>
      </p:sp>
    </p:spTree>
    <p:extLst>
      <p:ext uri="{BB962C8B-B14F-4D97-AF65-F5344CB8AC3E}">
        <p14:creationId xmlns:p14="http://schemas.microsoft.com/office/powerpoint/2010/main" val="20649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png" descr="The Tarrance Group logo">
            <a:extLst>
              <a:ext uri="{FF2B5EF4-FFF2-40B4-BE49-F238E27FC236}">
                <a16:creationId xmlns:a16="http://schemas.microsoft.com/office/drawing/2014/main" id="{F99CBCEE-5320-4460-B78B-648F3D8269FC}"/>
              </a:ext>
            </a:extLst>
          </p:cNvPr>
          <p:cNvPicPr/>
          <p:nvPr/>
        </p:nvPicPr>
        <p:blipFill>
          <a:blip r:embed="rId3"/>
          <a:srcRect/>
          <a:stretch>
            <a:fillRect/>
          </a:stretch>
        </p:blipFill>
        <p:spPr>
          <a:xfrm>
            <a:off x="2836817" y="5933511"/>
            <a:ext cx="2414452" cy="506478"/>
          </a:xfrm>
          <a:prstGeom prst="rect">
            <a:avLst/>
          </a:prstGeom>
          <a:ln/>
        </p:spPr>
      </p:pic>
      <p:pic>
        <p:nvPicPr>
          <p:cNvPr id="5" name="Picture 4" descr="Image with different disability symbols. The text reads &quot;Inclusion Matters&quot; with the subtext &quot;access and empowerment for people of all abilities&quot;">
            <a:extLst>
              <a:ext uri="{FF2B5EF4-FFF2-40B4-BE49-F238E27FC236}">
                <a16:creationId xmlns:a16="http://schemas.microsoft.com/office/drawing/2014/main" id="{A73EEA5F-ABCD-4B34-B672-CFE7D58E66A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13338" y="301893"/>
            <a:ext cx="3713451" cy="4685743"/>
          </a:xfrm>
          <a:prstGeom prst="rect">
            <a:avLst/>
          </a:prstGeom>
        </p:spPr>
      </p:pic>
      <p:sp>
        <p:nvSpPr>
          <p:cNvPr id="6" name="TextBox 5">
            <a:extLst>
              <a:ext uri="{FF2B5EF4-FFF2-40B4-BE49-F238E27FC236}">
                <a16:creationId xmlns:a16="http://schemas.microsoft.com/office/drawing/2014/main" id="{53A2FF1C-026E-492B-89F3-9D6277B9161C}"/>
              </a:ext>
            </a:extLst>
          </p:cNvPr>
          <p:cNvSpPr txBox="1"/>
          <p:nvPr/>
        </p:nvSpPr>
        <p:spPr>
          <a:xfrm>
            <a:off x="6096000" y="5377341"/>
            <a:ext cx="5824451" cy="1323439"/>
          </a:xfrm>
          <a:prstGeom prst="rect">
            <a:avLst/>
          </a:prstGeom>
          <a:noFill/>
        </p:spPr>
        <p:txBody>
          <a:bodyPr wrap="square" rtlCol="0">
            <a:spAutoFit/>
          </a:bodyPr>
          <a:lstStyle/>
          <a:p>
            <a:r>
              <a:rPr lang="en-US" sz="1600" dirty="0"/>
              <a:t>Image Description: A tan and navy poster with four squares of imagery including a wheelchair sign, an outline of a male’s head and his brain, an icon of hands symbolizing sign language, and a walking icon with a cane. Underneath the image is the text “inclusion matters – access and empowerment for people of all abilities”. </a:t>
            </a:r>
          </a:p>
        </p:txBody>
      </p:sp>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831850" y="1709738"/>
            <a:ext cx="10515600" cy="3445066"/>
          </a:xfrm>
        </p:spPr>
        <p:txBody>
          <a:bodyPr/>
          <a:lstStyle/>
          <a:p>
            <a:r>
              <a:rPr lang="en-US" dirty="0"/>
              <a:t>Candidates and </a:t>
            </a:r>
            <a:br>
              <a:rPr lang="en-US" dirty="0"/>
            </a:br>
            <a:r>
              <a:rPr lang="en-US" dirty="0"/>
              <a:t>Disability Issues</a:t>
            </a:r>
          </a:p>
        </p:txBody>
      </p:sp>
    </p:spTree>
    <p:extLst>
      <p:ext uri="{BB962C8B-B14F-4D97-AF65-F5344CB8AC3E}">
        <p14:creationId xmlns:p14="http://schemas.microsoft.com/office/powerpoint/2010/main" val="343544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png" descr="The Tarrance Group logo">
            <a:extLst>
              <a:ext uri="{FF2B5EF4-FFF2-40B4-BE49-F238E27FC236}">
                <a16:creationId xmlns:a16="http://schemas.microsoft.com/office/drawing/2014/main" id="{33203885-B5D6-4E71-AA11-9B168A67F861}"/>
              </a:ext>
            </a:extLst>
          </p:cNvPr>
          <p:cNvPicPr/>
          <p:nvPr/>
        </p:nvPicPr>
        <p:blipFill>
          <a:blip r:embed="rId2"/>
          <a:srcRect/>
          <a:stretch>
            <a:fillRect/>
          </a:stretch>
        </p:blipFill>
        <p:spPr>
          <a:xfrm>
            <a:off x="8153400" y="6355080"/>
            <a:ext cx="2207812" cy="367160"/>
          </a:xfrm>
          <a:prstGeom prst="rect">
            <a:avLst/>
          </a:prstGeom>
          <a:ln/>
        </p:spPr>
      </p:pic>
      <p:sp>
        <p:nvSpPr>
          <p:cNvPr id="3" name="Content Placeholder 4">
            <a:extLst>
              <a:ext uri="{FF2B5EF4-FFF2-40B4-BE49-F238E27FC236}">
                <a16:creationId xmlns:a16="http://schemas.microsoft.com/office/drawing/2014/main" id="{797F5142-ECE4-4873-BAE6-7AA3973C0260}"/>
              </a:ext>
            </a:extLst>
          </p:cNvPr>
          <p:cNvSpPr txBox="1">
            <a:spLocks/>
          </p:cNvSpPr>
          <p:nvPr/>
        </p:nvSpPr>
        <p:spPr>
          <a:xfrm>
            <a:off x="464234" y="1645920"/>
            <a:ext cx="5881975" cy="646904"/>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a:t>Leading up to the November 2020 General Election, did you hear, read, or see anything from congressional or presidential campaigns about issues that are important to people with disabilities?</a:t>
            </a:r>
          </a:p>
        </p:txBody>
      </p:sp>
      <p:sp>
        <p:nvSpPr>
          <p:cNvPr id="8" name="Double Bracket 7">
            <a:extLst>
              <a:ext uri="{FF2B5EF4-FFF2-40B4-BE49-F238E27FC236}">
                <a16:creationId xmlns:a16="http://schemas.microsoft.com/office/drawing/2014/main" id="{77EFA4E9-3FC6-4631-B163-281DD0F51B26}"/>
              </a:ext>
            </a:extLst>
          </p:cNvPr>
          <p:cNvSpPr/>
          <p:nvPr/>
        </p:nvSpPr>
        <p:spPr bwMode="auto">
          <a:xfrm>
            <a:off x="1506977" y="2392380"/>
            <a:ext cx="1773140" cy="510778"/>
          </a:xfrm>
          <a:prstGeom prst="bracketPair">
            <a:avLst/>
          </a:prstGeom>
          <a:solidFill>
            <a:schemeClr val="accent1">
              <a:lumMod val="20000"/>
              <a:lumOff val="80000"/>
            </a:schemeClr>
          </a:solidFill>
          <a:ln w="381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US" sz="2400" b="1" dirty="0">
                <a:solidFill>
                  <a:srgbClr val="002060"/>
                </a:solidFill>
              </a:rPr>
              <a:t>31% Yes</a:t>
            </a:r>
            <a:endParaRPr kumimoji="0" lang="en-US" sz="2400" b="1" i="0" u="none" strike="noStrike" cap="none" normalizeH="0" baseline="0" dirty="0">
              <a:ln>
                <a:noFill/>
              </a:ln>
              <a:solidFill>
                <a:srgbClr val="002060"/>
              </a:solidFill>
              <a:effectLst/>
            </a:endParaRPr>
          </a:p>
        </p:txBody>
      </p:sp>
      <p:sp>
        <p:nvSpPr>
          <p:cNvPr id="12" name="Circle: Hollow 11">
            <a:extLst>
              <a:ext uri="{FF2B5EF4-FFF2-40B4-BE49-F238E27FC236}">
                <a16:creationId xmlns:a16="http://schemas.microsoft.com/office/drawing/2014/main" id="{9E1FC4D9-540E-4B27-B29C-B5094879577E}"/>
              </a:ext>
              <a:ext uri="{C183D7F6-B498-43B3-948B-1728B52AA6E4}">
                <adec:decorative xmlns:adec="http://schemas.microsoft.com/office/drawing/2017/decorative" val="1"/>
              </a:ext>
            </a:extLst>
          </p:cNvPr>
          <p:cNvSpPr/>
          <p:nvPr/>
        </p:nvSpPr>
        <p:spPr>
          <a:xfrm>
            <a:off x="10361212" y="3302729"/>
            <a:ext cx="727139" cy="252541"/>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34803FF6-8A52-4D92-AA6C-DE6D8645F128}"/>
              </a:ext>
              <a:ext uri="{C183D7F6-B498-43B3-948B-1728B52AA6E4}">
                <adec:decorative xmlns:adec="http://schemas.microsoft.com/office/drawing/2017/decorative" val="1"/>
              </a:ext>
            </a:extLst>
          </p:cNvPr>
          <p:cNvSpPr/>
          <p:nvPr/>
        </p:nvSpPr>
        <p:spPr>
          <a:xfrm>
            <a:off x="10361212" y="5265574"/>
            <a:ext cx="727139" cy="252541"/>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le: Hollow 15">
            <a:extLst>
              <a:ext uri="{FF2B5EF4-FFF2-40B4-BE49-F238E27FC236}">
                <a16:creationId xmlns:a16="http://schemas.microsoft.com/office/drawing/2014/main" id="{334BA61F-5922-49DA-BFD7-A494E39197AA}"/>
              </a:ext>
              <a:ext uri="{C183D7F6-B498-43B3-948B-1728B52AA6E4}">
                <adec:decorative xmlns:adec="http://schemas.microsoft.com/office/drawing/2017/decorative" val="1"/>
              </a:ext>
            </a:extLst>
          </p:cNvPr>
          <p:cNvSpPr/>
          <p:nvPr/>
        </p:nvSpPr>
        <p:spPr>
          <a:xfrm>
            <a:off x="9088263" y="4258101"/>
            <a:ext cx="779068" cy="306679"/>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Table 3">
            <a:extLst>
              <a:ext uri="{FF2B5EF4-FFF2-40B4-BE49-F238E27FC236}">
                <a16:creationId xmlns:a16="http://schemas.microsoft.com/office/drawing/2014/main" id="{5D6C131B-A21E-4B84-9B8B-CC37DBED5D45}"/>
              </a:ext>
            </a:extLst>
          </p:cNvPr>
          <p:cNvGraphicFramePr>
            <a:graphicFrameLocks noGrp="1"/>
          </p:cNvGraphicFramePr>
          <p:nvPr>
            <p:extLst>
              <p:ext uri="{D42A27DB-BD31-4B8C-83A1-F6EECF244321}">
                <p14:modId xmlns:p14="http://schemas.microsoft.com/office/powerpoint/2010/main" val="3134484752"/>
              </p:ext>
            </p:extLst>
          </p:nvPr>
        </p:nvGraphicFramePr>
        <p:xfrm>
          <a:off x="7051585" y="1714101"/>
          <a:ext cx="4411442" cy="4023360"/>
        </p:xfrm>
        <a:graphic>
          <a:graphicData uri="http://schemas.openxmlformats.org/drawingml/2006/table">
            <a:tbl>
              <a:tblPr firstRow="1" bandRow="1">
                <a:tableStyleId>{5C22544A-7EE6-4342-B048-85BDC9FD1C3A}</a:tableStyleId>
              </a:tblPr>
              <a:tblGrid>
                <a:gridCol w="1866362">
                  <a:extLst>
                    <a:ext uri="{9D8B030D-6E8A-4147-A177-3AD203B41FA5}">
                      <a16:colId xmlns:a16="http://schemas.microsoft.com/office/drawing/2014/main" val="20000"/>
                    </a:ext>
                  </a:extLst>
                </a:gridCol>
                <a:gridCol w="1112520">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tblGrid>
              <a:tr h="317335">
                <a:tc>
                  <a:txBody>
                    <a:bodyPr/>
                    <a:lstStyle/>
                    <a:p>
                      <a:pPr algn="ctr"/>
                      <a:endParaRPr lang="en-US" sz="1800" dirty="0"/>
                    </a:p>
                  </a:txBody>
                  <a:tcPr>
                    <a:solidFill>
                      <a:schemeClr val="bg1"/>
                    </a:solidFill>
                  </a:tcPr>
                </a:tc>
                <a:tc>
                  <a:txBody>
                    <a:bodyPr/>
                    <a:lstStyle/>
                    <a:p>
                      <a:pPr algn="ctr"/>
                      <a:r>
                        <a:rPr lang="en-US" sz="1600" dirty="0"/>
                        <a:t>All Yes</a:t>
                      </a:r>
                    </a:p>
                  </a:txBody>
                  <a:tcPr anchor="ctr">
                    <a:solidFill>
                      <a:srgbClr val="0E3594"/>
                    </a:solidFill>
                  </a:tcPr>
                </a:tc>
                <a:tc>
                  <a:txBody>
                    <a:bodyPr/>
                    <a:lstStyle/>
                    <a:p>
                      <a:pPr algn="ctr"/>
                      <a:r>
                        <a:rPr lang="en-US" sz="1600" dirty="0"/>
                        <a:t>No</a:t>
                      </a:r>
                    </a:p>
                  </a:txBody>
                  <a:tcPr anchor="ctr">
                    <a:solidFill>
                      <a:srgbClr val="C00000"/>
                    </a:solidFill>
                  </a:tcPr>
                </a:tc>
                <a:extLst>
                  <a:ext uri="{0D108BD9-81ED-4DB2-BD59-A6C34878D82A}">
                    <a16:rowId xmlns:a16="http://schemas.microsoft.com/office/drawing/2014/main" val="10000"/>
                  </a:ext>
                </a:extLst>
              </a:tr>
              <a:tr h="193927">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dirty="0"/>
                        <a:t>30</a:t>
                      </a:r>
                    </a:p>
                  </a:txBody>
                  <a:tcPr marT="0" marB="0" anchor="ctr">
                    <a:solidFill>
                      <a:schemeClr val="bg1">
                        <a:lumMod val="50000"/>
                        <a:alpha val="25000"/>
                      </a:schemeClr>
                    </a:solidFill>
                  </a:tcPr>
                </a:tc>
                <a:tc>
                  <a:txBody>
                    <a:bodyPr/>
                    <a:lstStyle/>
                    <a:p>
                      <a:pPr algn="ctr"/>
                      <a:r>
                        <a:rPr lang="en-US" sz="1600" dirty="0"/>
                        <a:t>64</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93927">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32</a:t>
                      </a:r>
                    </a:p>
                  </a:txBody>
                  <a:tcPr marT="0" marB="0" anchor="ctr">
                    <a:solidFill>
                      <a:schemeClr val="bg1">
                        <a:lumMod val="50000"/>
                        <a:alpha val="25000"/>
                      </a:schemeClr>
                    </a:solidFill>
                  </a:tcPr>
                </a:tc>
                <a:tc>
                  <a:txBody>
                    <a:bodyPr/>
                    <a:lstStyle/>
                    <a:p>
                      <a:pPr algn="ctr"/>
                      <a:r>
                        <a:rPr lang="en-US" sz="1600" dirty="0"/>
                        <a:t>62</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93927">
                <a:tc>
                  <a:txBody>
                    <a:bodyPr/>
                    <a:lstStyle/>
                    <a:p>
                      <a:pPr algn="l"/>
                      <a:r>
                        <a:rPr lang="en-US" sz="1600" dirty="0"/>
                        <a:t>Under 50</a:t>
                      </a:r>
                    </a:p>
                  </a:txBody>
                  <a:tcPr marT="0" marB="0" anchor="ctr">
                    <a:solidFill>
                      <a:schemeClr val="bg1">
                        <a:lumMod val="50000"/>
                        <a:alpha val="50000"/>
                      </a:schemeClr>
                    </a:solidFill>
                  </a:tcPr>
                </a:tc>
                <a:tc>
                  <a:txBody>
                    <a:bodyPr/>
                    <a:lstStyle/>
                    <a:p>
                      <a:pPr algn="ctr"/>
                      <a:r>
                        <a:rPr lang="en-US" sz="1600" dirty="0"/>
                        <a:t>32</a:t>
                      </a:r>
                    </a:p>
                  </a:txBody>
                  <a:tcPr marT="0" marB="0" anchor="ctr">
                    <a:solidFill>
                      <a:schemeClr val="bg1">
                        <a:lumMod val="50000"/>
                        <a:alpha val="50000"/>
                      </a:schemeClr>
                    </a:solidFill>
                  </a:tcPr>
                </a:tc>
                <a:tc>
                  <a:txBody>
                    <a:bodyPr/>
                    <a:lstStyle/>
                    <a:p>
                      <a:pPr algn="ctr"/>
                      <a:r>
                        <a:rPr lang="en-US" sz="1600" dirty="0"/>
                        <a:t>62</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193927">
                <a:tc>
                  <a:txBody>
                    <a:bodyPr/>
                    <a:lstStyle/>
                    <a:p>
                      <a:pPr algn="l"/>
                      <a:r>
                        <a:rPr lang="en-US" sz="1600" dirty="0"/>
                        <a:t>Over 50 </a:t>
                      </a:r>
                    </a:p>
                  </a:txBody>
                  <a:tcPr marT="0" marB="0" anchor="ctr">
                    <a:solidFill>
                      <a:schemeClr val="bg1">
                        <a:lumMod val="50000"/>
                        <a:alpha val="50000"/>
                      </a:schemeClr>
                    </a:solidFill>
                  </a:tcPr>
                </a:tc>
                <a:tc>
                  <a:txBody>
                    <a:bodyPr/>
                    <a:lstStyle/>
                    <a:p>
                      <a:pPr algn="ctr"/>
                      <a:r>
                        <a:rPr lang="en-US" sz="1600" dirty="0"/>
                        <a:t>30</a:t>
                      </a:r>
                    </a:p>
                  </a:txBody>
                  <a:tcPr marT="0" marB="0" anchor="ctr">
                    <a:solidFill>
                      <a:schemeClr val="bg1">
                        <a:lumMod val="50000"/>
                        <a:alpha val="50000"/>
                      </a:schemeClr>
                    </a:solidFill>
                  </a:tcPr>
                </a:tc>
                <a:tc>
                  <a:txBody>
                    <a:bodyPr/>
                    <a:lstStyle/>
                    <a:p>
                      <a:pPr algn="ctr"/>
                      <a:r>
                        <a:rPr lang="en-US" sz="1600" dirty="0"/>
                        <a:t>65</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193927">
                <a:tc>
                  <a:txBody>
                    <a:bodyPr/>
                    <a:lstStyle/>
                    <a:p>
                      <a:pPr algn="l"/>
                      <a:r>
                        <a:rPr lang="en-US" sz="1600" dirty="0"/>
                        <a:t>Northeast</a:t>
                      </a:r>
                    </a:p>
                  </a:txBody>
                  <a:tcPr marT="0" marB="0" anchor="ctr">
                    <a:solidFill>
                      <a:srgbClr val="DFDFDF"/>
                    </a:solidFill>
                  </a:tcPr>
                </a:tc>
                <a:tc>
                  <a:txBody>
                    <a:bodyPr/>
                    <a:lstStyle/>
                    <a:p>
                      <a:pPr algn="ctr"/>
                      <a:r>
                        <a:rPr lang="en-US" sz="1600" dirty="0"/>
                        <a:t>33</a:t>
                      </a:r>
                    </a:p>
                  </a:txBody>
                  <a:tcPr marT="0" marB="0" anchor="ctr">
                    <a:solidFill>
                      <a:srgbClr val="DFDFDF"/>
                    </a:solidFill>
                  </a:tcPr>
                </a:tc>
                <a:tc>
                  <a:txBody>
                    <a:bodyPr/>
                    <a:lstStyle/>
                    <a:p>
                      <a:pPr algn="ctr"/>
                      <a:r>
                        <a:rPr lang="en-US" sz="1600" dirty="0"/>
                        <a:t>62</a:t>
                      </a:r>
                    </a:p>
                  </a:txBody>
                  <a:tcPr marT="0" marB="0" anchor="ctr">
                    <a:solidFill>
                      <a:srgbClr val="DFDFDF"/>
                    </a:solidFill>
                  </a:tcPr>
                </a:tc>
                <a:extLst>
                  <a:ext uri="{0D108BD9-81ED-4DB2-BD59-A6C34878D82A}">
                    <a16:rowId xmlns:a16="http://schemas.microsoft.com/office/drawing/2014/main" val="2509724112"/>
                  </a:ext>
                </a:extLst>
              </a:tr>
              <a:tr h="193927">
                <a:tc>
                  <a:txBody>
                    <a:bodyPr/>
                    <a:lstStyle/>
                    <a:p>
                      <a:pPr algn="l"/>
                      <a:r>
                        <a:rPr lang="en-US" sz="1600" dirty="0"/>
                        <a:t>Midwest</a:t>
                      </a:r>
                    </a:p>
                  </a:txBody>
                  <a:tcPr marT="0" marB="0" anchor="ctr">
                    <a:solidFill>
                      <a:srgbClr val="DFDFDF"/>
                    </a:solidFill>
                  </a:tcPr>
                </a:tc>
                <a:tc>
                  <a:txBody>
                    <a:bodyPr/>
                    <a:lstStyle/>
                    <a:p>
                      <a:pPr algn="ctr"/>
                      <a:r>
                        <a:rPr lang="en-US" sz="1600" dirty="0"/>
                        <a:t>26</a:t>
                      </a:r>
                    </a:p>
                  </a:txBody>
                  <a:tcPr marT="0" marB="0" anchor="ctr">
                    <a:solidFill>
                      <a:srgbClr val="DFDFDF"/>
                    </a:solidFill>
                  </a:tcPr>
                </a:tc>
                <a:tc>
                  <a:txBody>
                    <a:bodyPr/>
                    <a:lstStyle/>
                    <a:p>
                      <a:pPr algn="ctr"/>
                      <a:r>
                        <a:rPr lang="en-US" sz="1600" b="1" dirty="0"/>
                        <a:t>68</a:t>
                      </a:r>
                    </a:p>
                  </a:txBody>
                  <a:tcPr marT="0" marB="0" anchor="ctr">
                    <a:solidFill>
                      <a:srgbClr val="F8DEDD"/>
                    </a:solidFill>
                  </a:tcPr>
                </a:tc>
                <a:extLst>
                  <a:ext uri="{0D108BD9-81ED-4DB2-BD59-A6C34878D82A}">
                    <a16:rowId xmlns:a16="http://schemas.microsoft.com/office/drawing/2014/main" val="2468814616"/>
                  </a:ext>
                </a:extLst>
              </a:tr>
              <a:tr h="193927">
                <a:tc>
                  <a:txBody>
                    <a:bodyPr/>
                    <a:lstStyle/>
                    <a:p>
                      <a:pPr algn="l"/>
                      <a:r>
                        <a:rPr lang="en-US" sz="1600" dirty="0"/>
                        <a:t>South</a:t>
                      </a:r>
                    </a:p>
                  </a:txBody>
                  <a:tcPr marT="0" marB="0" anchor="ctr">
                    <a:solidFill>
                      <a:srgbClr val="DFDFDF"/>
                    </a:solidFill>
                  </a:tcPr>
                </a:tc>
                <a:tc>
                  <a:txBody>
                    <a:bodyPr/>
                    <a:lstStyle/>
                    <a:p>
                      <a:pPr algn="ctr"/>
                      <a:r>
                        <a:rPr lang="en-US" sz="1600" dirty="0"/>
                        <a:t>35</a:t>
                      </a:r>
                    </a:p>
                  </a:txBody>
                  <a:tcPr marT="0" marB="0" anchor="ctr">
                    <a:solidFill>
                      <a:srgbClr val="DFDFDF"/>
                    </a:solidFill>
                  </a:tcPr>
                </a:tc>
                <a:tc>
                  <a:txBody>
                    <a:bodyPr/>
                    <a:lstStyle/>
                    <a:p>
                      <a:pPr algn="ctr"/>
                      <a:r>
                        <a:rPr lang="en-US" sz="1600" dirty="0"/>
                        <a:t>61</a:t>
                      </a:r>
                    </a:p>
                  </a:txBody>
                  <a:tcPr marT="0" marB="0" anchor="ctr">
                    <a:solidFill>
                      <a:srgbClr val="DFDFDF"/>
                    </a:solidFill>
                  </a:tcPr>
                </a:tc>
                <a:extLst>
                  <a:ext uri="{0D108BD9-81ED-4DB2-BD59-A6C34878D82A}">
                    <a16:rowId xmlns:a16="http://schemas.microsoft.com/office/drawing/2014/main" val="28977811"/>
                  </a:ext>
                </a:extLst>
              </a:tr>
              <a:tr h="193927">
                <a:tc>
                  <a:txBody>
                    <a:bodyPr/>
                    <a:lstStyle/>
                    <a:p>
                      <a:pPr algn="l"/>
                      <a:r>
                        <a:rPr lang="en-US" sz="1600" dirty="0"/>
                        <a:t>West</a:t>
                      </a:r>
                    </a:p>
                  </a:txBody>
                  <a:tcPr marT="0" marB="0" anchor="ctr">
                    <a:solidFill>
                      <a:srgbClr val="DFDFDF"/>
                    </a:solidFill>
                  </a:tcPr>
                </a:tc>
                <a:tc>
                  <a:txBody>
                    <a:bodyPr/>
                    <a:lstStyle/>
                    <a:p>
                      <a:pPr algn="ctr"/>
                      <a:r>
                        <a:rPr lang="en-US" sz="1600" dirty="0"/>
                        <a:t>29</a:t>
                      </a:r>
                    </a:p>
                  </a:txBody>
                  <a:tcPr marT="0" marB="0" anchor="ctr">
                    <a:solidFill>
                      <a:srgbClr val="DFDFDF"/>
                    </a:solidFill>
                  </a:tcPr>
                </a:tc>
                <a:tc>
                  <a:txBody>
                    <a:bodyPr/>
                    <a:lstStyle/>
                    <a:p>
                      <a:pPr algn="ctr"/>
                      <a:r>
                        <a:rPr lang="en-US" sz="1600" dirty="0"/>
                        <a:t>64</a:t>
                      </a:r>
                    </a:p>
                  </a:txBody>
                  <a:tcPr marT="0" marB="0" anchor="ctr">
                    <a:solidFill>
                      <a:srgbClr val="DFDFDF"/>
                    </a:solidFill>
                  </a:tcPr>
                </a:tc>
                <a:extLst>
                  <a:ext uri="{0D108BD9-81ED-4DB2-BD59-A6C34878D82A}">
                    <a16:rowId xmlns:a16="http://schemas.microsoft.com/office/drawing/2014/main" val="1221708626"/>
                  </a:ext>
                </a:extLst>
              </a:tr>
              <a:tr h="193927">
                <a:tc>
                  <a:txBody>
                    <a:bodyPr/>
                    <a:lstStyle/>
                    <a:p>
                      <a:pPr algn="l"/>
                      <a:r>
                        <a:rPr lang="en-US" sz="1600" dirty="0"/>
                        <a:t>White</a:t>
                      </a:r>
                    </a:p>
                  </a:txBody>
                  <a:tcPr marT="0" marB="0" anchor="ctr">
                    <a:solidFill>
                      <a:srgbClr val="BFBFBF"/>
                    </a:solidFill>
                  </a:tcPr>
                </a:tc>
                <a:tc>
                  <a:txBody>
                    <a:bodyPr/>
                    <a:lstStyle/>
                    <a:p>
                      <a:pPr algn="ctr"/>
                      <a:r>
                        <a:rPr lang="en-US" sz="1600" dirty="0"/>
                        <a:t>30</a:t>
                      </a:r>
                    </a:p>
                  </a:txBody>
                  <a:tcPr marT="0" marB="0" anchor="ctr">
                    <a:solidFill>
                      <a:srgbClr val="BFBFBF"/>
                    </a:solidFill>
                  </a:tcPr>
                </a:tc>
                <a:tc>
                  <a:txBody>
                    <a:bodyPr/>
                    <a:lstStyle/>
                    <a:p>
                      <a:pPr algn="ctr"/>
                      <a:r>
                        <a:rPr lang="en-US" sz="1600" dirty="0"/>
                        <a:t>65</a:t>
                      </a:r>
                    </a:p>
                  </a:txBody>
                  <a:tcPr marT="0" marB="0" anchor="ctr">
                    <a:solidFill>
                      <a:srgbClr val="BFBFBF"/>
                    </a:solidFill>
                  </a:tcPr>
                </a:tc>
                <a:extLst>
                  <a:ext uri="{0D108BD9-81ED-4DB2-BD59-A6C34878D82A}">
                    <a16:rowId xmlns:a16="http://schemas.microsoft.com/office/drawing/2014/main" val="10008"/>
                  </a:ext>
                </a:extLst>
              </a:tr>
              <a:tr h="193927">
                <a:tc>
                  <a:txBody>
                    <a:bodyPr/>
                    <a:lstStyle/>
                    <a:p>
                      <a:pPr algn="l"/>
                      <a:r>
                        <a:rPr lang="en-US" sz="1600" dirty="0"/>
                        <a:t>African American</a:t>
                      </a:r>
                    </a:p>
                  </a:txBody>
                  <a:tcPr marT="0" marB="0" anchor="ctr">
                    <a:solidFill>
                      <a:srgbClr val="BFBFBF"/>
                    </a:solidFill>
                  </a:tcPr>
                </a:tc>
                <a:tc>
                  <a:txBody>
                    <a:bodyPr/>
                    <a:lstStyle/>
                    <a:p>
                      <a:pPr algn="ctr"/>
                      <a:r>
                        <a:rPr lang="en-US" sz="1600" b="1" dirty="0"/>
                        <a:t>38</a:t>
                      </a:r>
                    </a:p>
                  </a:txBody>
                  <a:tcPr marT="0" marB="0" anchor="ctr">
                    <a:solidFill>
                      <a:srgbClr val="BFC7D7"/>
                    </a:solidFill>
                  </a:tcPr>
                </a:tc>
                <a:tc>
                  <a:txBody>
                    <a:bodyPr/>
                    <a:lstStyle/>
                    <a:p>
                      <a:pPr algn="ctr"/>
                      <a:r>
                        <a:rPr lang="en-US" sz="1600" dirty="0"/>
                        <a:t>57</a:t>
                      </a:r>
                    </a:p>
                  </a:txBody>
                  <a:tcPr marT="0" marB="0" anchor="ctr">
                    <a:solidFill>
                      <a:srgbClr val="BFBFBF"/>
                    </a:solidFill>
                  </a:tcPr>
                </a:tc>
                <a:extLst>
                  <a:ext uri="{0D108BD9-81ED-4DB2-BD59-A6C34878D82A}">
                    <a16:rowId xmlns:a16="http://schemas.microsoft.com/office/drawing/2014/main" val="10009"/>
                  </a:ext>
                </a:extLst>
              </a:tr>
              <a:tr h="193927">
                <a:tc>
                  <a:txBody>
                    <a:bodyPr/>
                    <a:lstStyle/>
                    <a:p>
                      <a:pPr algn="l"/>
                      <a:r>
                        <a:rPr lang="en-US" sz="1600" dirty="0"/>
                        <a:t>Latino</a:t>
                      </a:r>
                    </a:p>
                  </a:txBody>
                  <a:tcPr marT="0" marB="0" anchor="ctr">
                    <a:solidFill>
                      <a:srgbClr val="BFBFBF"/>
                    </a:solidFill>
                  </a:tcPr>
                </a:tc>
                <a:tc>
                  <a:txBody>
                    <a:bodyPr/>
                    <a:lstStyle/>
                    <a:p>
                      <a:pPr algn="ctr"/>
                      <a:r>
                        <a:rPr lang="en-US" sz="1600" dirty="0"/>
                        <a:t>29</a:t>
                      </a:r>
                    </a:p>
                  </a:txBody>
                  <a:tcPr marT="0" marB="0" anchor="ctr">
                    <a:solidFill>
                      <a:srgbClr val="BFBFBF"/>
                    </a:solidFill>
                  </a:tcPr>
                </a:tc>
                <a:tc>
                  <a:txBody>
                    <a:bodyPr/>
                    <a:lstStyle/>
                    <a:p>
                      <a:pPr algn="ctr"/>
                      <a:r>
                        <a:rPr lang="en-US" sz="1600" dirty="0"/>
                        <a:t>66</a:t>
                      </a:r>
                    </a:p>
                  </a:txBody>
                  <a:tcPr marT="0" marB="0" anchor="ctr">
                    <a:solidFill>
                      <a:srgbClr val="BFBFBF"/>
                    </a:solidFill>
                  </a:tcPr>
                </a:tc>
                <a:extLst>
                  <a:ext uri="{0D108BD9-81ED-4DB2-BD59-A6C34878D82A}">
                    <a16:rowId xmlns:a16="http://schemas.microsoft.com/office/drawing/2014/main" val="10010"/>
                  </a:ext>
                </a:extLst>
              </a:tr>
              <a:tr h="193927">
                <a:tc>
                  <a:txBody>
                    <a:bodyPr/>
                    <a:lstStyle/>
                    <a:p>
                      <a:pPr algn="l"/>
                      <a:r>
                        <a:rPr lang="en-US" sz="1600" dirty="0"/>
                        <a:t>API</a:t>
                      </a:r>
                    </a:p>
                  </a:txBody>
                  <a:tcPr marT="0" marB="0" anchor="ctr">
                    <a:solidFill>
                      <a:srgbClr val="BFBFBF"/>
                    </a:solidFill>
                  </a:tcPr>
                </a:tc>
                <a:tc>
                  <a:txBody>
                    <a:bodyPr/>
                    <a:lstStyle/>
                    <a:p>
                      <a:pPr algn="ctr"/>
                      <a:r>
                        <a:rPr lang="en-US" sz="1600" dirty="0"/>
                        <a:t>29</a:t>
                      </a:r>
                    </a:p>
                  </a:txBody>
                  <a:tcPr marT="0" marB="0" anchor="ctr">
                    <a:solidFill>
                      <a:srgbClr val="BFBFBF"/>
                    </a:solidFill>
                  </a:tcPr>
                </a:tc>
                <a:tc>
                  <a:txBody>
                    <a:bodyPr/>
                    <a:lstStyle/>
                    <a:p>
                      <a:pPr algn="ctr"/>
                      <a:r>
                        <a:rPr lang="en-US" sz="1600" dirty="0"/>
                        <a:t>64</a:t>
                      </a:r>
                    </a:p>
                  </a:txBody>
                  <a:tcPr marT="0" marB="0" anchor="ctr">
                    <a:solidFill>
                      <a:srgbClr val="BFBFBF"/>
                    </a:solidFill>
                  </a:tcPr>
                </a:tc>
                <a:extLst>
                  <a:ext uri="{0D108BD9-81ED-4DB2-BD59-A6C34878D82A}">
                    <a16:rowId xmlns:a16="http://schemas.microsoft.com/office/drawing/2014/main" val="2901520768"/>
                  </a:ext>
                </a:extLst>
              </a:tr>
              <a:tr h="189830">
                <a:tc>
                  <a:txBody>
                    <a:bodyPr/>
                    <a:lstStyle/>
                    <a:p>
                      <a:pPr algn="l"/>
                      <a:r>
                        <a:rPr lang="en-US" sz="1600" dirty="0"/>
                        <a:t>Democrat (ID)</a:t>
                      </a:r>
                    </a:p>
                  </a:txBody>
                  <a:tcPr marT="0" marB="0" anchor="ctr">
                    <a:solidFill>
                      <a:srgbClr val="DFDFDF"/>
                    </a:solidFill>
                  </a:tcPr>
                </a:tc>
                <a:tc>
                  <a:txBody>
                    <a:bodyPr/>
                    <a:lstStyle/>
                    <a:p>
                      <a:pPr algn="ctr"/>
                      <a:r>
                        <a:rPr lang="en-US" sz="1600" dirty="0"/>
                        <a:t>34</a:t>
                      </a:r>
                    </a:p>
                  </a:txBody>
                  <a:tcPr marT="0" marB="0" anchor="ctr">
                    <a:solidFill>
                      <a:srgbClr val="DFDFDF"/>
                    </a:solidFill>
                  </a:tcPr>
                </a:tc>
                <a:tc>
                  <a:txBody>
                    <a:bodyPr/>
                    <a:lstStyle/>
                    <a:p>
                      <a:pPr algn="ctr"/>
                      <a:r>
                        <a:rPr lang="en-US" sz="1600" dirty="0"/>
                        <a:t>61</a:t>
                      </a:r>
                    </a:p>
                  </a:txBody>
                  <a:tcPr marT="0" marB="0" anchor="ctr">
                    <a:solidFill>
                      <a:srgbClr val="DFDFDF"/>
                    </a:solidFill>
                  </a:tcPr>
                </a:tc>
                <a:extLst>
                  <a:ext uri="{0D108BD9-81ED-4DB2-BD59-A6C34878D82A}">
                    <a16:rowId xmlns:a16="http://schemas.microsoft.com/office/drawing/2014/main" val="10011"/>
                  </a:ext>
                </a:extLst>
              </a:tr>
              <a:tr h="193927">
                <a:tc>
                  <a:txBody>
                    <a:bodyPr/>
                    <a:lstStyle/>
                    <a:p>
                      <a:pPr algn="l"/>
                      <a:r>
                        <a:rPr lang="en-US" sz="1600" dirty="0"/>
                        <a:t>Independent (ID)</a:t>
                      </a:r>
                    </a:p>
                  </a:txBody>
                  <a:tcPr marT="0" marB="0" anchor="ctr">
                    <a:solidFill>
                      <a:srgbClr val="DFDFDF"/>
                    </a:solidFill>
                  </a:tcPr>
                </a:tc>
                <a:tc>
                  <a:txBody>
                    <a:bodyPr/>
                    <a:lstStyle/>
                    <a:p>
                      <a:pPr algn="ctr"/>
                      <a:r>
                        <a:rPr lang="en-US" sz="1600" dirty="0"/>
                        <a:t>26</a:t>
                      </a:r>
                    </a:p>
                  </a:txBody>
                  <a:tcPr marT="0" marB="0" anchor="ctr">
                    <a:solidFill>
                      <a:srgbClr val="DFDFDF"/>
                    </a:solidFill>
                  </a:tcPr>
                </a:tc>
                <a:tc>
                  <a:txBody>
                    <a:bodyPr/>
                    <a:lstStyle/>
                    <a:p>
                      <a:pPr algn="ctr"/>
                      <a:r>
                        <a:rPr lang="en-US" sz="1600" b="1" dirty="0"/>
                        <a:t>69</a:t>
                      </a:r>
                    </a:p>
                  </a:txBody>
                  <a:tcPr marT="0" marB="0" anchor="ctr">
                    <a:solidFill>
                      <a:srgbClr val="F8DEDD"/>
                    </a:solidFill>
                  </a:tcPr>
                </a:tc>
                <a:extLst>
                  <a:ext uri="{0D108BD9-81ED-4DB2-BD59-A6C34878D82A}">
                    <a16:rowId xmlns:a16="http://schemas.microsoft.com/office/drawing/2014/main" val="799081869"/>
                  </a:ext>
                </a:extLst>
              </a:tr>
              <a:tr h="193927">
                <a:tc>
                  <a:txBody>
                    <a:bodyPr/>
                    <a:lstStyle/>
                    <a:p>
                      <a:pPr algn="l"/>
                      <a:r>
                        <a:rPr lang="en-US" sz="1600" dirty="0"/>
                        <a:t>Republican (ID)</a:t>
                      </a:r>
                    </a:p>
                  </a:txBody>
                  <a:tcPr marT="0" marB="0" anchor="ctr">
                    <a:solidFill>
                      <a:srgbClr val="DFDFDF"/>
                    </a:solidFill>
                  </a:tcPr>
                </a:tc>
                <a:tc>
                  <a:txBody>
                    <a:bodyPr/>
                    <a:lstStyle/>
                    <a:p>
                      <a:pPr algn="ctr"/>
                      <a:r>
                        <a:rPr lang="en-US" sz="1600" dirty="0"/>
                        <a:t>32</a:t>
                      </a:r>
                    </a:p>
                  </a:txBody>
                  <a:tcPr marT="0" marB="0" anchor="ctr">
                    <a:solidFill>
                      <a:srgbClr val="DFDFDF"/>
                    </a:solidFill>
                  </a:tcPr>
                </a:tc>
                <a:tc>
                  <a:txBody>
                    <a:bodyPr/>
                    <a:lstStyle/>
                    <a:p>
                      <a:pPr algn="ctr"/>
                      <a:r>
                        <a:rPr lang="en-US" sz="1600" dirty="0"/>
                        <a:t>61</a:t>
                      </a:r>
                    </a:p>
                  </a:txBody>
                  <a:tcPr marT="0" marB="0" anchor="ctr">
                    <a:solidFill>
                      <a:srgbClr val="DFDFDF"/>
                    </a:solidFill>
                  </a:tcPr>
                </a:tc>
                <a:extLst>
                  <a:ext uri="{0D108BD9-81ED-4DB2-BD59-A6C34878D82A}">
                    <a16:rowId xmlns:a16="http://schemas.microsoft.com/office/drawing/2014/main" val="10012"/>
                  </a:ext>
                </a:extLst>
              </a:tr>
            </a:tbl>
          </a:graphicData>
        </a:graphic>
      </p:graphicFrame>
      <p:sp>
        <p:nvSpPr>
          <p:cNvPr id="9" name="TextBox 8">
            <a:extLst>
              <a:ext uri="{FF2B5EF4-FFF2-40B4-BE49-F238E27FC236}">
                <a16:creationId xmlns:a16="http://schemas.microsoft.com/office/drawing/2014/main" id="{E4DA39BA-1FB8-4CB9-B3CE-1E7C7AD6DC15}"/>
              </a:ext>
            </a:extLst>
          </p:cNvPr>
          <p:cNvSpPr txBox="1"/>
          <p:nvPr/>
        </p:nvSpPr>
        <p:spPr>
          <a:xfrm>
            <a:off x="464234" y="5668835"/>
            <a:ext cx="5881975" cy="1077218"/>
          </a:xfrm>
          <a:prstGeom prst="rect">
            <a:avLst/>
          </a:prstGeom>
          <a:noFill/>
          <a:ln>
            <a:solidFill>
              <a:srgbClr val="7030A0"/>
            </a:solidFill>
          </a:ln>
        </p:spPr>
        <p:txBody>
          <a:bodyPr wrap="square" rtlCol="0">
            <a:spAutoFit/>
          </a:bodyPr>
          <a:lstStyle/>
          <a:p>
            <a:r>
              <a:rPr lang="en-US" sz="1600" dirty="0"/>
              <a:t>Among those who heard, read, or saw something, 53% voted for Biden and 46% voted for Trump. Those who heard, read, or saw something voted 53% for the Democratic candidate and 46% for the Republican candidate on the congressional ballot. </a:t>
            </a:r>
          </a:p>
        </p:txBody>
      </p:sp>
      <p:graphicFrame>
        <p:nvGraphicFramePr>
          <p:cNvPr id="7" name="Content Placeholder 7" descr="Bar chart&#10;&#10;19 - yes, heard&#10;14 - yes, read&#10;14 - yes, saw&#10;63 - no&#10;5 - don't know">
            <a:extLst>
              <a:ext uri="{FF2B5EF4-FFF2-40B4-BE49-F238E27FC236}">
                <a16:creationId xmlns:a16="http://schemas.microsoft.com/office/drawing/2014/main" id="{865D431A-866A-4A80-AFE1-F3927311FD75}"/>
              </a:ext>
            </a:extLst>
          </p:cNvPr>
          <p:cNvGraphicFramePr>
            <a:graphicFrameLocks/>
          </p:cNvGraphicFramePr>
          <p:nvPr>
            <p:extLst>
              <p:ext uri="{D42A27DB-BD31-4B8C-83A1-F6EECF244321}">
                <p14:modId xmlns:p14="http://schemas.microsoft.com/office/powerpoint/2010/main" val="45140224"/>
              </p:ext>
            </p:extLst>
          </p:nvPr>
        </p:nvGraphicFramePr>
        <p:xfrm>
          <a:off x="464234" y="1454002"/>
          <a:ext cx="597877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FF12195-DB27-4668-854F-245CDB6FD60E}"/>
              </a:ext>
            </a:extLst>
          </p:cNvPr>
          <p:cNvSpPr>
            <a:spLocks noGrp="1"/>
          </p:cNvSpPr>
          <p:nvPr>
            <p:ph type="title"/>
          </p:nvPr>
        </p:nvSpPr>
        <p:spPr>
          <a:xfrm>
            <a:off x="335280" y="318575"/>
            <a:ext cx="11521440" cy="957566"/>
          </a:xfrm>
        </p:spPr>
        <p:txBody>
          <a:bodyPr>
            <a:noAutofit/>
          </a:bodyPr>
          <a:lstStyle/>
          <a:p>
            <a:r>
              <a:rPr lang="en-US" sz="2400" dirty="0"/>
              <a:t>Less than one-third of voters overall remember hearing, reading, or seeing anything from congressional or presidential campaigns about issues that are important to people with disabilities. African American voters are most likely to recall hearing something from campaigns. Independents and voters in the Midwest are least likely.</a:t>
            </a:r>
            <a:endParaRPr lang="en-US" sz="2400" i="1" dirty="0"/>
          </a:p>
        </p:txBody>
      </p:sp>
    </p:spTree>
    <p:extLst>
      <p:ext uri="{BB962C8B-B14F-4D97-AF65-F5344CB8AC3E}">
        <p14:creationId xmlns:p14="http://schemas.microsoft.com/office/powerpoint/2010/main" val="153298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png" descr="The Tarrance Group logo">
            <a:extLst>
              <a:ext uri="{FF2B5EF4-FFF2-40B4-BE49-F238E27FC236}">
                <a16:creationId xmlns:a16="http://schemas.microsoft.com/office/drawing/2014/main" id="{288A63A6-F8CF-487B-8A4C-34DF0F90DA54}"/>
              </a:ext>
            </a:extLst>
          </p:cNvPr>
          <p:cNvPicPr/>
          <p:nvPr/>
        </p:nvPicPr>
        <p:blipFill>
          <a:blip r:embed="rId2"/>
          <a:srcRect/>
          <a:stretch>
            <a:fillRect/>
          </a:stretch>
        </p:blipFill>
        <p:spPr>
          <a:xfrm>
            <a:off x="8153400" y="6355080"/>
            <a:ext cx="2207812" cy="367160"/>
          </a:xfrm>
          <a:prstGeom prst="rect">
            <a:avLst/>
          </a:prstGeom>
          <a:ln/>
        </p:spPr>
      </p:pic>
      <p:sp>
        <p:nvSpPr>
          <p:cNvPr id="12" name="Circle: Hollow 11">
            <a:extLst>
              <a:ext uri="{FF2B5EF4-FFF2-40B4-BE49-F238E27FC236}">
                <a16:creationId xmlns:a16="http://schemas.microsoft.com/office/drawing/2014/main" id="{2885D6D3-F40D-4FA4-8B3C-45AD081C5F94}"/>
              </a:ext>
              <a:ext uri="{C183D7F6-B498-43B3-948B-1728B52AA6E4}">
                <adec:decorative xmlns:adec="http://schemas.microsoft.com/office/drawing/2017/decorative" val="1"/>
              </a:ext>
            </a:extLst>
          </p:cNvPr>
          <p:cNvSpPr/>
          <p:nvPr/>
        </p:nvSpPr>
        <p:spPr>
          <a:xfrm>
            <a:off x="4069490" y="4743822"/>
            <a:ext cx="561715" cy="4571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6C22BA24-AD0A-495A-BEBF-0CE99B428E8E}"/>
              </a:ext>
              <a:ext uri="{C183D7F6-B498-43B3-948B-1728B52AA6E4}">
                <adec:decorative xmlns:adec="http://schemas.microsoft.com/office/drawing/2017/decorative" val="1"/>
              </a:ext>
            </a:extLst>
          </p:cNvPr>
          <p:cNvSpPr/>
          <p:nvPr/>
        </p:nvSpPr>
        <p:spPr>
          <a:xfrm>
            <a:off x="6701113" y="4743822"/>
            <a:ext cx="696106" cy="4571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ircle: Hollow 5">
            <a:extLst>
              <a:ext uri="{FF2B5EF4-FFF2-40B4-BE49-F238E27FC236}">
                <a16:creationId xmlns:a16="http://schemas.microsoft.com/office/drawing/2014/main" id="{1B5787FE-F24F-4967-83AA-514060A1BD62}"/>
              </a:ext>
              <a:ext uri="{C183D7F6-B498-43B3-948B-1728B52AA6E4}">
                <adec:decorative xmlns:adec="http://schemas.microsoft.com/office/drawing/2017/decorative" val="1"/>
              </a:ext>
            </a:extLst>
          </p:cNvPr>
          <p:cNvSpPr/>
          <p:nvPr/>
        </p:nvSpPr>
        <p:spPr>
          <a:xfrm>
            <a:off x="5089139" y="4743822"/>
            <a:ext cx="696106" cy="442634"/>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Table 3">
            <a:extLst>
              <a:ext uri="{FF2B5EF4-FFF2-40B4-BE49-F238E27FC236}">
                <a16:creationId xmlns:a16="http://schemas.microsoft.com/office/drawing/2014/main" id="{91E93155-E029-4EEC-B08C-9F753A7EA427}"/>
              </a:ext>
            </a:extLst>
          </p:cNvPr>
          <p:cNvGraphicFramePr>
            <a:graphicFrameLocks noGrp="1"/>
          </p:cNvGraphicFramePr>
          <p:nvPr>
            <p:extLst>
              <p:ext uri="{D42A27DB-BD31-4B8C-83A1-F6EECF244321}">
                <p14:modId xmlns:p14="http://schemas.microsoft.com/office/powerpoint/2010/main" val="223518957"/>
              </p:ext>
            </p:extLst>
          </p:nvPr>
        </p:nvGraphicFramePr>
        <p:xfrm>
          <a:off x="1747994" y="2393550"/>
          <a:ext cx="9210291" cy="3150853"/>
        </p:xfrm>
        <a:graphic>
          <a:graphicData uri="http://schemas.openxmlformats.org/drawingml/2006/table">
            <a:tbl>
              <a:tblPr firstRow="1">
                <a:tableStyleId>{5C22544A-7EE6-4342-B048-85BDC9FD1C3A}</a:tableStyleId>
              </a:tblPr>
              <a:tblGrid>
                <a:gridCol w="1764725">
                  <a:extLst>
                    <a:ext uri="{9D8B030D-6E8A-4147-A177-3AD203B41FA5}">
                      <a16:colId xmlns:a16="http://schemas.microsoft.com/office/drawing/2014/main" val="285450607"/>
                    </a:ext>
                  </a:extLst>
                </a:gridCol>
                <a:gridCol w="524692">
                  <a:extLst>
                    <a:ext uri="{9D8B030D-6E8A-4147-A177-3AD203B41FA5}">
                      <a16:colId xmlns:a16="http://schemas.microsoft.com/office/drawing/2014/main" val="2215904522"/>
                    </a:ext>
                  </a:extLst>
                </a:gridCol>
                <a:gridCol w="524692">
                  <a:extLst>
                    <a:ext uri="{9D8B030D-6E8A-4147-A177-3AD203B41FA5}">
                      <a16:colId xmlns:a16="http://schemas.microsoft.com/office/drawing/2014/main" val="751506583"/>
                    </a:ext>
                  </a:extLst>
                </a:gridCol>
                <a:gridCol w="524692">
                  <a:extLst>
                    <a:ext uri="{9D8B030D-6E8A-4147-A177-3AD203B41FA5}">
                      <a16:colId xmlns:a16="http://schemas.microsoft.com/office/drawing/2014/main" val="1238057740"/>
                    </a:ext>
                  </a:extLst>
                </a:gridCol>
                <a:gridCol w="637103">
                  <a:extLst>
                    <a:ext uri="{9D8B030D-6E8A-4147-A177-3AD203B41FA5}">
                      <a16:colId xmlns:a16="http://schemas.microsoft.com/office/drawing/2014/main" val="3340660559"/>
                    </a:ext>
                  </a:extLst>
                </a:gridCol>
                <a:gridCol w="524692">
                  <a:extLst>
                    <a:ext uri="{9D8B030D-6E8A-4147-A177-3AD203B41FA5}">
                      <a16:colId xmlns:a16="http://schemas.microsoft.com/office/drawing/2014/main" val="3304641028"/>
                    </a:ext>
                  </a:extLst>
                </a:gridCol>
                <a:gridCol w="524692">
                  <a:extLst>
                    <a:ext uri="{9D8B030D-6E8A-4147-A177-3AD203B41FA5}">
                      <a16:colId xmlns:a16="http://schemas.microsoft.com/office/drawing/2014/main" val="2688014687"/>
                    </a:ext>
                  </a:extLst>
                </a:gridCol>
                <a:gridCol w="647118">
                  <a:extLst>
                    <a:ext uri="{9D8B030D-6E8A-4147-A177-3AD203B41FA5}">
                      <a16:colId xmlns:a16="http://schemas.microsoft.com/office/drawing/2014/main" val="1038927457"/>
                    </a:ext>
                  </a:extLst>
                </a:gridCol>
                <a:gridCol w="524692">
                  <a:extLst>
                    <a:ext uri="{9D8B030D-6E8A-4147-A177-3AD203B41FA5}">
                      <a16:colId xmlns:a16="http://schemas.microsoft.com/office/drawing/2014/main" val="572181034"/>
                    </a:ext>
                  </a:extLst>
                </a:gridCol>
                <a:gridCol w="524692">
                  <a:extLst>
                    <a:ext uri="{9D8B030D-6E8A-4147-A177-3AD203B41FA5}">
                      <a16:colId xmlns:a16="http://schemas.microsoft.com/office/drawing/2014/main" val="2800533926"/>
                    </a:ext>
                  </a:extLst>
                </a:gridCol>
                <a:gridCol w="524692">
                  <a:extLst>
                    <a:ext uri="{9D8B030D-6E8A-4147-A177-3AD203B41FA5}">
                      <a16:colId xmlns:a16="http://schemas.microsoft.com/office/drawing/2014/main" val="2299655562"/>
                    </a:ext>
                  </a:extLst>
                </a:gridCol>
                <a:gridCol w="914425">
                  <a:extLst>
                    <a:ext uri="{9D8B030D-6E8A-4147-A177-3AD203B41FA5}">
                      <a16:colId xmlns:a16="http://schemas.microsoft.com/office/drawing/2014/main" val="2402485993"/>
                    </a:ext>
                  </a:extLst>
                </a:gridCol>
                <a:gridCol w="524692">
                  <a:extLst>
                    <a:ext uri="{9D8B030D-6E8A-4147-A177-3AD203B41FA5}">
                      <a16:colId xmlns:a16="http://schemas.microsoft.com/office/drawing/2014/main" val="2262049232"/>
                    </a:ext>
                  </a:extLst>
                </a:gridCol>
                <a:gridCol w="524692">
                  <a:extLst>
                    <a:ext uri="{9D8B030D-6E8A-4147-A177-3AD203B41FA5}">
                      <a16:colId xmlns:a16="http://schemas.microsoft.com/office/drawing/2014/main" val="3400466146"/>
                    </a:ext>
                  </a:extLst>
                </a:gridCol>
              </a:tblGrid>
              <a:tr h="731339">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a:t>
                      </a:r>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Family</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Friends</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PWD/Family/Friends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a:t>
                      </a:r>
                    </a:p>
                    <a:p>
                      <a:pPr algn="ctr" fontAlgn="b"/>
                      <a:r>
                        <a:rPr lang="en-US" sz="1400" b="1" i="0" u="none" strike="noStrike" dirty="0">
                          <a:solidFill>
                            <a:schemeClr val="bg1"/>
                          </a:solidFill>
                          <a:effectLst/>
                          <a:latin typeface="+mn-lt"/>
                        </a:rPr>
                        <a:t>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endParaRPr lang="en-US" sz="1400" b="1" i="0" u="none" strike="noStrike" dirty="0">
                        <a:solidFill>
                          <a:schemeClr val="bg1"/>
                        </a:solidFill>
                        <a:effectLst/>
                        <a:latin typeface="+mn-lt"/>
                      </a:endParaRPr>
                    </a:p>
                    <a:p>
                      <a:pPr algn="ctr" fontAlgn="b"/>
                      <a:r>
                        <a:rPr lang="en-US" sz="1400" b="1" i="0" u="none" strike="noStrike" dirty="0">
                          <a:solidFill>
                            <a:schemeClr val="bg1"/>
                          </a:solidFill>
                          <a:effectLst/>
                          <a:latin typeface="+mn-lt"/>
                        </a:rPr>
                        <a:t>P/F/F in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tx1"/>
                          </a:solidFill>
                          <a:effectLst/>
                          <a:latin typeface="+mn-lt"/>
                        </a:rPr>
                        <a:t>Voted Trump</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tc>
                  <a:txBody>
                    <a:bodyPr/>
                    <a:lstStyle/>
                    <a:p>
                      <a:pPr algn="ctr" fontAlgn="b"/>
                      <a:r>
                        <a:rPr lang="en-US" sz="1400" b="1" i="0" u="none" strike="noStrike" dirty="0">
                          <a:solidFill>
                            <a:schemeClr val="tx1"/>
                          </a:solidFill>
                          <a:effectLst/>
                          <a:latin typeface="+mn-lt"/>
                        </a:rPr>
                        <a:t>Voted Biden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extLst>
                  <a:ext uri="{0D108BD9-81ED-4DB2-BD59-A6C34878D82A}">
                    <a16:rowId xmlns:a16="http://schemas.microsoft.com/office/drawing/2014/main" val="1735180297"/>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Yes, heard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Yes, read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Yes, saw</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08071"/>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All yes, combined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1"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C7D7"/>
                    </a:solidFill>
                  </a:tcPr>
                </a:tc>
                <a:tc>
                  <a:txBody>
                    <a:bodyPr/>
                    <a:lstStyle/>
                    <a:p>
                      <a:pPr algn="ctr" fontAlgn="ctr"/>
                      <a:r>
                        <a:rPr lang="en-US" sz="1800" b="0"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1"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C7D7"/>
                    </a:solidFill>
                  </a:tcPr>
                </a:tc>
                <a:tc>
                  <a:txBody>
                    <a:bodyPr/>
                    <a:lstStyle/>
                    <a:p>
                      <a:pPr algn="ctr" fontAlgn="ctr"/>
                      <a:r>
                        <a:rPr lang="en-US" sz="1800" b="0"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1"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BCBB"/>
                    </a:solidFill>
                  </a:tcPr>
                </a:tc>
                <a:tc>
                  <a:txBody>
                    <a:bodyPr/>
                    <a:lstStyle/>
                    <a:p>
                      <a:pPr algn="ctr" fontAlgn="ctr"/>
                      <a:r>
                        <a:rPr lang="en-US" sz="1800" b="0"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672683854"/>
                  </a:ext>
                </a:extLst>
              </a:tr>
              <a:tr h="3814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No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199035179"/>
                  </a:ext>
                </a:extLst>
              </a:tr>
            </a:tbl>
          </a:graphicData>
        </a:graphic>
      </p:graphicFrame>
      <p:sp>
        <p:nvSpPr>
          <p:cNvPr id="5" name="Content Placeholder 4" descr="Leading up to the November 2020 General Election, did you hear, read, or see anything from congressional or presidential campaigns about issues that are important to people with disabilities?&#13;&#10;">
            <a:extLst>
              <a:ext uri="{FF2B5EF4-FFF2-40B4-BE49-F238E27FC236}">
                <a16:creationId xmlns:a16="http://schemas.microsoft.com/office/drawing/2014/main" id="{6E832251-F4AE-4C10-A153-114DC17457B4}"/>
              </a:ext>
            </a:extLst>
          </p:cNvPr>
          <p:cNvSpPr txBox="1">
            <a:spLocks/>
          </p:cNvSpPr>
          <p:nvPr/>
        </p:nvSpPr>
        <p:spPr>
          <a:xfrm>
            <a:off x="335280" y="1779074"/>
            <a:ext cx="11521440" cy="415485"/>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Leading up to the November 2020 General Election, did you hear, read, or see anything from congressional or presidential campaigns about issues that are important to people with disabilities?</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800" dirty="0"/>
              <a:t>Voters with disabilities, particularly women with disabilities, and voters with a close friend with disabilities are most likely to have heard, read, or seen something. </a:t>
            </a:r>
          </a:p>
        </p:txBody>
      </p:sp>
    </p:spTree>
    <p:extLst>
      <p:ext uri="{BB962C8B-B14F-4D97-AF65-F5344CB8AC3E}">
        <p14:creationId xmlns:p14="http://schemas.microsoft.com/office/powerpoint/2010/main" val="2018959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Bar chart&#10;83 very important&#10;93 total important&#10;5 total not important&#10;3 don't know">
            <a:extLst>
              <a:ext uri="{FF2B5EF4-FFF2-40B4-BE49-F238E27FC236}">
                <a16:creationId xmlns:a16="http://schemas.microsoft.com/office/drawing/2014/main" id="{9CF203B0-5C56-468A-AC5D-BD605038F3B6}"/>
              </a:ext>
            </a:extLst>
          </p:cNvPr>
          <p:cNvGraphicFramePr/>
          <p:nvPr>
            <p:extLst>
              <p:ext uri="{D42A27DB-BD31-4B8C-83A1-F6EECF244321}">
                <p14:modId xmlns:p14="http://schemas.microsoft.com/office/powerpoint/2010/main" val="410252049"/>
              </p:ext>
            </p:extLst>
          </p:nvPr>
        </p:nvGraphicFramePr>
        <p:xfrm>
          <a:off x="447821" y="2424798"/>
          <a:ext cx="5094849" cy="3205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descr="Line graph&#10;&#10;2016&#10;all voters - 90&#10;PWD - 92&#10;disability community - 92&#10;&#10;2019&#10;PWD - 93&#10;Disability community - 94&#10;&#10;2020&#10;all voters - 93&#10;PWD - 96&#10;Disability community - 95">
            <a:extLst>
              <a:ext uri="{FF2B5EF4-FFF2-40B4-BE49-F238E27FC236}">
                <a16:creationId xmlns:a16="http://schemas.microsoft.com/office/drawing/2014/main" id="{27B5082F-84E2-45FD-9AB9-723ECD6BB61D}"/>
              </a:ext>
            </a:extLst>
          </p:cNvPr>
          <p:cNvGraphicFramePr/>
          <p:nvPr>
            <p:extLst>
              <p:ext uri="{D42A27DB-BD31-4B8C-83A1-F6EECF244321}">
                <p14:modId xmlns:p14="http://schemas.microsoft.com/office/powerpoint/2010/main" val="2705073452"/>
              </p:ext>
            </p:extLst>
          </p:nvPr>
        </p:nvGraphicFramePr>
        <p:xfrm>
          <a:off x="6386733" y="2613851"/>
          <a:ext cx="5584872" cy="3120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D3A14B32-2532-41D8-A634-6D12AB08D588}"/>
              </a:ext>
            </a:extLst>
          </p:cNvPr>
          <p:cNvGraphicFramePr>
            <a:graphicFrameLocks noGrp="1"/>
          </p:cNvGraphicFramePr>
          <p:nvPr>
            <p:extLst>
              <p:ext uri="{D42A27DB-BD31-4B8C-83A1-F6EECF244321}">
                <p14:modId xmlns:p14="http://schemas.microsoft.com/office/powerpoint/2010/main" val="4002336530"/>
              </p:ext>
            </p:extLst>
          </p:nvPr>
        </p:nvGraphicFramePr>
        <p:xfrm>
          <a:off x="89539" y="6287965"/>
          <a:ext cx="5215382" cy="50292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gridCol w="313371">
                  <a:extLst>
                    <a:ext uri="{9D8B030D-6E8A-4147-A177-3AD203B41FA5}">
                      <a16:colId xmlns:a16="http://schemas.microsoft.com/office/drawing/2014/main" val="20002"/>
                    </a:ext>
                  </a:extLst>
                </a:gridCol>
                <a:gridCol w="2350279">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Somewhat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A little important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Very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Not important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 name="Straight Connector 12">
            <a:extLst>
              <a:ext uri="{FF2B5EF4-FFF2-40B4-BE49-F238E27FC236}">
                <a16:creationId xmlns:a16="http://schemas.microsoft.com/office/drawing/2014/main" id="{3D288A2D-BF2E-4FD3-9304-31986FBEE0EE}"/>
              </a:ext>
              <a:ext uri="{C183D7F6-B498-43B3-948B-1728B52AA6E4}">
                <adec:decorative xmlns:adec="http://schemas.microsoft.com/office/drawing/2017/decorative" val="1"/>
              </a:ext>
            </a:extLst>
          </p:cNvPr>
          <p:cNvCxnSpPr>
            <a:cxnSpLocks/>
          </p:cNvCxnSpPr>
          <p:nvPr/>
        </p:nvCxnSpPr>
        <p:spPr>
          <a:xfrm>
            <a:off x="5841100" y="2289350"/>
            <a:ext cx="0" cy="3341162"/>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3EF92973-C00B-4793-8123-E751DBA75C03}"/>
              </a:ext>
            </a:extLst>
          </p:cNvPr>
          <p:cNvSpPr txBox="1"/>
          <p:nvPr/>
        </p:nvSpPr>
        <p:spPr>
          <a:xfrm>
            <a:off x="4276578" y="5733967"/>
            <a:ext cx="6414867" cy="1107996"/>
          </a:xfrm>
          <a:prstGeom prst="rect">
            <a:avLst/>
          </a:prstGeom>
          <a:solidFill>
            <a:schemeClr val="bg1"/>
          </a:solidFill>
        </p:spPr>
        <p:txBody>
          <a:bodyPr wrap="square">
            <a:spAutoFit/>
          </a:bodyPr>
          <a:lstStyle/>
          <a:p>
            <a:r>
              <a:rPr lang="en-US" sz="1100" dirty="0"/>
              <a:t>^Lake Research Partners and The </a:t>
            </a:r>
            <a:r>
              <a:rPr lang="en-US" sz="1100" dirty="0" err="1"/>
              <a:t>Tarrance</a:t>
            </a:r>
            <a:r>
              <a:rPr lang="en-US" sz="1100" dirty="0"/>
              <a:t> Group a pre-election and election night omnibus survey November 6 through November 8, 2016, that included issue questions on behalf of </a:t>
            </a:r>
            <a:r>
              <a:rPr lang="en-US" sz="1100" dirty="0" err="1"/>
              <a:t>RespectAbility</a:t>
            </a:r>
            <a:r>
              <a:rPr lang="en-US" sz="1100" dirty="0"/>
              <a:t>. A total of 1,200 likely voters nationwide who voted in the 2016 elections (margin of error of +/-2.8%) were reached.</a:t>
            </a:r>
          </a:p>
          <a:p>
            <a:r>
              <a:rPr lang="en-US" sz="1100" dirty="0"/>
              <a:t>^^Lake Research Partners conducted a mixed mode survey for NDRN from August 12 – August 20th, 2019 among 1,000 adults nationwide with a disability, or who have an immediate family member or close friend with a disability. </a:t>
            </a:r>
          </a:p>
        </p:txBody>
      </p:sp>
      <p:sp>
        <p:nvSpPr>
          <p:cNvPr id="6" name="Content Placeholder 4">
            <a:extLst>
              <a:ext uri="{FF2B5EF4-FFF2-40B4-BE49-F238E27FC236}">
                <a16:creationId xmlns:a16="http://schemas.microsoft.com/office/drawing/2014/main" id="{9AFA691F-7371-4E9A-8336-A1EAADE52739}"/>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How important is it to you personally that candidates treat people with disabilities with dignity and respect?</a:t>
            </a:r>
          </a:p>
        </p:txBody>
      </p:sp>
      <p:sp>
        <p:nvSpPr>
          <p:cNvPr id="2" name="Title 1">
            <a:extLst>
              <a:ext uri="{FF2B5EF4-FFF2-40B4-BE49-F238E27FC236}">
                <a16:creationId xmlns:a16="http://schemas.microsoft.com/office/drawing/2014/main" id="{486EC5D7-0926-466E-AF7B-B2EC6A3B1B44}"/>
              </a:ext>
            </a:extLst>
          </p:cNvPr>
          <p:cNvSpPr>
            <a:spLocks noGrp="1"/>
          </p:cNvSpPr>
          <p:nvPr>
            <p:ph type="ctrTitle"/>
          </p:nvPr>
        </p:nvSpPr>
        <p:spPr/>
        <p:txBody>
          <a:bodyPr>
            <a:noAutofit/>
          </a:bodyPr>
          <a:lstStyle/>
          <a:p>
            <a:r>
              <a:rPr lang="en-US" sz="2200" dirty="0"/>
              <a:t>A solid majority of voters believe it is very important that candidates treat people with disabilities with dignity and respect – a core value among all voters, voters with disabilities, and voters with disabilities/family/friends since 2016. The simple act of treating disabled people with respect is powerful and in an election season where hundreds of races are going to be decided by 5-points or less, courting these groups is good politics and good policy.</a:t>
            </a:r>
          </a:p>
        </p:txBody>
      </p:sp>
    </p:spTree>
    <p:extLst>
      <p:ext uri="{BB962C8B-B14F-4D97-AF65-F5344CB8AC3E}">
        <p14:creationId xmlns:p14="http://schemas.microsoft.com/office/powerpoint/2010/main" val="262739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png" descr="The Tarrance Group logo">
            <a:extLst>
              <a:ext uri="{FF2B5EF4-FFF2-40B4-BE49-F238E27FC236}">
                <a16:creationId xmlns:a16="http://schemas.microsoft.com/office/drawing/2014/main" id="{1656F615-5B75-4B3C-ACE5-4A738F262BE3}"/>
              </a:ext>
            </a:extLst>
          </p:cNvPr>
          <p:cNvPicPr/>
          <p:nvPr/>
        </p:nvPicPr>
        <p:blipFill>
          <a:blip r:embed="rId2"/>
          <a:srcRect/>
          <a:stretch>
            <a:fillRect/>
          </a:stretch>
        </p:blipFill>
        <p:spPr>
          <a:xfrm>
            <a:off x="8153400" y="6355080"/>
            <a:ext cx="2207812" cy="367160"/>
          </a:xfrm>
          <a:prstGeom prst="rect">
            <a:avLst/>
          </a:prstGeom>
          <a:ln/>
        </p:spPr>
      </p:pic>
      <p:graphicFrame>
        <p:nvGraphicFramePr>
          <p:cNvPr id="4" name="Table 3">
            <a:extLst>
              <a:ext uri="{FF2B5EF4-FFF2-40B4-BE49-F238E27FC236}">
                <a16:creationId xmlns:a16="http://schemas.microsoft.com/office/drawing/2014/main" id="{91E93155-E029-4EEC-B08C-9F753A7EA427}"/>
              </a:ext>
            </a:extLst>
          </p:cNvPr>
          <p:cNvGraphicFramePr>
            <a:graphicFrameLocks noGrp="1"/>
          </p:cNvGraphicFramePr>
          <p:nvPr>
            <p:extLst>
              <p:ext uri="{D42A27DB-BD31-4B8C-83A1-F6EECF244321}">
                <p14:modId xmlns:p14="http://schemas.microsoft.com/office/powerpoint/2010/main" val="2852461228"/>
              </p:ext>
            </p:extLst>
          </p:nvPr>
        </p:nvGraphicFramePr>
        <p:xfrm>
          <a:off x="195166" y="2343827"/>
          <a:ext cx="11801667" cy="2989178"/>
        </p:xfrm>
        <a:graphic>
          <a:graphicData uri="http://schemas.openxmlformats.org/drawingml/2006/table">
            <a:tbl>
              <a:tblPr firstRow="1">
                <a:tableStyleId>{5C22544A-7EE6-4342-B048-85BDC9FD1C3A}</a:tableStyleId>
              </a:tblPr>
              <a:tblGrid>
                <a:gridCol w="2248091">
                  <a:extLst>
                    <a:ext uri="{9D8B030D-6E8A-4147-A177-3AD203B41FA5}">
                      <a16:colId xmlns:a16="http://schemas.microsoft.com/office/drawing/2014/main" val="285450607"/>
                    </a:ext>
                  </a:extLst>
                </a:gridCol>
                <a:gridCol w="432324">
                  <a:extLst>
                    <a:ext uri="{9D8B030D-6E8A-4147-A177-3AD203B41FA5}">
                      <a16:colId xmlns:a16="http://schemas.microsoft.com/office/drawing/2014/main" val="2215904522"/>
                    </a:ext>
                  </a:extLst>
                </a:gridCol>
                <a:gridCol w="432324">
                  <a:extLst>
                    <a:ext uri="{9D8B030D-6E8A-4147-A177-3AD203B41FA5}">
                      <a16:colId xmlns:a16="http://schemas.microsoft.com/office/drawing/2014/main" val="751506583"/>
                    </a:ext>
                  </a:extLst>
                </a:gridCol>
                <a:gridCol w="432324">
                  <a:extLst>
                    <a:ext uri="{9D8B030D-6E8A-4147-A177-3AD203B41FA5}">
                      <a16:colId xmlns:a16="http://schemas.microsoft.com/office/drawing/2014/main" val="1238057740"/>
                    </a:ext>
                  </a:extLst>
                </a:gridCol>
                <a:gridCol w="524946">
                  <a:extLst>
                    <a:ext uri="{9D8B030D-6E8A-4147-A177-3AD203B41FA5}">
                      <a16:colId xmlns:a16="http://schemas.microsoft.com/office/drawing/2014/main" val="3340660559"/>
                    </a:ext>
                  </a:extLst>
                </a:gridCol>
                <a:gridCol w="432324">
                  <a:extLst>
                    <a:ext uri="{9D8B030D-6E8A-4147-A177-3AD203B41FA5}">
                      <a16:colId xmlns:a16="http://schemas.microsoft.com/office/drawing/2014/main" val="3304641028"/>
                    </a:ext>
                  </a:extLst>
                </a:gridCol>
                <a:gridCol w="432324">
                  <a:extLst>
                    <a:ext uri="{9D8B030D-6E8A-4147-A177-3AD203B41FA5}">
                      <a16:colId xmlns:a16="http://schemas.microsoft.com/office/drawing/2014/main" val="2688014687"/>
                    </a:ext>
                  </a:extLst>
                </a:gridCol>
                <a:gridCol w="432324">
                  <a:extLst>
                    <a:ext uri="{9D8B030D-6E8A-4147-A177-3AD203B41FA5}">
                      <a16:colId xmlns:a16="http://schemas.microsoft.com/office/drawing/2014/main" val="1038927457"/>
                    </a:ext>
                  </a:extLst>
                </a:gridCol>
                <a:gridCol w="432324">
                  <a:extLst>
                    <a:ext uri="{9D8B030D-6E8A-4147-A177-3AD203B41FA5}">
                      <a16:colId xmlns:a16="http://schemas.microsoft.com/office/drawing/2014/main" val="572181034"/>
                    </a:ext>
                  </a:extLst>
                </a:gridCol>
                <a:gridCol w="472558">
                  <a:extLst>
                    <a:ext uri="{9D8B030D-6E8A-4147-A177-3AD203B41FA5}">
                      <a16:colId xmlns:a16="http://schemas.microsoft.com/office/drawing/2014/main" val="2180297061"/>
                    </a:ext>
                  </a:extLst>
                </a:gridCol>
                <a:gridCol w="472558">
                  <a:extLst>
                    <a:ext uri="{9D8B030D-6E8A-4147-A177-3AD203B41FA5}">
                      <a16:colId xmlns:a16="http://schemas.microsoft.com/office/drawing/2014/main" val="1297631613"/>
                    </a:ext>
                  </a:extLst>
                </a:gridCol>
                <a:gridCol w="472558">
                  <a:extLst>
                    <a:ext uri="{9D8B030D-6E8A-4147-A177-3AD203B41FA5}">
                      <a16:colId xmlns:a16="http://schemas.microsoft.com/office/drawing/2014/main" val="116130899"/>
                    </a:ext>
                  </a:extLst>
                </a:gridCol>
                <a:gridCol w="432324">
                  <a:extLst>
                    <a:ext uri="{9D8B030D-6E8A-4147-A177-3AD203B41FA5}">
                      <a16:colId xmlns:a16="http://schemas.microsoft.com/office/drawing/2014/main" val="2800533926"/>
                    </a:ext>
                  </a:extLst>
                </a:gridCol>
                <a:gridCol w="506912">
                  <a:extLst>
                    <a:ext uri="{9D8B030D-6E8A-4147-A177-3AD203B41FA5}">
                      <a16:colId xmlns:a16="http://schemas.microsoft.com/office/drawing/2014/main" val="366167565"/>
                    </a:ext>
                  </a:extLst>
                </a:gridCol>
                <a:gridCol w="432324">
                  <a:extLst>
                    <a:ext uri="{9D8B030D-6E8A-4147-A177-3AD203B41FA5}">
                      <a16:colId xmlns:a16="http://schemas.microsoft.com/office/drawing/2014/main" val="758140424"/>
                    </a:ext>
                  </a:extLst>
                </a:gridCol>
                <a:gridCol w="497832">
                  <a:extLst>
                    <a:ext uri="{9D8B030D-6E8A-4147-A177-3AD203B41FA5}">
                      <a16:colId xmlns:a16="http://schemas.microsoft.com/office/drawing/2014/main" val="4163904376"/>
                    </a:ext>
                  </a:extLst>
                </a:gridCol>
                <a:gridCol w="432324">
                  <a:extLst>
                    <a:ext uri="{9D8B030D-6E8A-4147-A177-3AD203B41FA5}">
                      <a16:colId xmlns:a16="http://schemas.microsoft.com/office/drawing/2014/main" val="719079050"/>
                    </a:ext>
                  </a:extLst>
                </a:gridCol>
                <a:gridCol w="432324">
                  <a:extLst>
                    <a:ext uri="{9D8B030D-6E8A-4147-A177-3AD203B41FA5}">
                      <a16:colId xmlns:a16="http://schemas.microsoft.com/office/drawing/2014/main" val="1931793227"/>
                    </a:ext>
                  </a:extLst>
                </a:gridCol>
                <a:gridCol w="432324">
                  <a:extLst>
                    <a:ext uri="{9D8B030D-6E8A-4147-A177-3AD203B41FA5}">
                      <a16:colId xmlns:a16="http://schemas.microsoft.com/office/drawing/2014/main" val="1029505941"/>
                    </a:ext>
                  </a:extLst>
                </a:gridCol>
                <a:gridCol w="353066">
                  <a:extLst>
                    <a:ext uri="{9D8B030D-6E8A-4147-A177-3AD203B41FA5}">
                      <a16:colId xmlns:a16="http://schemas.microsoft.com/office/drawing/2014/main" val="279204488"/>
                    </a:ext>
                  </a:extLst>
                </a:gridCol>
                <a:gridCol w="533264">
                  <a:extLst>
                    <a:ext uri="{9D8B030D-6E8A-4147-A177-3AD203B41FA5}">
                      <a16:colId xmlns:a16="http://schemas.microsoft.com/office/drawing/2014/main" val="3944146824"/>
                    </a:ext>
                  </a:extLst>
                </a:gridCol>
                <a:gridCol w="531994">
                  <a:extLst>
                    <a:ext uri="{9D8B030D-6E8A-4147-A177-3AD203B41FA5}">
                      <a16:colId xmlns:a16="http://schemas.microsoft.com/office/drawing/2014/main" val="3584834613"/>
                    </a:ext>
                  </a:extLst>
                </a:gridCol>
              </a:tblGrid>
              <a:tr h="694365">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PWD/Family/Friends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&lt;30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30-39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40-49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50-64</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65+</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Latinx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API</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tx1"/>
                          </a:solidFill>
                          <a:effectLst/>
                          <a:latin typeface="+mn-lt"/>
                        </a:rPr>
                        <a:t>Voted </a:t>
                      </a:r>
                    </a:p>
                    <a:p>
                      <a:pPr algn="ctr" fontAlgn="b"/>
                      <a:r>
                        <a:rPr lang="en-US" sz="1400" b="1" i="0" u="none" strike="noStrike" dirty="0">
                          <a:solidFill>
                            <a:schemeClr val="tx1"/>
                          </a:solidFill>
                          <a:effectLst/>
                          <a:latin typeface="+mn-lt"/>
                        </a:rPr>
                        <a:t>Trump</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tc>
                  <a:txBody>
                    <a:bodyPr/>
                    <a:lstStyle/>
                    <a:p>
                      <a:pPr algn="ctr" fontAlgn="b"/>
                      <a:r>
                        <a:rPr lang="en-US" sz="1400" b="1" i="0" u="none" strike="noStrike" dirty="0">
                          <a:solidFill>
                            <a:schemeClr val="tx1"/>
                          </a:solidFill>
                          <a:effectLst/>
                          <a:latin typeface="+mn-lt"/>
                        </a:rPr>
                        <a:t>Voted </a:t>
                      </a:r>
                    </a:p>
                    <a:p>
                      <a:pPr algn="ctr" fontAlgn="b"/>
                      <a:r>
                        <a:rPr lang="en-US" sz="1400" b="1" i="0" u="none" strike="noStrike" dirty="0">
                          <a:solidFill>
                            <a:schemeClr val="tx1"/>
                          </a:solidFill>
                          <a:effectLst/>
                          <a:latin typeface="+mn-lt"/>
                        </a:rPr>
                        <a:t>Biden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extLst>
                  <a:ext uri="{0D108BD9-81ED-4DB2-BD59-A6C34878D82A}">
                    <a16:rowId xmlns:a16="http://schemas.microsoft.com/office/drawing/2014/main" val="1735180297"/>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 Very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90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1" i="0" u="none" strike="noStrike" dirty="0">
                          <a:solidFill>
                            <a:srgbClr val="000000"/>
                          </a:solidFill>
                          <a:effectLst/>
                          <a:latin typeface="+mn-lt"/>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1"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1" i="0" u="none" strike="noStrike" dirty="0">
                          <a:solidFill>
                            <a:srgbClr val="000000"/>
                          </a:solidFill>
                          <a:effectLst/>
                          <a:latin typeface="+mn-lt"/>
                        </a:rPr>
                        <a:t>88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0"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alpha val="50000"/>
                      </a:srgbClr>
                    </a:solidFill>
                  </a:tcPr>
                </a:tc>
                <a:tc>
                  <a:txBody>
                    <a:bodyPr/>
                    <a:lstStyle/>
                    <a:p>
                      <a:pPr algn="ctr" fontAlgn="ctr"/>
                      <a:r>
                        <a:rPr lang="en-US" sz="1800" b="1"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tc>
                  <a:txBody>
                    <a:bodyPr/>
                    <a:lstStyle/>
                    <a:p>
                      <a:pPr algn="ctr" fontAlgn="ctr"/>
                      <a:r>
                        <a:rPr lang="en-US" sz="1800" b="1"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tc>
                  <a:txBody>
                    <a:bodyPr/>
                    <a:lstStyle/>
                    <a:p>
                      <a:pPr algn="ctr" fontAlgn="ctr"/>
                      <a:r>
                        <a:rPr lang="en-US" sz="18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Somewhat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A little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 at all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6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08071"/>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672683854"/>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199035179"/>
                  </a:ext>
                </a:extLst>
              </a:tr>
            </a:tbl>
          </a:graphicData>
        </a:graphic>
      </p:graphicFrame>
      <p:sp>
        <p:nvSpPr>
          <p:cNvPr id="6" name="Rectangle: Rounded Corners 5">
            <a:extLst>
              <a:ext uri="{FF2B5EF4-FFF2-40B4-BE49-F238E27FC236}">
                <a16:creationId xmlns:a16="http://schemas.microsoft.com/office/drawing/2014/main" id="{E6EA1F52-B121-4D67-A797-236040BD1245}"/>
              </a:ext>
              <a:ext uri="{C183D7F6-B498-43B3-948B-1728B52AA6E4}">
                <adec:decorative xmlns:adec="http://schemas.microsoft.com/office/drawing/2017/decorative" val="1"/>
              </a:ext>
            </a:extLst>
          </p:cNvPr>
          <p:cNvSpPr/>
          <p:nvPr/>
        </p:nvSpPr>
        <p:spPr>
          <a:xfrm>
            <a:off x="2858214" y="3228797"/>
            <a:ext cx="1881051" cy="26125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A53338F-7DB6-4CE7-97D4-C7B6FC385B8C}"/>
              </a:ext>
              <a:ext uri="{C183D7F6-B498-43B3-948B-1728B52AA6E4}">
                <adec:decorative xmlns:adec="http://schemas.microsoft.com/office/drawing/2017/decorative" val="1"/>
              </a:ext>
            </a:extLst>
          </p:cNvPr>
          <p:cNvSpPr/>
          <p:nvPr/>
        </p:nvSpPr>
        <p:spPr>
          <a:xfrm>
            <a:off x="7402313" y="3228797"/>
            <a:ext cx="1333052" cy="26125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E3477FF-4555-46A1-BB89-6D4CD325A2C8}"/>
              </a:ext>
              <a:ext uri="{C183D7F6-B498-43B3-948B-1728B52AA6E4}">
                <adec:decorative xmlns:adec="http://schemas.microsoft.com/office/drawing/2017/decorative" val="1"/>
              </a:ext>
            </a:extLst>
          </p:cNvPr>
          <p:cNvSpPr/>
          <p:nvPr/>
        </p:nvSpPr>
        <p:spPr>
          <a:xfrm>
            <a:off x="9683227" y="3236848"/>
            <a:ext cx="455248" cy="2559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0C01F3C-07E4-49E4-B0AD-D8A1DA587429}"/>
              </a:ext>
            </a:extLst>
          </p:cNvPr>
          <p:cNvSpPr txBox="1"/>
          <p:nvPr/>
        </p:nvSpPr>
        <p:spPr>
          <a:xfrm>
            <a:off x="2507674" y="5370412"/>
            <a:ext cx="7505357" cy="1077218"/>
          </a:xfrm>
          <a:prstGeom prst="rect">
            <a:avLst/>
          </a:prstGeom>
          <a:noFill/>
          <a:ln>
            <a:solidFill>
              <a:srgbClr val="7030A0"/>
            </a:solidFill>
          </a:ln>
        </p:spPr>
        <p:txBody>
          <a:bodyPr wrap="square" rtlCol="0">
            <a:spAutoFit/>
          </a:bodyPr>
          <a:lstStyle/>
          <a:p>
            <a:r>
              <a:rPr lang="en-US" sz="1600" dirty="0"/>
              <a:t>Within the battleground states, 95% of voters with disabilities and voters with disabilities/family/friends say candidates treating people with disabilities with dignity and respect is important. 90% of voters with disabilities and 88% of the voters with disabilities/family/friends in battleground states think it is very important. </a:t>
            </a:r>
          </a:p>
        </p:txBody>
      </p:sp>
      <p:sp>
        <p:nvSpPr>
          <p:cNvPr id="5" name="Content Placeholder 4" descr="How important is it to you personally that candidates treat people with disabilities with dignity and respect?&#13;&#10;">
            <a:extLst>
              <a:ext uri="{FF2B5EF4-FFF2-40B4-BE49-F238E27FC236}">
                <a16:creationId xmlns:a16="http://schemas.microsoft.com/office/drawing/2014/main" id="{6E832251-F4AE-4C10-A153-114DC17457B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How important is it to you personally that candidates treat people with disabilities with dignity and respect?</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Voters across demographic subgroups believe it is very important that candidates treat people with disabilities with dignity and respect. We see the greatest intensity of support among the voters with disabilities/family/friends, older voters, whites, African Americans, and Democrats. There is a 13-point gap in intensity between Biden and Trump voters.</a:t>
            </a:r>
          </a:p>
        </p:txBody>
      </p:sp>
    </p:spTree>
    <p:extLst>
      <p:ext uri="{BB962C8B-B14F-4D97-AF65-F5344CB8AC3E}">
        <p14:creationId xmlns:p14="http://schemas.microsoft.com/office/powerpoint/2010/main" val="235094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3.png" descr="The Tarrance Group logo">
            <a:extLst>
              <a:ext uri="{FF2B5EF4-FFF2-40B4-BE49-F238E27FC236}">
                <a16:creationId xmlns:a16="http://schemas.microsoft.com/office/drawing/2014/main" id="{26C71FDF-FA26-40CD-8588-117971822187}"/>
              </a:ext>
            </a:extLst>
          </p:cNvPr>
          <p:cNvPicPr/>
          <p:nvPr/>
        </p:nvPicPr>
        <p:blipFill>
          <a:blip r:embed="rId2"/>
          <a:srcRect/>
          <a:stretch>
            <a:fillRect/>
          </a:stretch>
        </p:blipFill>
        <p:spPr>
          <a:xfrm>
            <a:off x="8153400" y="6355080"/>
            <a:ext cx="2207812" cy="367160"/>
          </a:xfrm>
          <a:prstGeom prst="rect">
            <a:avLst/>
          </a:prstGeom>
          <a:ln/>
        </p:spPr>
      </p:pic>
      <p:graphicFrame>
        <p:nvGraphicFramePr>
          <p:cNvPr id="10" name="Chart 9" descr="bar chart&#10;&#10;86 total important&#10;60 very important&#10;&#10;11 total not important&#10;3 don't know">
            <a:extLst>
              <a:ext uri="{FF2B5EF4-FFF2-40B4-BE49-F238E27FC236}">
                <a16:creationId xmlns:a16="http://schemas.microsoft.com/office/drawing/2014/main" id="{9CF203B0-5C56-468A-AC5D-BD605038F3B6}"/>
              </a:ext>
            </a:extLst>
          </p:cNvPr>
          <p:cNvGraphicFramePr/>
          <p:nvPr>
            <p:extLst>
              <p:ext uri="{D42A27DB-BD31-4B8C-83A1-F6EECF244321}">
                <p14:modId xmlns:p14="http://schemas.microsoft.com/office/powerpoint/2010/main" val="2509925160"/>
              </p:ext>
            </p:extLst>
          </p:nvPr>
        </p:nvGraphicFramePr>
        <p:xfrm>
          <a:off x="1001151" y="2765756"/>
          <a:ext cx="5094849" cy="3205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D3A14B32-2532-41D8-A634-6D12AB08D588}"/>
              </a:ext>
            </a:extLst>
          </p:cNvPr>
          <p:cNvGraphicFramePr>
            <a:graphicFrameLocks noGrp="1"/>
          </p:cNvGraphicFramePr>
          <p:nvPr/>
        </p:nvGraphicFramePr>
        <p:xfrm>
          <a:off x="89539" y="6287965"/>
          <a:ext cx="5215382" cy="50292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gridCol w="313371">
                  <a:extLst>
                    <a:ext uri="{9D8B030D-6E8A-4147-A177-3AD203B41FA5}">
                      <a16:colId xmlns:a16="http://schemas.microsoft.com/office/drawing/2014/main" val="20002"/>
                    </a:ext>
                  </a:extLst>
                </a:gridCol>
                <a:gridCol w="2350279">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Somewhat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A little important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Very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Not important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F1EA8BD7-6144-45A0-B069-DC8ECBEF8875}"/>
              </a:ext>
            </a:extLst>
          </p:cNvPr>
          <p:cNvGraphicFramePr>
            <a:graphicFrameLocks noGrp="1"/>
          </p:cNvGraphicFramePr>
          <p:nvPr>
            <p:extLst>
              <p:ext uri="{D42A27DB-BD31-4B8C-83A1-F6EECF244321}">
                <p14:modId xmlns:p14="http://schemas.microsoft.com/office/powerpoint/2010/main" val="3863896077"/>
              </p:ext>
            </p:extLst>
          </p:nvPr>
        </p:nvGraphicFramePr>
        <p:xfrm>
          <a:off x="6850798" y="1779074"/>
          <a:ext cx="4813016" cy="4511040"/>
        </p:xfrm>
        <a:graphic>
          <a:graphicData uri="http://schemas.openxmlformats.org/drawingml/2006/table">
            <a:tbl>
              <a:tblPr firstRow="1" bandRow="1">
                <a:tableStyleId>{5C22544A-7EE6-4342-B048-85BDC9FD1C3A}</a:tableStyleId>
              </a:tblPr>
              <a:tblGrid>
                <a:gridCol w="1866362">
                  <a:extLst>
                    <a:ext uri="{9D8B030D-6E8A-4147-A177-3AD203B41FA5}">
                      <a16:colId xmlns:a16="http://schemas.microsoft.com/office/drawing/2014/main" val="20000"/>
                    </a:ext>
                  </a:extLst>
                </a:gridCol>
                <a:gridCol w="1514094">
                  <a:extLst>
                    <a:ext uri="{9D8B030D-6E8A-4147-A177-3AD203B41FA5}">
                      <a16:colId xmlns:a16="http://schemas.microsoft.com/office/drawing/2014/main" val="20001"/>
                    </a:ext>
                  </a:extLst>
                </a:gridCol>
                <a:gridCol w="1432560">
                  <a:extLst>
                    <a:ext uri="{9D8B030D-6E8A-4147-A177-3AD203B41FA5}">
                      <a16:colId xmlns:a16="http://schemas.microsoft.com/office/drawing/2014/main" val="20002"/>
                    </a:ext>
                  </a:extLst>
                </a:gridCol>
              </a:tblGrid>
              <a:tr h="317335">
                <a:tc>
                  <a:txBody>
                    <a:bodyPr/>
                    <a:lstStyle/>
                    <a:p>
                      <a:pPr algn="ctr"/>
                      <a:endParaRPr lang="en-US" sz="1800" dirty="0"/>
                    </a:p>
                  </a:txBody>
                  <a:tcPr>
                    <a:solidFill>
                      <a:schemeClr val="bg1"/>
                    </a:solidFill>
                  </a:tcPr>
                </a:tc>
                <a:tc>
                  <a:txBody>
                    <a:bodyPr/>
                    <a:lstStyle/>
                    <a:p>
                      <a:pPr algn="ctr"/>
                      <a:r>
                        <a:rPr lang="en-US" sz="1600" dirty="0"/>
                        <a:t>Very Important</a:t>
                      </a:r>
                    </a:p>
                  </a:txBody>
                  <a:tcPr anchor="ctr">
                    <a:solidFill>
                      <a:srgbClr val="0E3594"/>
                    </a:solidFill>
                  </a:tcPr>
                </a:tc>
                <a:tc>
                  <a:txBody>
                    <a:bodyPr/>
                    <a:lstStyle/>
                    <a:p>
                      <a:pPr algn="ctr"/>
                      <a:r>
                        <a:rPr lang="en-US" sz="1600" dirty="0"/>
                        <a:t>Not Important </a:t>
                      </a:r>
                    </a:p>
                  </a:txBody>
                  <a:tcPr anchor="ctr">
                    <a:solidFill>
                      <a:srgbClr val="C00000"/>
                    </a:solidFill>
                  </a:tcPr>
                </a:tc>
                <a:extLst>
                  <a:ext uri="{0D108BD9-81ED-4DB2-BD59-A6C34878D82A}">
                    <a16:rowId xmlns:a16="http://schemas.microsoft.com/office/drawing/2014/main" val="10000"/>
                  </a:ext>
                </a:extLst>
              </a:tr>
              <a:tr h="193927">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dirty="0"/>
                        <a:t>59</a:t>
                      </a:r>
                    </a:p>
                  </a:txBody>
                  <a:tcPr marT="0" marB="0" anchor="ctr">
                    <a:solidFill>
                      <a:schemeClr val="bg1">
                        <a:lumMod val="50000"/>
                        <a:alpha val="25000"/>
                      </a:schemeClr>
                    </a:solidFill>
                  </a:tcPr>
                </a:tc>
                <a:tc>
                  <a:txBody>
                    <a:bodyPr/>
                    <a:lstStyle/>
                    <a:p>
                      <a:pPr algn="ctr"/>
                      <a:r>
                        <a:rPr lang="en-US" sz="1600" dirty="0"/>
                        <a:t>13</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93927">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60</a:t>
                      </a:r>
                    </a:p>
                  </a:txBody>
                  <a:tcPr marT="0" marB="0" anchor="ctr">
                    <a:solidFill>
                      <a:schemeClr val="bg1">
                        <a:lumMod val="50000"/>
                        <a:alpha val="25000"/>
                      </a:schemeClr>
                    </a:solidFill>
                  </a:tcPr>
                </a:tc>
                <a:tc>
                  <a:txBody>
                    <a:bodyPr/>
                    <a:lstStyle/>
                    <a:p>
                      <a:pPr algn="ctr"/>
                      <a:r>
                        <a:rPr lang="en-US" sz="1600" dirty="0"/>
                        <a:t>10</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93927">
                <a:tc>
                  <a:txBody>
                    <a:bodyPr/>
                    <a:lstStyle/>
                    <a:p>
                      <a:pPr algn="l"/>
                      <a:r>
                        <a:rPr lang="en-US" sz="1600" dirty="0"/>
                        <a:t>Under 50</a:t>
                      </a:r>
                    </a:p>
                  </a:txBody>
                  <a:tcPr marT="0" marB="0" anchor="ctr">
                    <a:solidFill>
                      <a:schemeClr val="bg1">
                        <a:lumMod val="50000"/>
                        <a:alpha val="50000"/>
                      </a:schemeClr>
                    </a:solidFill>
                  </a:tcPr>
                </a:tc>
                <a:tc>
                  <a:txBody>
                    <a:bodyPr/>
                    <a:lstStyle/>
                    <a:p>
                      <a:pPr algn="ctr"/>
                      <a:r>
                        <a:rPr lang="en-US" sz="1600" dirty="0"/>
                        <a:t>57</a:t>
                      </a:r>
                    </a:p>
                  </a:txBody>
                  <a:tcPr marT="0" marB="0" anchor="ctr">
                    <a:solidFill>
                      <a:schemeClr val="bg1">
                        <a:lumMod val="50000"/>
                        <a:alpha val="50000"/>
                      </a:schemeClr>
                    </a:solidFill>
                  </a:tcPr>
                </a:tc>
                <a:tc>
                  <a:txBody>
                    <a:bodyPr/>
                    <a:lstStyle/>
                    <a:p>
                      <a:pPr algn="ctr"/>
                      <a:r>
                        <a:rPr lang="en-US" sz="1600" dirty="0"/>
                        <a:t>11</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193927">
                <a:tc>
                  <a:txBody>
                    <a:bodyPr/>
                    <a:lstStyle/>
                    <a:p>
                      <a:pPr algn="l"/>
                      <a:r>
                        <a:rPr lang="en-US" sz="1600" dirty="0"/>
                        <a:t>Over 50 </a:t>
                      </a:r>
                    </a:p>
                  </a:txBody>
                  <a:tcPr marT="0" marB="0" anchor="ctr">
                    <a:solidFill>
                      <a:schemeClr val="bg1">
                        <a:lumMod val="50000"/>
                        <a:alpha val="50000"/>
                      </a:schemeClr>
                    </a:solidFill>
                  </a:tcPr>
                </a:tc>
                <a:tc>
                  <a:txBody>
                    <a:bodyPr/>
                    <a:lstStyle/>
                    <a:p>
                      <a:pPr algn="ctr"/>
                      <a:r>
                        <a:rPr lang="en-US" sz="1600" dirty="0"/>
                        <a:t>62</a:t>
                      </a:r>
                    </a:p>
                  </a:txBody>
                  <a:tcPr marT="0" marB="0" anchor="ctr">
                    <a:solidFill>
                      <a:schemeClr val="bg1">
                        <a:lumMod val="50000"/>
                        <a:alpha val="50000"/>
                      </a:schemeClr>
                    </a:solidFill>
                  </a:tcPr>
                </a:tc>
                <a:tc>
                  <a:txBody>
                    <a:bodyPr/>
                    <a:lstStyle/>
                    <a:p>
                      <a:pPr algn="ctr"/>
                      <a:r>
                        <a:rPr lang="en-US" sz="1600" dirty="0"/>
                        <a:t>11</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193927">
                <a:tc>
                  <a:txBody>
                    <a:bodyPr/>
                    <a:lstStyle/>
                    <a:p>
                      <a:pPr algn="l"/>
                      <a:r>
                        <a:rPr lang="en-US" sz="1600" dirty="0"/>
                        <a:t>Northeast</a:t>
                      </a:r>
                    </a:p>
                  </a:txBody>
                  <a:tcPr marT="0" marB="0" anchor="ctr">
                    <a:solidFill>
                      <a:srgbClr val="DFDFDF"/>
                    </a:solidFill>
                  </a:tcPr>
                </a:tc>
                <a:tc>
                  <a:txBody>
                    <a:bodyPr/>
                    <a:lstStyle/>
                    <a:p>
                      <a:pPr algn="ctr"/>
                      <a:r>
                        <a:rPr lang="en-US" sz="1600" dirty="0"/>
                        <a:t>59</a:t>
                      </a:r>
                    </a:p>
                  </a:txBody>
                  <a:tcPr marT="0" marB="0" anchor="ctr">
                    <a:solidFill>
                      <a:srgbClr val="DFDFDF"/>
                    </a:solidFill>
                  </a:tcPr>
                </a:tc>
                <a:tc>
                  <a:txBody>
                    <a:bodyPr/>
                    <a:lstStyle/>
                    <a:p>
                      <a:pPr algn="ctr"/>
                      <a:r>
                        <a:rPr lang="en-US" sz="1600" dirty="0"/>
                        <a:t>11</a:t>
                      </a:r>
                    </a:p>
                  </a:txBody>
                  <a:tcPr marT="0" marB="0" anchor="ctr">
                    <a:solidFill>
                      <a:srgbClr val="DFDFDF"/>
                    </a:solidFill>
                  </a:tcPr>
                </a:tc>
                <a:extLst>
                  <a:ext uri="{0D108BD9-81ED-4DB2-BD59-A6C34878D82A}">
                    <a16:rowId xmlns:a16="http://schemas.microsoft.com/office/drawing/2014/main" val="2509724112"/>
                  </a:ext>
                </a:extLst>
              </a:tr>
              <a:tr h="193927">
                <a:tc>
                  <a:txBody>
                    <a:bodyPr/>
                    <a:lstStyle/>
                    <a:p>
                      <a:pPr algn="l"/>
                      <a:r>
                        <a:rPr lang="en-US" sz="1600" dirty="0"/>
                        <a:t>Midwest</a:t>
                      </a:r>
                    </a:p>
                  </a:txBody>
                  <a:tcPr marT="0" marB="0" anchor="ctr">
                    <a:solidFill>
                      <a:srgbClr val="DFDFDF"/>
                    </a:solidFill>
                  </a:tcPr>
                </a:tc>
                <a:tc>
                  <a:txBody>
                    <a:bodyPr/>
                    <a:lstStyle/>
                    <a:p>
                      <a:pPr algn="ctr"/>
                      <a:r>
                        <a:rPr lang="en-US" sz="1600" dirty="0"/>
                        <a:t>60</a:t>
                      </a:r>
                    </a:p>
                  </a:txBody>
                  <a:tcPr marT="0" marB="0" anchor="ctr">
                    <a:solidFill>
                      <a:srgbClr val="DFDFDF"/>
                    </a:solidFill>
                  </a:tcPr>
                </a:tc>
                <a:tc>
                  <a:txBody>
                    <a:bodyPr/>
                    <a:lstStyle/>
                    <a:p>
                      <a:pPr algn="ctr"/>
                      <a:r>
                        <a:rPr lang="en-US" sz="1600" b="1" dirty="0"/>
                        <a:t>11</a:t>
                      </a:r>
                    </a:p>
                  </a:txBody>
                  <a:tcPr marT="0" marB="0" anchor="ctr">
                    <a:solidFill>
                      <a:srgbClr val="DFDFDF"/>
                    </a:solidFill>
                  </a:tcPr>
                </a:tc>
                <a:extLst>
                  <a:ext uri="{0D108BD9-81ED-4DB2-BD59-A6C34878D82A}">
                    <a16:rowId xmlns:a16="http://schemas.microsoft.com/office/drawing/2014/main" val="2468814616"/>
                  </a:ext>
                </a:extLst>
              </a:tr>
              <a:tr h="193927">
                <a:tc>
                  <a:txBody>
                    <a:bodyPr/>
                    <a:lstStyle/>
                    <a:p>
                      <a:pPr algn="l"/>
                      <a:r>
                        <a:rPr lang="en-US" sz="1600" dirty="0"/>
                        <a:t>South</a:t>
                      </a:r>
                    </a:p>
                  </a:txBody>
                  <a:tcPr marT="0" marB="0" anchor="ctr">
                    <a:solidFill>
                      <a:srgbClr val="DFDFDF"/>
                    </a:solidFill>
                  </a:tcPr>
                </a:tc>
                <a:tc>
                  <a:txBody>
                    <a:bodyPr/>
                    <a:lstStyle/>
                    <a:p>
                      <a:pPr algn="ctr"/>
                      <a:r>
                        <a:rPr lang="en-US" sz="1600" dirty="0"/>
                        <a:t>61</a:t>
                      </a:r>
                    </a:p>
                  </a:txBody>
                  <a:tcPr marT="0" marB="0" anchor="ctr">
                    <a:solidFill>
                      <a:srgbClr val="DFDFDF"/>
                    </a:solidFill>
                  </a:tcPr>
                </a:tc>
                <a:tc>
                  <a:txBody>
                    <a:bodyPr/>
                    <a:lstStyle/>
                    <a:p>
                      <a:pPr algn="ctr"/>
                      <a:r>
                        <a:rPr lang="en-US" sz="1600" dirty="0"/>
                        <a:t>11</a:t>
                      </a:r>
                    </a:p>
                  </a:txBody>
                  <a:tcPr marT="0" marB="0" anchor="ctr">
                    <a:solidFill>
                      <a:srgbClr val="DFDFDF"/>
                    </a:solidFill>
                  </a:tcPr>
                </a:tc>
                <a:extLst>
                  <a:ext uri="{0D108BD9-81ED-4DB2-BD59-A6C34878D82A}">
                    <a16:rowId xmlns:a16="http://schemas.microsoft.com/office/drawing/2014/main" val="28977811"/>
                  </a:ext>
                </a:extLst>
              </a:tr>
              <a:tr h="193927">
                <a:tc>
                  <a:txBody>
                    <a:bodyPr/>
                    <a:lstStyle/>
                    <a:p>
                      <a:pPr algn="l"/>
                      <a:r>
                        <a:rPr lang="en-US" sz="1600" dirty="0"/>
                        <a:t>West</a:t>
                      </a:r>
                    </a:p>
                  </a:txBody>
                  <a:tcPr marT="0" marB="0" anchor="ctr">
                    <a:solidFill>
                      <a:srgbClr val="DFDFDF"/>
                    </a:solidFill>
                  </a:tcPr>
                </a:tc>
                <a:tc>
                  <a:txBody>
                    <a:bodyPr/>
                    <a:lstStyle/>
                    <a:p>
                      <a:pPr algn="ctr"/>
                      <a:r>
                        <a:rPr lang="en-US" sz="1600" dirty="0"/>
                        <a:t>57</a:t>
                      </a:r>
                    </a:p>
                  </a:txBody>
                  <a:tcPr marT="0" marB="0" anchor="ctr">
                    <a:solidFill>
                      <a:srgbClr val="DFDFDF"/>
                    </a:solidFill>
                  </a:tcPr>
                </a:tc>
                <a:tc>
                  <a:txBody>
                    <a:bodyPr/>
                    <a:lstStyle/>
                    <a:p>
                      <a:pPr algn="ctr"/>
                      <a:r>
                        <a:rPr lang="en-US" sz="1600" dirty="0"/>
                        <a:t>12</a:t>
                      </a:r>
                    </a:p>
                  </a:txBody>
                  <a:tcPr marT="0" marB="0" anchor="ctr">
                    <a:solidFill>
                      <a:srgbClr val="DFDFDF"/>
                    </a:solidFill>
                  </a:tcPr>
                </a:tc>
                <a:extLst>
                  <a:ext uri="{0D108BD9-81ED-4DB2-BD59-A6C34878D82A}">
                    <a16:rowId xmlns:a16="http://schemas.microsoft.com/office/drawing/2014/main" val="1221708626"/>
                  </a:ext>
                </a:extLst>
              </a:tr>
              <a:tr h="193927">
                <a:tc>
                  <a:txBody>
                    <a:bodyPr/>
                    <a:lstStyle/>
                    <a:p>
                      <a:pPr algn="l"/>
                      <a:r>
                        <a:rPr lang="en-US" sz="1600" dirty="0"/>
                        <a:t>White</a:t>
                      </a:r>
                    </a:p>
                  </a:txBody>
                  <a:tcPr marT="0" marB="0" anchor="ctr">
                    <a:solidFill>
                      <a:srgbClr val="BFBFBF"/>
                    </a:solidFill>
                  </a:tcPr>
                </a:tc>
                <a:tc>
                  <a:txBody>
                    <a:bodyPr/>
                    <a:lstStyle/>
                    <a:p>
                      <a:pPr algn="ctr"/>
                      <a:r>
                        <a:rPr lang="en-US" sz="1600" dirty="0"/>
                        <a:t>59</a:t>
                      </a:r>
                    </a:p>
                  </a:txBody>
                  <a:tcPr marT="0" marB="0" anchor="ctr">
                    <a:solidFill>
                      <a:srgbClr val="BFBFBF"/>
                    </a:solidFill>
                  </a:tcPr>
                </a:tc>
                <a:tc>
                  <a:txBody>
                    <a:bodyPr/>
                    <a:lstStyle/>
                    <a:p>
                      <a:pPr algn="ctr"/>
                      <a:r>
                        <a:rPr lang="en-US" sz="1600" dirty="0"/>
                        <a:t>12</a:t>
                      </a:r>
                    </a:p>
                  </a:txBody>
                  <a:tcPr marT="0" marB="0" anchor="ctr">
                    <a:solidFill>
                      <a:srgbClr val="BFBFBF"/>
                    </a:solidFill>
                  </a:tcPr>
                </a:tc>
                <a:extLst>
                  <a:ext uri="{0D108BD9-81ED-4DB2-BD59-A6C34878D82A}">
                    <a16:rowId xmlns:a16="http://schemas.microsoft.com/office/drawing/2014/main" val="10008"/>
                  </a:ext>
                </a:extLst>
              </a:tr>
              <a:tr h="193927">
                <a:tc>
                  <a:txBody>
                    <a:bodyPr/>
                    <a:lstStyle/>
                    <a:p>
                      <a:pPr algn="l"/>
                      <a:r>
                        <a:rPr lang="en-US" sz="1600" dirty="0"/>
                        <a:t>African American</a:t>
                      </a:r>
                    </a:p>
                  </a:txBody>
                  <a:tcPr marT="0" marB="0" anchor="ctr">
                    <a:solidFill>
                      <a:srgbClr val="BFBFBF"/>
                    </a:solidFill>
                  </a:tcPr>
                </a:tc>
                <a:tc>
                  <a:txBody>
                    <a:bodyPr/>
                    <a:lstStyle/>
                    <a:p>
                      <a:pPr algn="ctr"/>
                      <a:r>
                        <a:rPr lang="en-US" sz="1600" b="1" dirty="0"/>
                        <a:t>77</a:t>
                      </a:r>
                    </a:p>
                  </a:txBody>
                  <a:tcPr marT="0" marB="0" anchor="ctr">
                    <a:solidFill>
                      <a:srgbClr val="BFC7D7"/>
                    </a:solidFill>
                  </a:tcPr>
                </a:tc>
                <a:tc>
                  <a:txBody>
                    <a:bodyPr/>
                    <a:lstStyle/>
                    <a:p>
                      <a:pPr algn="ctr"/>
                      <a:r>
                        <a:rPr lang="en-US" sz="1600" dirty="0"/>
                        <a:t>7</a:t>
                      </a:r>
                    </a:p>
                  </a:txBody>
                  <a:tcPr marT="0" marB="0" anchor="ctr">
                    <a:solidFill>
                      <a:srgbClr val="BFBFBF"/>
                    </a:solidFill>
                  </a:tcPr>
                </a:tc>
                <a:extLst>
                  <a:ext uri="{0D108BD9-81ED-4DB2-BD59-A6C34878D82A}">
                    <a16:rowId xmlns:a16="http://schemas.microsoft.com/office/drawing/2014/main" val="10009"/>
                  </a:ext>
                </a:extLst>
              </a:tr>
              <a:tr h="193927">
                <a:tc>
                  <a:txBody>
                    <a:bodyPr/>
                    <a:lstStyle/>
                    <a:p>
                      <a:pPr algn="l"/>
                      <a:r>
                        <a:rPr lang="en-US" sz="1600" dirty="0"/>
                        <a:t>Latino</a:t>
                      </a:r>
                    </a:p>
                  </a:txBody>
                  <a:tcPr marT="0" marB="0" anchor="ctr">
                    <a:solidFill>
                      <a:srgbClr val="BFBFBF"/>
                    </a:solidFill>
                  </a:tcPr>
                </a:tc>
                <a:tc>
                  <a:txBody>
                    <a:bodyPr/>
                    <a:lstStyle/>
                    <a:p>
                      <a:pPr algn="ctr"/>
                      <a:r>
                        <a:rPr lang="en-US" sz="1600" dirty="0"/>
                        <a:t>56</a:t>
                      </a:r>
                    </a:p>
                  </a:txBody>
                  <a:tcPr marT="0" marB="0" anchor="ctr">
                    <a:solidFill>
                      <a:srgbClr val="BFBFBF"/>
                    </a:solidFill>
                  </a:tcPr>
                </a:tc>
                <a:tc>
                  <a:txBody>
                    <a:bodyPr/>
                    <a:lstStyle/>
                    <a:p>
                      <a:pPr algn="ctr"/>
                      <a:r>
                        <a:rPr lang="en-US" sz="1600" dirty="0"/>
                        <a:t>13</a:t>
                      </a:r>
                    </a:p>
                  </a:txBody>
                  <a:tcPr marT="0" marB="0" anchor="ctr">
                    <a:solidFill>
                      <a:srgbClr val="BFBFBF"/>
                    </a:solidFill>
                  </a:tcPr>
                </a:tc>
                <a:extLst>
                  <a:ext uri="{0D108BD9-81ED-4DB2-BD59-A6C34878D82A}">
                    <a16:rowId xmlns:a16="http://schemas.microsoft.com/office/drawing/2014/main" val="10010"/>
                  </a:ext>
                </a:extLst>
              </a:tr>
              <a:tr h="193927">
                <a:tc>
                  <a:txBody>
                    <a:bodyPr/>
                    <a:lstStyle/>
                    <a:p>
                      <a:pPr algn="l"/>
                      <a:r>
                        <a:rPr lang="en-US" sz="1600" dirty="0"/>
                        <a:t>API</a:t>
                      </a:r>
                    </a:p>
                  </a:txBody>
                  <a:tcPr marT="0" marB="0" anchor="ctr">
                    <a:solidFill>
                      <a:srgbClr val="BFBFBF"/>
                    </a:solidFill>
                  </a:tcPr>
                </a:tc>
                <a:tc>
                  <a:txBody>
                    <a:bodyPr/>
                    <a:lstStyle/>
                    <a:p>
                      <a:pPr algn="ctr"/>
                      <a:r>
                        <a:rPr lang="en-US" sz="1600" dirty="0"/>
                        <a:t>34</a:t>
                      </a:r>
                    </a:p>
                  </a:txBody>
                  <a:tcPr marT="0" marB="0" anchor="ctr">
                    <a:solidFill>
                      <a:srgbClr val="BFBFBF"/>
                    </a:solidFill>
                  </a:tcPr>
                </a:tc>
                <a:tc>
                  <a:txBody>
                    <a:bodyPr/>
                    <a:lstStyle/>
                    <a:p>
                      <a:pPr algn="ctr"/>
                      <a:r>
                        <a:rPr lang="en-US" sz="1600" dirty="0"/>
                        <a:t>17</a:t>
                      </a:r>
                    </a:p>
                  </a:txBody>
                  <a:tcPr marT="0" marB="0" anchor="ctr">
                    <a:solidFill>
                      <a:srgbClr val="BFBFBF"/>
                    </a:solidFill>
                  </a:tcPr>
                </a:tc>
                <a:extLst>
                  <a:ext uri="{0D108BD9-81ED-4DB2-BD59-A6C34878D82A}">
                    <a16:rowId xmlns:a16="http://schemas.microsoft.com/office/drawing/2014/main" val="2901520768"/>
                  </a:ext>
                </a:extLst>
              </a:tr>
              <a:tr h="193927">
                <a:tc>
                  <a:txBody>
                    <a:bodyPr/>
                    <a:lstStyle/>
                    <a:p>
                      <a:pPr algn="l"/>
                      <a:r>
                        <a:rPr lang="en-US" sz="1600" dirty="0"/>
                        <a:t>Democrat (ID)</a:t>
                      </a:r>
                    </a:p>
                  </a:txBody>
                  <a:tcPr marT="0" marB="0" anchor="ctr">
                    <a:solidFill>
                      <a:srgbClr val="DFDFDF"/>
                    </a:solidFill>
                  </a:tcPr>
                </a:tc>
                <a:tc>
                  <a:txBody>
                    <a:bodyPr/>
                    <a:lstStyle/>
                    <a:p>
                      <a:pPr algn="ctr"/>
                      <a:r>
                        <a:rPr lang="en-US" sz="1600" b="0" dirty="0"/>
                        <a:t>68</a:t>
                      </a:r>
                    </a:p>
                  </a:txBody>
                  <a:tcPr marT="0" marB="0" anchor="ctr">
                    <a:solidFill>
                      <a:srgbClr val="DFDFDF"/>
                    </a:solidFill>
                  </a:tcPr>
                </a:tc>
                <a:tc>
                  <a:txBody>
                    <a:bodyPr/>
                    <a:lstStyle/>
                    <a:p>
                      <a:pPr algn="ctr"/>
                      <a:r>
                        <a:rPr lang="en-US" sz="1600" dirty="0"/>
                        <a:t>8</a:t>
                      </a:r>
                    </a:p>
                  </a:txBody>
                  <a:tcPr marT="0" marB="0" anchor="ctr">
                    <a:solidFill>
                      <a:srgbClr val="DFDFDF"/>
                    </a:solidFill>
                  </a:tcPr>
                </a:tc>
                <a:extLst>
                  <a:ext uri="{0D108BD9-81ED-4DB2-BD59-A6C34878D82A}">
                    <a16:rowId xmlns:a16="http://schemas.microsoft.com/office/drawing/2014/main" val="10011"/>
                  </a:ext>
                </a:extLst>
              </a:tr>
              <a:tr h="193927">
                <a:tc>
                  <a:txBody>
                    <a:bodyPr/>
                    <a:lstStyle/>
                    <a:p>
                      <a:pPr algn="l"/>
                      <a:r>
                        <a:rPr lang="en-US" sz="1600" dirty="0"/>
                        <a:t>Independent (ID)</a:t>
                      </a:r>
                    </a:p>
                  </a:txBody>
                  <a:tcPr marT="0" marB="0" anchor="ctr">
                    <a:solidFill>
                      <a:srgbClr val="DFDFDF"/>
                    </a:solidFill>
                  </a:tcPr>
                </a:tc>
                <a:tc>
                  <a:txBody>
                    <a:bodyPr/>
                    <a:lstStyle/>
                    <a:p>
                      <a:pPr algn="ctr"/>
                      <a:r>
                        <a:rPr lang="en-US" sz="1600" dirty="0"/>
                        <a:t>59</a:t>
                      </a:r>
                    </a:p>
                  </a:txBody>
                  <a:tcPr marT="0" marB="0" anchor="ctr">
                    <a:solidFill>
                      <a:srgbClr val="DFDFDF"/>
                    </a:solidFill>
                  </a:tcPr>
                </a:tc>
                <a:tc>
                  <a:txBody>
                    <a:bodyPr/>
                    <a:lstStyle/>
                    <a:p>
                      <a:pPr algn="ctr"/>
                      <a:r>
                        <a:rPr lang="en-US" sz="1600" b="0" dirty="0"/>
                        <a:t>8</a:t>
                      </a:r>
                    </a:p>
                  </a:txBody>
                  <a:tcPr marT="0" marB="0" anchor="ctr">
                    <a:solidFill>
                      <a:srgbClr val="DFDFDF"/>
                    </a:solidFill>
                  </a:tcPr>
                </a:tc>
                <a:extLst>
                  <a:ext uri="{0D108BD9-81ED-4DB2-BD59-A6C34878D82A}">
                    <a16:rowId xmlns:a16="http://schemas.microsoft.com/office/drawing/2014/main" val="799081869"/>
                  </a:ext>
                </a:extLst>
              </a:tr>
              <a:tr h="193927">
                <a:tc>
                  <a:txBody>
                    <a:bodyPr/>
                    <a:lstStyle/>
                    <a:p>
                      <a:pPr algn="l"/>
                      <a:r>
                        <a:rPr lang="en-US" sz="1600" dirty="0"/>
                        <a:t>Republican (ID)</a:t>
                      </a:r>
                    </a:p>
                  </a:txBody>
                  <a:tcPr marT="0" marB="0" anchor="ctr">
                    <a:solidFill>
                      <a:srgbClr val="DFDFDF"/>
                    </a:solidFill>
                  </a:tcPr>
                </a:tc>
                <a:tc>
                  <a:txBody>
                    <a:bodyPr/>
                    <a:lstStyle/>
                    <a:p>
                      <a:pPr algn="ctr"/>
                      <a:r>
                        <a:rPr lang="en-US" sz="1600" dirty="0"/>
                        <a:t>52</a:t>
                      </a:r>
                    </a:p>
                  </a:txBody>
                  <a:tcPr marT="0" marB="0" anchor="ctr">
                    <a:solidFill>
                      <a:srgbClr val="DFDFDF"/>
                    </a:solidFill>
                  </a:tcPr>
                </a:tc>
                <a:tc>
                  <a:txBody>
                    <a:bodyPr/>
                    <a:lstStyle/>
                    <a:p>
                      <a:pPr algn="ctr"/>
                      <a:r>
                        <a:rPr lang="en-US" sz="1600" dirty="0"/>
                        <a:t>17</a:t>
                      </a:r>
                    </a:p>
                  </a:txBody>
                  <a:tcPr marT="0" marB="0" anchor="ctr">
                    <a:solidFill>
                      <a:srgbClr val="DFDFDF"/>
                    </a:solidFill>
                  </a:tcPr>
                </a:tc>
                <a:extLst>
                  <a:ext uri="{0D108BD9-81ED-4DB2-BD59-A6C34878D82A}">
                    <a16:rowId xmlns:a16="http://schemas.microsoft.com/office/drawing/2014/main" val="10012"/>
                  </a:ext>
                </a:extLst>
              </a:tr>
              <a:tr h="193927">
                <a:tc>
                  <a:txBody>
                    <a:bodyPr/>
                    <a:lstStyle/>
                    <a:p>
                      <a:pPr algn="l"/>
                      <a:r>
                        <a:rPr lang="en-US" sz="1600" dirty="0"/>
                        <a:t>Trump </a:t>
                      </a:r>
                    </a:p>
                  </a:txBody>
                  <a:tcPr marT="0" marB="0" anchor="ctr">
                    <a:solidFill>
                      <a:srgbClr val="BFBFBF"/>
                    </a:solidFill>
                  </a:tcPr>
                </a:tc>
                <a:tc>
                  <a:txBody>
                    <a:bodyPr/>
                    <a:lstStyle/>
                    <a:p>
                      <a:pPr algn="ctr"/>
                      <a:r>
                        <a:rPr lang="en-US" sz="1600" dirty="0"/>
                        <a:t>51</a:t>
                      </a:r>
                    </a:p>
                  </a:txBody>
                  <a:tcPr marT="0" marB="0" anchor="ctr">
                    <a:solidFill>
                      <a:srgbClr val="BFBFBF"/>
                    </a:solidFill>
                  </a:tcPr>
                </a:tc>
                <a:tc>
                  <a:txBody>
                    <a:bodyPr/>
                    <a:lstStyle/>
                    <a:p>
                      <a:pPr algn="ctr"/>
                      <a:r>
                        <a:rPr lang="en-US" sz="1600" dirty="0"/>
                        <a:t>15</a:t>
                      </a:r>
                    </a:p>
                  </a:txBody>
                  <a:tcPr marT="0" marB="0" anchor="ctr">
                    <a:solidFill>
                      <a:srgbClr val="BFBFBF"/>
                    </a:solidFill>
                  </a:tcPr>
                </a:tc>
                <a:extLst>
                  <a:ext uri="{0D108BD9-81ED-4DB2-BD59-A6C34878D82A}">
                    <a16:rowId xmlns:a16="http://schemas.microsoft.com/office/drawing/2014/main" val="2983189131"/>
                  </a:ext>
                </a:extLst>
              </a:tr>
              <a:tr h="193927">
                <a:tc>
                  <a:txBody>
                    <a:bodyPr/>
                    <a:lstStyle/>
                    <a:p>
                      <a:pPr algn="l"/>
                      <a:r>
                        <a:rPr lang="en-US" sz="1600" dirty="0"/>
                        <a:t>Biden </a:t>
                      </a:r>
                    </a:p>
                  </a:txBody>
                  <a:tcPr marT="0" marB="0" anchor="ctr">
                    <a:solidFill>
                      <a:srgbClr val="BFBFBF"/>
                    </a:solidFill>
                  </a:tcPr>
                </a:tc>
                <a:tc>
                  <a:txBody>
                    <a:bodyPr/>
                    <a:lstStyle/>
                    <a:p>
                      <a:pPr algn="ctr"/>
                      <a:r>
                        <a:rPr lang="en-US" sz="1600" dirty="0"/>
                        <a:t>68</a:t>
                      </a:r>
                    </a:p>
                  </a:txBody>
                  <a:tcPr marT="0" marB="0" anchor="ctr">
                    <a:solidFill>
                      <a:srgbClr val="BFBFBF"/>
                    </a:solidFill>
                  </a:tcPr>
                </a:tc>
                <a:tc>
                  <a:txBody>
                    <a:bodyPr/>
                    <a:lstStyle/>
                    <a:p>
                      <a:pPr algn="ctr"/>
                      <a:r>
                        <a:rPr lang="en-US" sz="1600" dirty="0"/>
                        <a:t>7</a:t>
                      </a:r>
                    </a:p>
                  </a:txBody>
                  <a:tcPr marT="0" marB="0" anchor="ctr">
                    <a:solidFill>
                      <a:srgbClr val="BFBFBF"/>
                    </a:solidFill>
                  </a:tcPr>
                </a:tc>
                <a:extLst>
                  <a:ext uri="{0D108BD9-81ED-4DB2-BD59-A6C34878D82A}">
                    <a16:rowId xmlns:a16="http://schemas.microsoft.com/office/drawing/2014/main" val="251477642"/>
                  </a:ext>
                </a:extLst>
              </a:tr>
            </a:tbl>
          </a:graphicData>
        </a:graphic>
      </p:graphicFrame>
      <p:sp>
        <p:nvSpPr>
          <p:cNvPr id="6" name="Content Placeholder 4" descr="How important is it to you that congressional and presidential campaigns address issues that are important to people with disabilities? &#13;&#10;">
            <a:extLst>
              <a:ext uri="{FF2B5EF4-FFF2-40B4-BE49-F238E27FC236}">
                <a16:creationId xmlns:a16="http://schemas.microsoft.com/office/drawing/2014/main" id="{9AFA691F-7371-4E9A-8336-A1EAADE52739}"/>
              </a:ext>
            </a:extLst>
          </p:cNvPr>
          <p:cNvSpPr txBox="1">
            <a:spLocks/>
          </p:cNvSpPr>
          <p:nvPr/>
        </p:nvSpPr>
        <p:spPr>
          <a:xfrm>
            <a:off x="335280" y="1779074"/>
            <a:ext cx="6199335" cy="670187"/>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How important is it to you that congressional and presidential campaigns address issues that are important to people with disabilities? </a:t>
            </a:r>
          </a:p>
        </p:txBody>
      </p:sp>
      <p:sp>
        <p:nvSpPr>
          <p:cNvPr id="2" name="Title 1">
            <a:extLst>
              <a:ext uri="{FF2B5EF4-FFF2-40B4-BE49-F238E27FC236}">
                <a16:creationId xmlns:a16="http://schemas.microsoft.com/office/drawing/2014/main" id="{486EC5D7-0926-466E-AF7B-B2EC6A3B1B44}"/>
              </a:ext>
            </a:extLst>
          </p:cNvPr>
          <p:cNvSpPr>
            <a:spLocks noGrp="1"/>
          </p:cNvSpPr>
          <p:nvPr>
            <p:ph type="ctrTitle"/>
          </p:nvPr>
        </p:nvSpPr>
        <p:spPr/>
        <p:txBody>
          <a:bodyPr>
            <a:noAutofit/>
          </a:bodyPr>
          <a:lstStyle/>
          <a:p>
            <a:r>
              <a:rPr lang="en-US" sz="2800" dirty="0"/>
              <a:t>Across demographic subgroups, a solid majority of voters believe it is very important that congressional and presidential campaigns address issues that are important to people with disabilities. African American voters are especially likely to say it is very important.</a:t>
            </a:r>
          </a:p>
        </p:txBody>
      </p:sp>
    </p:spTree>
    <p:extLst>
      <p:ext uri="{BB962C8B-B14F-4D97-AF65-F5344CB8AC3E}">
        <p14:creationId xmlns:p14="http://schemas.microsoft.com/office/powerpoint/2010/main" val="258343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png" descr="The Tarrance Group logo">
            <a:extLst>
              <a:ext uri="{FF2B5EF4-FFF2-40B4-BE49-F238E27FC236}">
                <a16:creationId xmlns:a16="http://schemas.microsoft.com/office/drawing/2014/main" id="{1656F615-5B75-4B3C-ACE5-4A738F262BE3}"/>
              </a:ext>
            </a:extLst>
          </p:cNvPr>
          <p:cNvPicPr/>
          <p:nvPr/>
        </p:nvPicPr>
        <p:blipFill>
          <a:blip r:embed="rId2"/>
          <a:srcRect/>
          <a:stretch>
            <a:fillRect/>
          </a:stretch>
        </p:blipFill>
        <p:spPr>
          <a:xfrm>
            <a:off x="8153400" y="6355080"/>
            <a:ext cx="2207812" cy="367160"/>
          </a:xfrm>
          <a:prstGeom prst="rect">
            <a:avLst/>
          </a:prstGeom>
          <a:ln/>
        </p:spPr>
      </p:pic>
      <p:graphicFrame>
        <p:nvGraphicFramePr>
          <p:cNvPr id="9" name="Table 8">
            <a:extLst>
              <a:ext uri="{FF2B5EF4-FFF2-40B4-BE49-F238E27FC236}">
                <a16:creationId xmlns:a16="http://schemas.microsoft.com/office/drawing/2014/main" id="{AD2DF2C1-F3DE-494C-A0AC-9E43CEEAD53D}"/>
              </a:ext>
            </a:extLst>
          </p:cNvPr>
          <p:cNvGraphicFramePr>
            <a:graphicFrameLocks noGrp="1"/>
          </p:cNvGraphicFramePr>
          <p:nvPr>
            <p:extLst>
              <p:ext uri="{D42A27DB-BD31-4B8C-83A1-F6EECF244321}">
                <p14:modId xmlns:p14="http://schemas.microsoft.com/office/powerpoint/2010/main" val="786945859"/>
              </p:ext>
            </p:extLst>
          </p:nvPr>
        </p:nvGraphicFramePr>
        <p:xfrm>
          <a:off x="214572" y="2197910"/>
          <a:ext cx="11642143" cy="2635468"/>
        </p:xfrm>
        <a:graphic>
          <a:graphicData uri="http://schemas.openxmlformats.org/drawingml/2006/table">
            <a:tbl>
              <a:tblPr firstRow="1">
                <a:tableStyleId>{5C22544A-7EE6-4342-B048-85BDC9FD1C3A}</a:tableStyleId>
              </a:tblPr>
              <a:tblGrid>
                <a:gridCol w="3019780">
                  <a:extLst>
                    <a:ext uri="{9D8B030D-6E8A-4147-A177-3AD203B41FA5}">
                      <a16:colId xmlns:a16="http://schemas.microsoft.com/office/drawing/2014/main" val="285450607"/>
                    </a:ext>
                  </a:extLst>
                </a:gridCol>
                <a:gridCol w="580725">
                  <a:extLst>
                    <a:ext uri="{9D8B030D-6E8A-4147-A177-3AD203B41FA5}">
                      <a16:colId xmlns:a16="http://schemas.microsoft.com/office/drawing/2014/main" val="2215904522"/>
                    </a:ext>
                  </a:extLst>
                </a:gridCol>
                <a:gridCol w="580725">
                  <a:extLst>
                    <a:ext uri="{9D8B030D-6E8A-4147-A177-3AD203B41FA5}">
                      <a16:colId xmlns:a16="http://schemas.microsoft.com/office/drawing/2014/main" val="751506583"/>
                    </a:ext>
                  </a:extLst>
                </a:gridCol>
                <a:gridCol w="580725">
                  <a:extLst>
                    <a:ext uri="{9D8B030D-6E8A-4147-A177-3AD203B41FA5}">
                      <a16:colId xmlns:a16="http://schemas.microsoft.com/office/drawing/2014/main" val="1238057740"/>
                    </a:ext>
                  </a:extLst>
                </a:gridCol>
                <a:gridCol w="705141">
                  <a:extLst>
                    <a:ext uri="{9D8B030D-6E8A-4147-A177-3AD203B41FA5}">
                      <a16:colId xmlns:a16="http://schemas.microsoft.com/office/drawing/2014/main" val="3340660559"/>
                    </a:ext>
                  </a:extLst>
                </a:gridCol>
                <a:gridCol w="580725">
                  <a:extLst>
                    <a:ext uri="{9D8B030D-6E8A-4147-A177-3AD203B41FA5}">
                      <a16:colId xmlns:a16="http://schemas.microsoft.com/office/drawing/2014/main" val="3304641028"/>
                    </a:ext>
                  </a:extLst>
                </a:gridCol>
                <a:gridCol w="580725">
                  <a:extLst>
                    <a:ext uri="{9D8B030D-6E8A-4147-A177-3AD203B41FA5}">
                      <a16:colId xmlns:a16="http://schemas.microsoft.com/office/drawing/2014/main" val="2688014687"/>
                    </a:ext>
                  </a:extLst>
                </a:gridCol>
                <a:gridCol w="647928">
                  <a:extLst>
                    <a:ext uri="{9D8B030D-6E8A-4147-A177-3AD203B41FA5}">
                      <a16:colId xmlns:a16="http://schemas.microsoft.com/office/drawing/2014/main" val="1038927457"/>
                    </a:ext>
                  </a:extLst>
                </a:gridCol>
                <a:gridCol w="513522">
                  <a:extLst>
                    <a:ext uri="{9D8B030D-6E8A-4147-A177-3AD203B41FA5}">
                      <a16:colId xmlns:a16="http://schemas.microsoft.com/office/drawing/2014/main" val="572181034"/>
                    </a:ext>
                  </a:extLst>
                </a:gridCol>
                <a:gridCol w="580725">
                  <a:extLst>
                    <a:ext uri="{9D8B030D-6E8A-4147-A177-3AD203B41FA5}">
                      <a16:colId xmlns:a16="http://schemas.microsoft.com/office/drawing/2014/main" val="2800533926"/>
                    </a:ext>
                  </a:extLst>
                </a:gridCol>
                <a:gridCol w="580725">
                  <a:extLst>
                    <a:ext uri="{9D8B030D-6E8A-4147-A177-3AD203B41FA5}">
                      <a16:colId xmlns:a16="http://schemas.microsoft.com/office/drawing/2014/main" val="366167565"/>
                    </a:ext>
                  </a:extLst>
                </a:gridCol>
                <a:gridCol w="580725">
                  <a:extLst>
                    <a:ext uri="{9D8B030D-6E8A-4147-A177-3AD203B41FA5}">
                      <a16:colId xmlns:a16="http://schemas.microsoft.com/office/drawing/2014/main" val="758140424"/>
                    </a:ext>
                  </a:extLst>
                </a:gridCol>
                <a:gridCol w="580725">
                  <a:extLst>
                    <a:ext uri="{9D8B030D-6E8A-4147-A177-3AD203B41FA5}">
                      <a16:colId xmlns:a16="http://schemas.microsoft.com/office/drawing/2014/main" val="4163904376"/>
                    </a:ext>
                  </a:extLst>
                </a:gridCol>
                <a:gridCol w="580725">
                  <a:extLst>
                    <a:ext uri="{9D8B030D-6E8A-4147-A177-3AD203B41FA5}">
                      <a16:colId xmlns:a16="http://schemas.microsoft.com/office/drawing/2014/main" val="3649290903"/>
                    </a:ext>
                  </a:extLst>
                </a:gridCol>
                <a:gridCol w="474261">
                  <a:extLst>
                    <a:ext uri="{9D8B030D-6E8A-4147-A177-3AD203B41FA5}">
                      <a16:colId xmlns:a16="http://schemas.microsoft.com/office/drawing/2014/main" val="3944146824"/>
                    </a:ext>
                  </a:extLst>
                </a:gridCol>
                <a:gridCol w="474261">
                  <a:extLst>
                    <a:ext uri="{9D8B030D-6E8A-4147-A177-3AD203B41FA5}">
                      <a16:colId xmlns:a16="http://schemas.microsoft.com/office/drawing/2014/main" val="3584834613"/>
                    </a:ext>
                  </a:extLst>
                </a:gridCol>
              </a:tblGrid>
              <a:tr h="239862">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 Voters</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PWD/Family/Friends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 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Heard Issues Biden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Heard Issues Trump</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Biden</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Trump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tc>
                  <a:txBody>
                    <a:bodyPr/>
                    <a:lstStyle/>
                    <a:p>
                      <a:pPr algn="ctr" fontAlgn="b"/>
                      <a:r>
                        <a:rPr lang="en-US" sz="1400" b="1" i="0" u="none" strike="noStrike" dirty="0">
                          <a:solidFill>
                            <a:schemeClr val="bg1"/>
                          </a:solidFill>
                          <a:effectLst/>
                          <a:latin typeface="+mn-lt"/>
                        </a:rPr>
                        <a:t>P/F/F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Very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18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alpha val="50000"/>
                      </a:srgbClr>
                    </a:solidFill>
                  </a:tcPr>
                </a:tc>
                <a:tc>
                  <a:txBody>
                    <a:bodyPr/>
                    <a:lstStyle/>
                    <a:p>
                      <a:pPr algn="ctr" fontAlgn="ctr"/>
                      <a:r>
                        <a:rPr lang="en-US" sz="1800" b="1"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50000"/>
                      </a:schemeClr>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Somewhat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a:solidFill>
                            <a:srgbClr val="000000"/>
                          </a:solidFill>
                          <a:effectLst/>
                          <a:latin typeface="+mn-lt"/>
                        </a:rPr>
                        <a:t>26</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A little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a:solidFill>
                            <a:srgbClr val="000000"/>
                          </a:solidFill>
                          <a:effectLst/>
                          <a:latin typeface="+mn-lt"/>
                        </a:rPr>
                        <a:t>8</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 at all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a:solidFill>
                            <a:srgbClr val="000000"/>
                          </a:solidFill>
                          <a:effectLst/>
                          <a:latin typeface="+mn-lt"/>
                        </a:rPr>
                        <a:t>4</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 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6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08071"/>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a:solidFill>
                            <a:srgbClr val="000000"/>
                          </a:solidFill>
                          <a:effectLst/>
                          <a:latin typeface="+mn-lt"/>
                        </a:rPr>
                        <a:t>86</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1" i="0" u="none" strike="noStrike" dirty="0">
                          <a:solidFill>
                            <a:srgbClr val="000000"/>
                          </a:solidFill>
                          <a:effectLst/>
                          <a:latin typeface="+mn-lt"/>
                        </a:rPr>
                        <a:t>94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62376946"/>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a:solidFill>
                            <a:srgbClr val="000000"/>
                          </a:solidFill>
                          <a:effectLst/>
                          <a:latin typeface="+mn-lt"/>
                        </a:rPr>
                        <a:t>11</a:t>
                      </a: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762630162"/>
                  </a:ext>
                </a:extLst>
              </a:tr>
            </a:tbl>
          </a:graphicData>
        </a:graphic>
      </p:graphicFrame>
      <p:sp>
        <p:nvSpPr>
          <p:cNvPr id="11" name="Rectangle: Rounded Corners 10">
            <a:extLst>
              <a:ext uri="{FF2B5EF4-FFF2-40B4-BE49-F238E27FC236}">
                <a16:creationId xmlns:a16="http://schemas.microsoft.com/office/drawing/2014/main" id="{FE3477FF-4555-46A1-BB89-6D4CD325A2C8}"/>
              </a:ext>
              <a:ext uri="{C183D7F6-B498-43B3-948B-1728B52AA6E4}">
                <adec:decorative xmlns:adec="http://schemas.microsoft.com/office/drawing/2017/decorative" val="1"/>
              </a:ext>
            </a:extLst>
          </p:cNvPr>
          <p:cNvSpPr/>
          <p:nvPr/>
        </p:nvSpPr>
        <p:spPr>
          <a:xfrm>
            <a:off x="8089699" y="2845808"/>
            <a:ext cx="455248" cy="2559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EF2E03C-10BA-46A5-9D5F-85397E1AAD20}"/>
              </a:ext>
              <a:ext uri="{C183D7F6-B498-43B3-948B-1728B52AA6E4}">
                <adec:decorative xmlns:adec="http://schemas.microsoft.com/office/drawing/2017/decorative" val="1"/>
              </a:ext>
            </a:extLst>
          </p:cNvPr>
          <p:cNvSpPr/>
          <p:nvPr/>
        </p:nvSpPr>
        <p:spPr>
          <a:xfrm>
            <a:off x="10940702" y="2845808"/>
            <a:ext cx="455248" cy="2559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7423F4B-8384-4E77-9975-7240F1936A19}"/>
              </a:ext>
              <a:ext uri="{C183D7F6-B498-43B3-948B-1728B52AA6E4}">
                <adec:decorative xmlns:adec="http://schemas.microsoft.com/office/drawing/2017/decorative" val="1"/>
              </a:ext>
            </a:extLst>
          </p:cNvPr>
          <p:cNvSpPr/>
          <p:nvPr/>
        </p:nvSpPr>
        <p:spPr>
          <a:xfrm>
            <a:off x="3813646" y="2845808"/>
            <a:ext cx="579968" cy="2559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224CE4F-59B7-4547-BD69-1E6D4541A0D7}"/>
              </a:ext>
              <a:ext uri="{C183D7F6-B498-43B3-948B-1728B52AA6E4}">
                <adec:decorative xmlns:adec="http://schemas.microsoft.com/office/drawing/2017/decorative" val="1"/>
              </a:ext>
            </a:extLst>
          </p:cNvPr>
          <p:cNvSpPr/>
          <p:nvPr/>
        </p:nvSpPr>
        <p:spPr>
          <a:xfrm>
            <a:off x="8572998" y="2846768"/>
            <a:ext cx="579968" cy="25501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descr="How important is it to you that congressional and presidential campaigns address issues that are important to people with disabilities? &#13;&#10;">
            <a:extLst>
              <a:ext uri="{FF2B5EF4-FFF2-40B4-BE49-F238E27FC236}">
                <a16:creationId xmlns:a16="http://schemas.microsoft.com/office/drawing/2014/main" id="{6E832251-F4AE-4C10-A153-114DC17457B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How important is it to you that congressional and presidential campaigns address issues that are important to people with disabilities? </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We see the greatest rating of importance for issues for people with disabilities among voters with disabilities, especially those in battleground states, men with disabilities, older people with disabilities, and Biden voters who heard something around disabilities during the election. </a:t>
            </a:r>
          </a:p>
        </p:txBody>
      </p:sp>
    </p:spTree>
    <p:extLst>
      <p:ext uri="{BB962C8B-B14F-4D97-AF65-F5344CB8AC3E}">
        <p14:creationId xmlns:p14="http://schemas.microsoft.com/office/powerpoint/2010/main" val="59058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png" descr="The Tarrance Group logo">
            <a:extLst>
              <a:ext uri="{FF2B5EF4-FFF2-40B4-BE49-F238E27FC236}">
                <a16:creationId xmlns:a16="http://schemas.microsoft.com/office/drawing/2014/main" id="{24BCAAFE-603E-4843-A367-489167063DE5}"/>
              </a:ext>
            </a:extLst>
          </p:cNvPr>
          <p:cNvPicPr/>
          <p:nvPr/>
        </p:nvPicPr>
        <p:blipFill>
          <a:blip r:embed="rId2"/>
          <a:srcRect/>
          <a:stretch>
            <a:fillRect/>
          </a:stretch>
        </p:blipFill>
        <p:spPr>
          <a:xfrm>
            <a:off x="8153400" y="6355080"/>
            <a:ext cx="2207812" cy="367160"/>
          </a:xfrm>
          <a:prstGeom prst="rect">
            <a:avLst/>
          </a:prstGeom>
          <a:ln/>
        </p:spPr>
      </p:pic>
      <p:sp>
        <p:nvSpPr>
          <p:cNvPr id="3" name="Content Placeholder 2">
            <a:extLst>
              <a:ext uri="{FF2B5EF4-FFF2-40B4-BE49-F238E27FC236}">
                <a16:creationId xmlns:a16="http://schemas.microsoft.com/office/drawing/2014/main" id="{427EE3F4-E1EA-42DD-9BAE-C6BFD7264FC2}"/>
              </a:ext>
            </a:extLst>
          </p:cNvPr>
          <p:cNvSpPr>
            <a:spLocks noGrp="1"/>
          </p:cNvSpPr>
          <p:nvPr>
            <p:ph idx="1"/>
          </p:nvPr>
        </p:nvSpPr>
        <p:spPr>
          <a:xfrm>
            <a:off x="335280" y="1319413"/>
            <a:ext cx="11521440" cy="5035667"/>
          </a:xfrm>
        </p:spPr>
        <p:txBody>
          <a:bodyPr>
            <a:normAutofit fontScale="92500" lnSpcReduction="10000"/>
          </a:bodyPr>
          <a:lstStyle/>
          <a:p>
            <a:r>
              <a:rPr lang="en-US" sz="2400" dirty="0"/>
              <a:t>Lake Research Partners and The </a:t>
            </a:r>
            <a:r>
              <a:rPr lang="en-US" sz="2400" dirty="0" err="1"/>
              <a:t>Tarrance</a:t>
            </a:r>
            <a:r>
              <a:rPr lang="en-US" sz="2400" dirty="0"/>
              <a:t> Group designed and administered this pre-election and election night survey which was conducted using professional interviewers from October 31 – November 3, 2020. The questions about voting and the demographics reached a total of 2,400 voters nationwide who voted in the 2020 elections or who were planning to vote later on Tuesday – 1,335 interviews among voters who were reached on cell phones, including 600 interviews completed by text-to-online, and 1,065 interviews among voters who were reached on landlines (margin of error +/- 2.0%). Issue questions reached a total of 1,200 voters nationwide who voted in the 2020 elections or who were planning to vote later on Tuesday (margin of error of +/-2.8%).</a:t>
            </a:r>
          </a:p>
          <a:p>
            <a:pPr marL="0" indent="0">
              <a:buNone/>
            </a:pPr>
            <a:endParaRPr lang="en-US" sz="2400" dirty="0"/>
          </a:p>
          <a:p>
            <a:r>
              <a:rPr lang="en-US" sz="2400" dirty="0"/>
              <a:t>Telephone numbers were drawn from the TargetSmart voter file. The sample was stratified geographically based on the proportion of likely voters in each region. The data were weighted to reflect the aggregated Presidential vote as reported in the 2020 exit polls, as well as by gender, age, race, party identification, education, marital status, union household, and census region to reflect the actual proportions of the electorate. </a:t>
            </a:r>
          </a:p>
          <a:p>
            <a:endParaRPr lang="en-US" sz="2400" dirty="0"/>
          </a:p>
          <a:p>
            <a:r>
              <a:rPr lang="en-US" sz="2400" dirty="0"/>
              <a:t>Due to rounding some of the numbers in the presentation will not always add to 100%.</a:t>
            </a:r>
          </a:p>
          <a:p>
            <a:pPr marL="0" indent="0">
              <a:buNone/>
            </a:pPr>
            <a:endParaRPr lang="en-US" sz="2400" dirty="0"/>
          </a:p>
        </p:txBody>
      </p:sp>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a:xfrm>
            <a:off x="335280" y="135760"/>
            <a:ext cx="11521440" cy="1183653"/>
          </a:xfrm>
        </p:spPr>
        <p:txBody>
          <a:bodyPr>
            <a:noAutofit/>
          </a:bodyPr>
          <a:lstStyle/>
          <a:p>
            <a:r>
              <a:rPr lang="en-US" sz="3200" dirty="0"/>
              <a:t>Methodology</a:t>
            </a:r>
          </a:p>
        </p:txBody>
      </p:sp>
    </p:spTree>
    <p:extLst>
      <p:ext uri="{BB962C8B-B14F-4D97-AF65-F5344CB8AC3E}">
        <p14:creationId xmlns:p14="http://schemas.microsoft.com/office/powerpoint/2010/main" val="57969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descr="The Tarrance Group logo">
            <a:extLst>
              <a:ext uri="{FF2B5EF4-FFF2-40B4-BE49-F238E27FC236}">
                <a16:creationId xmlns:a16="http://schemas.microsoft.com/office/drawing/2014/main" id="{81E4172C-4A8C-483F-B0DE-4D1AA14F7D1F}"/>
              </a:ext>
            </a:extLst>
          </p:cNvPr>
          <p:cNvPicPr/>
          <p:nvPr/>
        </p:nvPicPr>
        <p:blipFill>
          <a:blip r:embed="rId2"/>
          <a:srcRect/>
          <a:stretch>
            <a:fillRect/>
          </a:stretch>
        </p:blipFill>
        <p:spPr>
          <a:xfrm>
            <a:off x="8153400" y="6355080"/>
            <a:ext cx="2207812" cy="367160"/>
          </a:xfrm>
          <a:prstGeom prst="rect">
            <a:avLst/>
          </a:prstGeom>
          <a:ln/>
        </p:spPr>
      </p:pic>
      <p:graphicFrame>
        <p:nvGraphicFramePr>
          <p:cNvPr id="7" name="Content Placeholder 8" descr="Bar charts&#10;&#10;Our communities are at their best when all people, including people with disabilities, have the opportunity to get skills, jobs and succeed.&#10;Total agree - 92&#10;Strongly agree - 80&#10;&#10;People with disabilities should be at decision making tables, just like anyone else.&#10;Total agree - 90&#10;Strongly agree - 76&#10;&#10;Disability issues should be included in national policies on health care.&#10;Total agree - 88&#10;Strongly agree - 73&#10;&#10;Candidates and their campaigns should reach out to and include people with disabilities in their efforts&#10;Total agree - 87&#10;Strongly agree - 70&#10;&#10;America’s leaders should fight stigmas and bias that limit opportunities for people with disabilities.&#10;Total agree - 86&#10;Strongly agree - 70">
            <a:extLst>
              <a:ext uri="{FF2B5EF4-FFF2-40B4-BE49-F238E27FC236}">
                <a16:creationId xmlns:a16="http://schemas.microsoft.com/office/drawing/2014/main" id="{DE2984CD-AF66-4D36-9CB8-59C30ED1EC2B}"/>
              </a:ext>
            </a:extLst>
          </p:cNvPr>
          <p:cNvGraphicFramePr>
            <a:graphicFrameLocks/>
          </p:cNvGraphicFramePr>
          <p:nvPr>
            <p:extLst>
              <p:ext uri="{D42A27DB-BD31-4B8C-83A1-F6EECF244321}">
                <p14:modId xmlns:p14="http://schemas.microsoft.com/office/powerpoint/2010/main" val="2438193097"/>
              </p:ext>
            </p:extLst>
          </p:nvPr>
        </p:nvGraphicFramePr>
        <p:xfrm>
          <a:off x="335280" y="2488069"/>
          <a:ext cx="11243130" cy="362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DBD9F2D0-3030-4C06-855E-E098FA7F0DAB}"/>
              </a:ext>
            </a:extLst>
          </p:cNvPr>
          <p:cNvGraphicFramePr>
            <a:graphicFrameLocks noGrp="1"/>
          </p:cNvGraphicFramePr>
          <p:nvPr/>
        </p:nvGraphicFramePr>
        <p:xfrm>
          <a:off x="55537" y="6255685"/>
          <a:ext cx="1968724"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694404">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8E766FA0-4497-4D3F-ACDE-B4D5C3F5A8F9}"/>
              </a:ext>
            </a:extLst>
          </p:cNvPr>
          <p:cNvSpPr txBox="1"/>
          <p:nvPr/>
        </p:nvSpPr>
        <p:spPr>
          <a:xfrm>
            <a:off x="5193827" y="2118737"/>
            <a:ext cx="1269242" cy="369332"/>
          </a:xfrm>
          <a:prstGeom prst="rect">
            <a:avLst/>
          </a:prstGeom>
          <a:noFill/>
        </p:spPr>
        <p:txBody>
          <a:bodyPr wrap="square" rtlCol="0">
            <a:spAutoFit/>
          </a:bodyPr>
          <a:lstStyle/>
          <a:p>
            <a:r>
              <a:rPr lang="en-US" b="1" dirty="0"/>
              <a:t>All Voters</a:t>
            </a:r>
          </a:p>
        </p:txBody>
      </p:sp>
      <p:sp>
        <p:nvSpPr>
          <p:cNvPr id="6" name="Circle: Hollow 5">
            <a:extLst>
              <a:ext uri="{FF2B5EF4-FFF2-40B4-BE49-F238E27FC236}">
                <a16:creationId xmlns:a16="http://schemas.microsoft.com/office/drawing/2014/main" id="{E6BB6BEE-F466-42A7-AF44-CA6F88D90481}"/>
              </a:ext>
              <a:ext uri="{C183D7F6-B498-43B3-948B-1728B52AA6E4}">
                <adec:decorative xmlns:adec="http://schemas.microsoft.com/office/drawing/2017/decorative" val="1"/>
              </a:ext>
            </a:extLst>
          </p:cNvPr>
          <p:cNvSpPr/>
          <p:nvPr/>
        </p:nvSpPr>
        <p:spPr>
          <a:xfrm>
            <a:off x="7872542" y="2740090"/>
            <a:ext cx="561715" cy="4571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4" descr="Now let me read you some statements and please tell me if you agree or disagree with each statement. [TIER ONE]&#13;&#10;">
            <a:extLst>
              <a:ext uri="{FF2B5EF4-FFF2-40B4-BE49-F238E27FC236}">
                <a16:creationId xmlns:a16="http://schemas.microsoft.com/office/drawing/2014/main" id="{25334865-AD31-46F0-82C6-102879EDF7A4}"/>
              </a:ext>
            </a:extLst>
          </p:cNvPr>
          <p:cNvSpPr txBox="1">
            <a:spLocks/>
          </p:cNvSpPr>
          <p:nvPr/>
        </p:nvSpPr>
        <p:spPr>
          <a:xfrm>
            <a:off x="335280" y="1764749"/>
            <a:ext cx="11521440" cy="380086"/>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Now let me read you some statements and please tell me if you agree or disagree with each statement. [TIER ONE]</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At least 9 in 10 voters agree that our communities are at their best when all people, including people with disabilities, have opportunities, and that people with disabilities should be at decision making tables just like everyone else. Voters also strongly agree with statements that call for disability issues to be included in national policies and for candidates and their campaigns to include this constituency in their efforts and fight against stigmas and bias.  </a:t>
            </a:r>
          </a:p>
        </p:txBody>
      </p:sp>
    </p:spTree>
    <p:extLst>
      <p:ext uri="{BB962C8B-B14F-4D97-AF65-F5344CB8AC3E}">
        <p14:creationId xmlns:p14="http://schemas.microsoft.com/office/powerpoint/2010/main" val="182572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3.png" descr="The Tarrance Group logo">
            <a:extLst>
              <a:ext uri="{FF2B5EF4-FFF2-40B4-BE49-F238E27FC236}">
                <a16:creationId xmlns:a16="http://schemas.microsoft.com/office/drawing/2014/main" id="{F83C912F-07D2-40C0-ACDA-A5C6827BEE2F}"/>
              </a:ext>
            </a:extLst>
          </p:cNvPr>
          <p:cNvPicPr/>
          <p:nvPr/>
        </p:nvPicPr>
        <p:blipFill>
          <a:blip r:embed="rId2"/>
          <a:srcRect/>
          <a:stretch>
            <a:fillRect/>
          </a:stretch>
        </p:blipFill>
        <p:spPr>
          <a:xfrm>
            <a:off x="8153400" y="6355080"/>
            <a:ext cx="2207812" cy="367160"/>
          </a:xfrm>
          <a:prstGeom prst="rect">
            <a:avLst/>
          </a:prstGeom>
          <a:ln/>
        </p:spPr>
      </p:pic>
      <p:graphicFrame>
        <p:nvGraphicFramePr>
          <p:cNvPr id="7" name="Content Placeholder 8" descr="bar chart&#10;&#10;People with disabilities bring unique talents to the workplace that benefit employers and organizations.&#10;87 total agree&#10;69 strongly agree&#10;&#10;People with disabilities have faced deep inequality, ableism and oppression. They need to be heard.  &#10;85 total agree&#10;68 strongly agree&#10;&#10;Voting on the issues that matter to the disability community can bring about change.&#10;86 total agree&#10;66 strongly agree&#10;&#10;Issues around disability and health care influence how motivated I am to vote.*&#10;66 total agree&#10;43 strongly agree&#10;&#10;Candidates' stances on issues around disability influenced who I voted for in the election.&#10;57 total agree&#10;38 strongly agree&#10;&#10;Issues around disability influence how motivated I am to vote*&#10;59 total agree&#10;35 strongly agree">
            <a:extLst>
              <a:ext uri="{FF2B5EF4-FFF2-40B4-BE49-F238E27FC236}">
                <a16:creationId xmlns:a16="http://schemas.microsoft.com/office/drawing/2014/main" id="{DE2984CD-AF66-4D36-9CB8-59C30ED1EC2B}"/>
              </a:ext>
            </a:extLst>
          </p:cNvPr>
          <p:cNvGraphicFramePr>
            <a:graphicFrameLocks/>
          </p:cNvGraphicFramePr>
          <p:nvPr>
            <p:extLst>
              <p:ext uri="{D42A27DB-BD31-4B8C-83A1-F6EECF244321}">
                <p14:modId xmlns:p14="http://schemas.microsoft.com/office/powerpoint/2010/main" val="143300189"/>
              </p:ext>
            </p:extLst>
          </p:nvPr>
        </p:nvGraphicFramePr>
        <p:xfrm>
          <a:off x="335280" y="2498823"/>
          <a:ext cx="11243130" cy="3756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DBD9F2D0-3030-4C06-855E-E098FA7F0DAB}"/>
              </a:ext>
            </a:extLst>
          </p:cNvPr>
          <p:cNvGraphicFramePr>
            <a:graphicFrameLocks noGrp="1"/>
          </p:cNvGraphicFramePr>
          <p:nvPr/>
        </p:nvGraphicFramePr>
        <p:xfrm>
          <a:off x="55537" y="6255685"/>
          <a:ext cx="1968724"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694404">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8E766FA0-4497-4D3F-ACDE-B4D5C3F5A8F9}"/>
              </a:ext>
            </a:extLst>
          </p:cNvPr>
          <p:cNvSpPr txBox="1"/>
          <p:nvPr/>
        </p:nvSpPr>
        <p:spPr>
          <a:xfrm>
            <a:off x="5193827" y="2118737"/>
            <a:ext cx="1269242" cy="369332"/>
          </a:xfrm>
          <a:prstGeom prst="rect">
            <a:avLst/>
          </a:prstGeom>
          <a:noFill/>
        </p:spPr>
        <p:txBody>
          <a:bodyPr wrap="square" rtlCol="0">
            <a:spAutoFit/>
          </a:bodyPr>
          <a:lstStyle/>
          <a:p>
            <a:r>
              <a:rPr lang="en-US" b="1" dirty="0"/>
              <a:t>All Voters</a:t>
            </a:r>
          </a:p>
        </p:txBody>
      </p:sp>
      <p:sp>
        <p:nvSpPr>
          <p:cNvPr id="4" name="TextBox 3">
            <a:extLst>
              <a:ext uri="{FF2B5EF4-FFF2-40B4-BE49-F238E27FC236}">
                <a16:creationId xmlns:a16="http://schemas.microsoft.com/office/drawing/2014/main" id="{533B5439-1C25-4257-B5B4-FF244AFAD918}"/>
              </a:ext>
            </a:extLst>
          </p:cNvPr>
          <p:cNvSpPr txBox="1"/>
          <p:nvPr/>
        </p:nvSpPr>
        <p:spPr>
          <a:xfrm>
            <a:off x="4541520" y="6488668"/>
            <a:ext cx="3108959" cy="369332"/>
          </a:xfrm>
          <a:prstGeom prst="rect">
            <a:avLst/>
          </a:prstGeom>
          <a:noFill/>
        </p:spPr>
        <p:txBody>
          <a:bodyPr wrap="square" rtlCol="0">
            <a:spAutoFit/>
          </a:bodyPr>
          <a:lstStyle/>
          <a:p>
            <a:r>
              <a:rPr lang="en-US" dirty="0"/>
              <a:t>*split sampled question</a:t>
            </a:r>
          </a:p>
        </p:txBody>
      </p:sp>
      <p:sp>
        <p:nvSpPr>
          <p:cNvPr id="3" name="Content Placeholder 4" descr="Now let me read you some statements and please tell me if you agree or disagree with each statement. [TIER TWO]&#13;&#10;">
            <a:extLst>
              <a:ext uri="{FF2B5EF4-FFF2-40B4-BE49-F238E27FC236}">
                <a16:creationId xmlns:a16="http://schemas.microsoft.com/office/drawing/2014/main" id="{25334865-AD31-46F0-82C6-102879EDF7A4}"/>
              </a:ext>
            </a:extLst>
          </p:cNvPr>
          <p:cNvSpPr txBox="1">
            <a:spLocks/>
          </p:cNvSpPr>
          <p:nvPr/>
        </p:nvSpPr>
        <p:spPr>
          <a:xfrm>
            <a:off x="335280" y="1764749"/>
            <a:ext cx="11521440" cy="380086"/>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Now let me read you some statements and please tell me if you agree or disagree with each statement. [TIER TWO]</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At least two-thirds of voters also strongly agree with statements that center people with disabilities and highlight their contributions to the workplace, underscore the historical biases they have faced, and talk about how voting on issues important to this community can bring about change. Statements focused on the individual around the issues and motivation to vote fall into a second tier. Voters are more likely to strongly agree that issues around disability and healthcare influence their motivation to vote rather than disability issues alone.</a:t>
            </a:r>
          </a:p>
        </p:txBody>
      </p:sp>
    </p:spTree>
    <p:extLst>
      <p:ext uri="{BB962C8B-B14F-4D97-AF65-F5344CB8AC3E}">
        <p14:creationId xmlns:p14="http://schemas.microsoft.com/office/powerpoint/2010/main" val="58249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3.png" descr="The Tarrance Group logo">
            <a:extLst>
              <a:ext uri="{FF2B5EF4-FFF2-40B4-BE49-F238E27FC236}">
                <a16:creationId xmlns:a16="http://schemas.microsoft.com/office/drawing/2014/main" id="{5A091953-AC89-48BE-9793-59FFD9CE1A9F}"/>
              </a:ext>
            </a:extLst>
          </p:cNvPr>
          <p:cNvPicPr/>
          <p:nvPr/>
        </p:nvPicPr>
        <p:blipFill>
          <a:blip r:embed="rId2"/>
          <a:srcRect/>
          <a:stretch>
            <a:fillRect/>
          </a:stretch>
        </p:blipFill>
        <p:spPr>
          <a:xfrm>
            <a:off x="8153400" y="6355080"/>
            <a:ext cx="2207812" cy="367160"/>
          </a:xfrm>
          <a:prstGeom prst="rect">
            <a:avLst/>
          </a:prstGeom>
          <a:ln/>
        </p:spPr>
      </p:pic>
      <p:graphicFrame>
        <p:nvGraphicFramePr>
          <p:cNvPr id="5" name="Table 4">
            <a:extLst>
              <a:ext uri="{FF2B5EF4-FFF2-40B4-BE49-F238E27FC236}">
                <a16:creationId xmlns:a16="http://schemas.microsoft.com/office/drawing/2014/main" id="{D89A0F63-DD07-4562-8323-2ACF75B60BFB}"/>
              </a:ext>
            </a:extLst>
          </p:cNvPr>
          <p:cNvGraphicFramePr>
            <a:graphicFrameLocks noGrp="1"/>
          </p:cNvGraphicFramePr>
          <p:nvPr>
            <p:extLst>
              <p:ext uri="{D42A27DB-BD31-4B8C-83A1-F6EECF244321}">
                <p14:modId xmlns:p14="http://schemas.microsoft.com/office/powerpoint/2010/main" val="980192288"/>
              </p:ext>
            </p:extLst>
          </p:nvPr>
        </p:nvGraphicFramePr>
        <p:xfrm>
          <a:off x="214572" y="2197910"/>
          <a:ext cx="11642143" cy="3104098"/>
        </p:xfrm>
        <a:graphic>
          <a:graphicData uri="http://schemas.openxmlformats.org/drawingml/2006/table">
            <a:tbl>
              <a:tblPr firstRow="1">
                <a:tableStyleId>{5C22544A-7EE6-4342-B048-85BDC9FD1C3A}</a:tableStyleId>
              </a:tblPr>
              <a:tblGrid>
                <a:gridCol w="3019780">
                  <a:extLst>
                    <a:ext uri="{9D8B030D-6E8A-4147-A177-3AD203B41FA5}">
                      <a16:colId xmlns:a16="http://schemas.microsoft.com/office/drawing/2014/main" val="285450607"/>
                    </a:ext>
                  </a:extLst>
                </a:gridCol>
                <a:gridCol w="580725">
                  <a:extLst>
                    <a:ext uri="{9D8B030D-6E8A-4147-A177-3AD203B41FA5}">
                      <a16:colId xmlns:a16="http://schemas.microsoft.com/office/drawing/2014/main" val="2215904522"/>
                    </a:ext>
                  </a:extLst>
                </a:gridCol>
                <a:gridCol w="580725">
                  <a:extLst>
                    <a:ext uri="{9D8B030D-6E8A-4147-A177-3AD203B41FA5}">
                      <a16:colId xmlns:a16="http://schemas.microsoft.com/office/drawing/2014/main" val="751506583"/>
                    </a:ext>
                  </a:extLst>
                </a:gridCol>
                <a:gridCol w="580725">
                  <a:extLst>
                    <a:ext uri="{9D8B030D-6E8A-4147-A177-3AD203B41FA5}">
                      <a16:colId xmlns:a16="http://schemas.microsoft.com/office/drawing/2014/main" val="1238057740"/>
                    </a:ext>
                  </a:extLst>
                </a:gridCol>
                <a:gridCol w="705141">
                  <a:extLst>
                    <a:ext uri="{9D8B030D-6E8A-4147-A177-3AD203B41FA5}">
                      <a16:colId xmlns:a16="http://schemas.microsoft.com/office/drawing/2014/main" val="3340660559"/>
                    </a:ext>
                  </a:extLst>
                </a:gridCol>
                <a:gridCol w="580725">
                  <a:extLst>
                    <a:ext uri="{9D8B030D-6E8A-4147-A177-3AD203B41FA5}">
                      <a16:colId xmlns:a16="http://schemas.microsoft.com/office/drawing/2014/main" val="3304641028"/>
                    </a:ext>
                  </a:extLst>
                </a:gridCol>
                <a:gridCol w="580725">
                  <a:extLst>
                    <a:ext uri="{9D8B030D-6E8A-4147-A177-3AD203B41FA5}">
                      <a16:colId xmlns:a16="http://schemas.microsoft.com/office/drawing/2014/main" val="2688014687"/>
                    </a:ext>
                  </a:extLst>
                </a:gridCol>
                <a:gridCol w="580725">
                  <a:extLst>
                    <a:ext uri="{9D8B030D-6E8A-4147-A177-3AD203B41FA5}">
                      <a16:colId xmlns:a16="http://schemas.microsoft.com/office/drawing/2014/main" val="1038927457"/>
                    </a:ext>
                  </a:extLst>
                </a:gridCol>
                <a:gridCol w="580725">
                  <a:extLst>
                    <a:ext uri="{9D8B030D-6E8A-4147-A177-3AD203B41FA5}">
                      <a16:colId xmlns:a16="http://schemas.microsoft.com/office/drawing/2014/main" val="572181034"/>
                    </a:ext>
                  </a:extLst>
                </a:gridCol>
                <a:gridCol w="580725">
                  <a:extLst>
                    <a:ext uri="{9D8B030D-6E8A-4147-A177-3AD203B41FA5}">
                      <a16:colId xmlns:a16="http://schemas.microsoft.com/office/drawing/2014/main" val="2800533926"/>
                    </a:ext>
                  </a:extLst>
                </a:gridCol>
                <a:gridCol w="580725">
                  <a:extLst>
                    <a:ext uri="{9D8B030D-6E8A-4147-A177-3AD203B41FA5}">
                      <a16:colId xmlns:a16="http://schemas.microsoft.com/office/drawing/2014/main" val="366167565"/>
                    </a:ext>
                  </a:extLst>
                </a:gridCol>
                <a:gridCol w="580725">
                  <a:extLst>
                    <a:ext uri="{9D8B030D-6E8A-4147-A177-3AD203B41FA5}">
                      <a16:colId xmlns:a16="http://schemas.microsoft.com/office/drawing/2014/main" val="758140424"/>
                    </a:ext>
                  </a:extLst>
                </a:gridCol>
                <a:gridCol w="580725">
                  <a:extLst>
                    <a:ext uri="{9D8B030D-6E8A-4147-A177-3AD203B41FA5}">
                      <a16:colId xmlns:a16="http://schemas.microsoft.com/office/drawing/2014/main" val="4163904376"/>
                    </a:ext>
                  </a:extLst>
                </a:gridCol>
                <a:gridCol w="580725">
                  <a:extLst>
                    <a:ext uri="{9D8B030D-6E8A-4147-A177-3AD203B41FA5}">
                      <a16:colId xmlns:a16="http://schemas.microsoft.com/office/drawing/2014/main" val="3649290903"/>
                    </a:ext>
                  </a:extLst>
                </a:gridCol>
                <a:gridCol w="474261">
                  <a:extLst>
                    <a:ext uri="{9D8B030D-6E8A-4147-A177-3AD203B41FA5}">
                      <a16:colId xmlns:a16="http://schemas.microsoft.com/office/drawing/2014/main" val="3944146824"/>
                    </a:ext>
                  </a:extLst>
                </a:gridCol>
                <a:gridCol w="474261">
                  <a:extLst>
                    <a:ext uri="{9D8B030D-6E8A-4147-A177-3AD203B41FA5}">
                      <a16:colId xmlns:a16="http://schemas.microsoft.com/office/drawing/2014/main" val="3584834613"/>
                    </a:ext>
                  </a:extLst>
                </a:gridCol>
              </a:tblGrid>
              <a:tr h="239862">
                <a:tc>
                  <a:txBody>
                    <a:bodyPr/>
                    <a:lstStyle/>
                    <a:p>
                      <a:pPr algn="ctr" fontAlgn="b"/>
                      <a:r>
                        <a:rPr lang="en-US" sz="16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 Voters</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PWD/Family/Friends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a:t>
                      </a:r>
                    </a:p>
                    <a:p>
                      <a:pPr algn="ctr" fontAlgn="b"/>
                      <a:r>
                        <a:rPr lang="en-US" sz="1400" b="1" i="0" u="none" strike="noStrike" dirty="0">
                          <a:solidFill>
                            <a:schemeClr val="bg1"/>
                          </a:solidFill>
                          <a:effectLst/>
                          <a:latin typeface="+mn-lt"/>
                        </a:rPr>
                        <a:t> 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Heard Issues Biden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Heard Issues Trump</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Biden</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Trump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tc>
                  <a:txBody>
                    <a:bodyPr/>
                    <a:lstStyle/>
                    <a:p>
                      <a:pPr algn="ctr" fontAlgn="b"/>
                      <a:r>
                        <a:rPr lang="en-US" sz="1400" b="1" i="0" u="none" strike="noStrike" dirty="0">
                          <a:solidFill>
                            <a:schemeClr val="bg1"/>
                          </a:solidFill>
                          <a:effectLst/>
                          <a:latin typeface="+mn-lt"/>
                        </a:rPr>
                        <a:t>P/F/F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Our communities are at their best when all people, including people with disabilities, have the opportunity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mn-lt"/>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91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alpha val="50000"/>
                      </a:srgbClr>
                    </a:solidFill>
                  </a:tcPr>
                </a:tc>
                <a:tc>
                  <a:txBody>
                    <a:bodyPr/>
                    <a:lstStyle/>
                    <a:p>
                      <a:pPr algn="ctr" fontAlgn="ctr"/>
                      <a:r>
                        <a:rPr lang="en-US" sz="2000" b="0" i="0" u="none" strike="noStrike" dirty="0">
                          <a:solidFill>
                            <a:srgbClr val="000000"/>
                          </a:solidFill>
                          <a:effectLst/>
                          <a:latin typeface="+mn-lt"/>
                        </a:rPr>
                        <a:t>88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50000"/>
                      </a:schemeClr>
                    </a:solidFill>
                  </a:tcPr>
                </a:tc>
                <a:tc>
                  <a:txBody>
                    <a:bodyPr/>
                    <a:lstStyle/>
                    <a:p>
                      <a:pPr algn="ctr" fontAlgn="ctr"/>
                      <a:r>
                        <a:rPr lang="en-US" sz="1800" b="0"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should be at decision making tables, just like anyone else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Disability issues should be included in national policies on health 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Candidates and their campaigns should reach out to and include people with disabilities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America's leaders should fight stigmas and bias that limit opportunities for people with disabilities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50008071"/>
                  </a:ext>
                </a:extLst>
              </a:tr>
            </a:tbl>
          </a:graphicData>
        </a:graphic>
      </p:graphicFrame>
      <p:sp>
        <p:nvSpPr>
          <p:cNvPr id="4" name="Rectangle: Rounded Corners 3">
            <a:extLst>
              <a:ext uri="{FF2B5EF4-FFF2-40B4-BE49-F238E27FC236}">
                <a16:creationId xmlns:a16="http://schemas.microsoft.com/office/drawing/2014/main" id="{68390E6B-7F3C-472E-AE8B-8967B900C097}"/>
              </a:ext>
              <a:ext uri="{C183D7F6-B498-43B3-948B-1728B52AA6E4}">
                <adec:decorative xmlns:adec="http://schemas.microsoft.com/office/drawing/2017/decorative" val="1"/>
              </a:ext>
            </a:extLst>
          </p:cNvPr>
          <p:cNvSpPr/>
          <p:nvPr/>
        </p:nvSpPr>
        <p:spPr>
          <a:xfrm>
            <a:off x="3840480" y="3069771"/>
            <a:ext cx="535577" cy="221023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85A492C-80F8-44B5-A839-3F9AEFE64FED}"/>
              </a:ext>
              <a:ext uri="{C183D7F6-B498-43B3-948B-1728B52AA6E4}">
                <adec:decorative xmlns:adec="http://schemas.microsoft.com/office/drawing/2017/decorative" val="1"/>
              </a:ext>
            </a:extLst>
          </p:cNvPr>
          <p:cNvSpPr/>
          <p:nvPr/>
        </p:nvSpPr>
        <p:spPr>
          <a:xfrm>
            <a:off x="10928045" y="3069771"/>
            <a:ext cx="436641" cy="52251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0CBE79C-A3D3-4C19-80AF-581E05036556}"/>
              </a:ext>
              <a:ext uri="{C183D7F6-B498-43B3-948B-1728B52AA6E4}">
                <adec:decorative xmlns:adec="http://schemas.microsoft.com/office/drawing/2017/decorative" val="1"/>
              </a:ext>
            </a:extLst>
          </p:cNvPr>
          <p:cNvSpPr/>
          <p:nvPr/>
        </p:nvSpPr>
        <p:spPr>
          <a:xfrm>
            <a:off x="8001965" y="3069771"/>
            <a:ext cx="535577" cy="52251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descr="Tell me if you agree or disagree with each statement. [TOP TIER] &#13;&#10;">
            <a:extLst>
              <a:ext uri="{FF2B5EF4-FFF2-40B4-BE49-F238E27FC236}">
                <a16:creationId xmlns:a16="http://schemas.microsoft.com/office/drawing/2014/main" id="{25334865-AD31-46F0-82C6-102879EDF7A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Tell me if you agree or disagree with each statement. [TOP TIER] </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The top tier of statements is also strong, especially among voters with disabilities. More than 9 in 10 older voters with disabilities and voters with disabilities in battleground states strongly agree our communities are at their best when all people, including people with disabilities, have the opportunity to get skills, jobs, and succeed. </a:t>
            </a:r>
          </a:p>
        </p:txBody>
      </p:sp>
    </p:spTree>
    <p:extLst>
      <p:ext uri="{BB962C8B-B14F-4D97-AF65-F5344CB8AC3E}">
        <p14:creationId xmlns:p14="http://schemas.microsoft.com/office/powerpoint/2010/main" val="361095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3.png" descr="The Tarrance Group logo">
            <a:extLst>
              <a:ext uri="{FF2B5EF4-FFF2-40B4-BE49-F238E27FC236}">
                <a16:creationId xmlns:a16="http://schemas.microsoft.com/office/drawing/2014/main" id="{66BEAFE5-9AE9-401F-A77A-D210890C20D5}"/>
              </a:ext>
            </a:extLst>
          </p:cNvPr>
          <p:cNvPicPr/>
          <p:nvPr/>
        </p:nvPicPr>
        <p:blipFill>
          <a:blip r:embed="rId2"/>
          <a:srcRect/>
          <a:stretch>
            <a:fillRect/>
          </a:stretch>
        </p:blipFill>
        <p:spPr>
          <a:xfrm>
            <a:off x="8153400" y="6355080"/>
            <a:ext cx="2207812" cy="367160"/>
          </a:xfrm>
          <a:prstGeom prst="rect">
            <a:avLst/>
          </a:prstGeom>
          <a:ln/>
        </p:spPr>
      </p:pic>
      <p:graphicFrame>
        <p:nvGraphicFramePr>
          <p:cNvPr id="5" name="Table 4">
            <a:extLst>
              <a:ext uri="{FF2B5EF4-FFF2-40B4-BE49-F238E27FC236}">
                <a16:creationId xmlns:a16="http://schemas.microsoft.com/office/drawing/2014/main" id="{D89A0F63-DD07-4562-8323-2ACF75B60BFB}"/>
              </a:ext>
            </a:extLst>
          </p:cNvPr>
          <p:cNvGraphicFramePr>
            <a:graphicFrameLocks noGrp="1"/>
          </p:cNvGraphicFramePr>
          <p:nvPr>
            <p:extLst>
              <p:ext uri="{D42A27DB-BD31-4B8C-83A1-F6EECF244321}">
                <p14:modId xmlns:p14="http://schemas.microsoft.com/office/powerpoint/2010/main" val="935752803"/>
              </p:ext>
            </p:extLst>
          </p:nvPr>
        </p:nvGraphicFramePr>
        <p:xfrm>
          <a:off x="215165" y="2279878"/>
          <a:ext cx="11641554" cy="3266023"/>
        </p:xfrm>
        <a:graphic>
          <a:graphicData uri="http://schemas.openxmlformats.org/drawingml/2006/table">
            <a:tbl>
              <a:tblPr firstRow="1">
                <a:tableStyleId>{5C22544A-7EE6-4342-B048-85BDC9FD1C3A}</a:tableStyleId>
              </a:tblPr>
              <a:tblGrid>
                <a:gridCol w="2995323">
                  <a:extLst>
                    <a:ext uri="{9D8B030D-6E8A-4147-A177-3AD203B41FA5}">
                      <a16:colId xmlns:a16="http://schemas.microsoft.com/office/drawing/2014/main" val="285450607"/>
                    </a:ext>
                  </a:extLst>
                </a:gridCol>
                <a:gridCol w="576022">
                  <a:extLst>
                    <a:ext uri="{9D8B030D-6E8A-4147-A177-3AD203B41FA5}">
                      <a16:colId xmlns:a16="http://schemas.microsoft.com/office/drawing/2014/main" val="2215904522"/>
                    </a:ext>
                  </a:extLst>
                </a:gridCol>
                <a:gridCol w="576022">
                  <a:extLst>
                    <a:ext uri="{9D8B030D-6E8A-4147-A177-3AD203B41FA5}">
                      <a16:colId xmlns:a16="http://schemas.microsoft.com/office/drawing/2014/main" val="751506583"/>
                    </a:ext>
                  </a:extLst>
                </a:gridCol>
                <a:gridCol w="576022">
                  <a:extLst>
                    <a:ext uri="{9D8B030D-6E8A-4147-A177-3AD203B41FA5}">
                      <a16:colId xmlns:a16="http://schemas.microsoft.com/office/drawing/2014/main" val="1238057740"/>
                    </a:ext>
                  </a:extLst>
                </a:gridCol>
                <a:gridCol w="699430">
                  <a:extLst>
                    <a:ext uri="{9D8B030D-6E8A-4147-A177-3AD203B41FA5}">
                      <a16:colId xmlns:a16="http://schemas.microsoft.com/office/drawing/2014/main" val="3340660559"/>
                    </a:ext>
                  </a:extLst>
                </a:gridCol>
                <a:gridCol w="576022">
                  <a:extLst>
                    <a:ext uri="{9D8B030D-6E8A-4147-A177-3AD203B41FA5}">
                      <a16:colId xmlns:a16="http://schemas.microsoft.com/office/drawing/2014/main" val="3304641028"/>
                    </a:ext>
                  </a:extLst>
                </a:gridCol>
                <a:gridCol w="576022">
                  <a:extLst>
                    <a:ext uri="{9D8B030D-6E8A-4147-A177-3AD203B41FA5}">
                      <a16:colId xmlns:a16="http://schemas.microsoft.com/office/drawing/2014/main" val="2688014687"/>
                    </a:ext>
                  </a:extLst>
                </a:gridCol>
                <a:gridCol w="669719">
                  <a:extLst>
                    <a:ext uri="{9D8B030D-6E8A-4147-A177-3AD203B41FA5}">
                      <a16:colId xmlns:a16="http://schemas.microsoft.com/office/drawing/2014/main" val="1038927457"/>
                    </a:ext>
                  </a:extLst>
                </a:gridCol>
                <a:gridCol w="576022">
                  <a:extLst>
                    <a:ext uri="{9D8B030D-6E8A-4147-A177-3AD203B41FA5}">
                      <a16:colId xmlns:a16="http://schemas.microsoft.com/office/drawing/2014/main" val="572181034"/>
                    </a:ext>
                  </a:extLst>
                </a:gridCol>
                <a:gridCol w="576022">
                  <a:extLst>
                    <a:ext uri="{9D8B030D-6E8A-4147-A177-3AD203B41FA5}">
                      <a16:colId xmlns:a16="http://schemas.microsoft.com/office/drawing/2014/main" val="2800533926"/>
                    </a:ext>
                  </a:extLst>
                </a:gridCol>
                <a:gridCol w="576022">
                  <a:extLst>
                    <a:ext uri="{9D8B030D-6E8A-4147-A177-3AD203B41FA5}">
                      <a16:colId xmlns:a16="http://schemas.microsoft.com/office/drawing/2014/main" val="366167565"/>
                    </a:ext>
                  </a:extLst>
                </a:gridCol>
                <a:gridCol w="576022">
                  <a:extLst>
                    <a:ext uri="{9D8B030D-6E8A-4147-A177-3AD203B41FA5}">
                      <a16:colId xmlns:a16="http://schemas.microsoft.com/office/drawing/2014/main" val="758140424"/>
                    </a:ext>
                  </a:extLst>
                </a:gridCol>
                <a:gridCol w="576022">
                  <a:extLst>
                    <a:ext uri="{9D8B030D-6E8A-4147-A177-3AD203B41FA5}">
                      <a16:colId xmlns:a16="http://schemas.microsoft.com/office/drawing/2014/main" val="4163904376"/>
                    </a:ext>
                  </a:extLst>
                </a:gridCol>
                <a:gridCol w="576022">
                  <a:extLst>
                    <a:ext uri="{9D8B030D-6E8A-4147-A177-3AD203B41FA5}">
                      <a16:colId xmlns:a16="http://schemas.microsoft.com/office/drawing/2014/main" val="3649290903"/>
                    </a:ext>
                  </a:extLst>
                </a:gridCol>
                <a:gridCol w="470420">
                  <a:extLst>
                    <a:ext uri="{9D8B030D-6E8A-4147-A177-3AD203B41FA5}">
                      <a16:colId xmlns:a16="http://schemas.microsoft.com/office/drawing/2014/main" val="3944146824"/>
                    </a:ext>
                  </a:extLst>
                </a:gridCol>
                <a:gridCol w="470420">
                  <a:extLst>
                    <a:ext uri="{9D8B030D-6E8A-4147-A177-3AD203B41FA5}">
                      <a16:colId xmlns:a16="http://schemas.microsoft.com/office/drawing/2014/main" val="3584834613"/>
                    </a:ext>
                  </a:extLst>
                </a:gridCol>
              </a:tblGrid>
              <a:tr h="239862">
                <a:tc>
                  <a:txBody>
                    <a:bodyPr/>
                    <a:lstStyle/>
                    <a:p>
                      <a:pPr algn="ctr" fontAlgn="b"/>
                      <a:r>
                        <a:rPr lang="en-US" sz="16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 Voters</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PWD/Family/Friends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a:t>
                      </a:r>
                    </a:p>
                    <a:p>
                      <a:pPr algn="ctr" fontAlgn="b"/>
                      <a:r>
                        <a:rPr lang="en-US" sz="1400" b="1" i="0" u="none" strike="noStrike" dirty="0">
                          <a:solidFill>
                            <a:schemeClr val="bg1"/>
                          </a:solidFill>
                          <a:effectLst/>
                          <a:latin typeface="+mn-lt"/>
                        </a:rPr>
                        <a:t> 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Heard Issues Biden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Heard Issues Trump</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Biden</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Didn’t Hear Trump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tc>
                  <a:txBody>
                    <a:bodyPr/>
                    <a:lstStyle/>
                    <a:p>
                      <a:pPr algn="ctr" fontAlgn="b"/>
                      <a:r>
                        <a:rPr lang="en-US" sz="1400" b="1" i="0" u="none" strike="noStrike" dirty="0">
                          <a:solidFill>
                            <a:schemeClr val="bg1"/>
                          </a:solidFill>
                          <a:effectLst/>
                          <a:latin typeface="+mn-lt"/>
                        </a:rPr>
                        <a:t>P/F/FBG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bring unique talents to the workplace that benefit employers and organizations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have faced deep inequality, ableism and oppression. They need to be heard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Voting on the issues that matter to the disability community can bring about change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Issues around disability and health care influence how motivated I am to vote*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Candidates' stances on issues around disability influenced who I voted for in the election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2000" b="0"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b="0"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59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50008071"/>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Issues around disability influence how motivated I am to vote*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2000" b="0"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239519539"/>
                  </a:ext>
                </a:extLst>
              </a:tr>
            </a:tbl>
          </a:graphicData>
        </a:graphic>
      </p:graphicFrame>
      <p:sp>
        <p:nvSpPr>
          <p:cNvPr id="4" name="Rectangle: Rounded Corners 3">
            <a:extLst>
              <a:ext uri="{FF2B5EF4-FFF2-40B4-BE49-F238E27FC236}">
                <a16:creationId xmlns:a16="http://schemas.microsoft.com/office/drawing/2014/main" id="{EFDBCC15-56B9-4E2B-BB5A-A54AFAED5D5A}"/>
              </a:ext>
              <a:ext uri="{C183D7F6-B498-43B3-948B-1728B52AA6E4}">
                <adec:decorative xmlns:adec="http://schemas.microsoft.com/office/drawing/2017/decorative" val="1"/>
              </a:ext>
            </a:extLst>
          </p:cNvPr>
          <p:cNvSpPr/>
          <p:nvPr/>
        </p:nvSpPr>
        <p:spPr>
          <a:xfrm>
            <a:off x="3853840" y="2941493"/>
            <a:ext cx="548640" cy="265289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940BD7C-F591-40F0-B5EF-28B7F36421D3}"/>
              </a:ext>
              <a:ext uri="{C183D7F6-B498-43B3-948B-1728B52AA6E4}">
                <adec:decorative xmlns:adec="http://schemas.microsoft.com/office/drawing/2017/decorative" val="1"/>
              </a:ext>
            </a:extLst>
          </p:cNvPr>
          <p:cNvSpPr/>
          <p:nvPr/>
        </p:nvSpPr>
        <p:spPr>
          <a:xfrm>
            <a:off x="8589794" y="2954014"/>
            <a:ext cx="548640" cy="258551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F0349A1-3B2E-49A9-BD35-93233B500657}"/>
              </a:ext>
              <a:ext uri="{C183D7F6-B498-43B3-948B-1728B52AA6E4}">
                <adec:decorative xmlns:adec="http://schemas.microsoft.com/office/drawing/2017/decorative" val="1"/>
              </a:ext>
            </a:extLst>
          </p:cNvPr>
          <p:cNvSpPr/>
          <p:nvPr/>
        </p:nvSpPr>
        <p:spPr>
          <a:xfrm>
            <a:off x="7492515" y="4815314"/>
            <a:ext cx="548640" cy="73058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F9E1E5A-C2D9-4524-9267-0BC4DBFE2D40}"/>
              </a:ext>
              <a:ext uri="{C183D7F6-B498-43B3-948B-1728B52AA6E4}">
                <adec:decorative xmlns:adec="http://schemas.microsoft.com/office/drawing/2017/decorative" val="1"/>
              </a:ext>
            </a:extLst>
          </p:cNvPr>
          <p:cNvSpPr txBox="1"/>
          <p:nvPr/>
        </p:nvSpPr>
        <p:spPr>
          <a:xfrm>
            <a:off x="5480835" y="6475605"/>
            <a:ext cx="3108959" cy="369332"/>
          </a:xfrm>
          <a:prstGeom prst="rect">
            <a:avLst/>
          </a:prstGeom>
          <a:noFill/>
        </p:spPr>
        <p:txBody>
          <a:bodyPr wrap="square" rtlCol="0">
            <a:spAutoFit/>
          </a:bodyPr>
          <a:lstStyle/>
          <a:p>
            <a:r>
              <a:rPr lang="en-US" dirty="0"/>
              <a:t>*split sampled question</a:t>
            </a:r>
          </a:p>
        </p:txBody>
      </p:sp>
      <p:sp>
        <p:nvSpPr>
          <p:cNvPr id="3" name="Content Placeholder 4" descr="Tell me if you agree or disagree with each statement. [SECOND TIER] &#13;&#10;">
            <a:extLst>
              <a:ext uri="{FF2B5EF4-FFF2-40B4-BE49-F238E27FC236}">
                <a16:creationId xmlns:a16="http://schemas.microsoft.com/office/drawing/2014/main" id="{25334865-AD31-46F0-82C6-102879EDF7A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Tell me if you agree or disagree with each statement. [SECOND TIER] </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Voters with disabilities strongly agree with all statements at higher rates than overall voters with disabilities/family/friends overall, as do Biden voters who heard about issues around disabilities from campaigns. Younger voters with disabilities are more likely than older voters with disabilities to strongly agree that candidates’ stances on issues around disability influence who they voted for and how motivated they were to vote this election. </a:t>
            </a:r>
          </a:p>
        </p:txBody>
      </p:sp>
    </p:spTree>
    <p:extLst>
      <p:ext uri="{BB962C8B-B14F-4D97-AF65-F5344CB8AC3E}">
        <p14:creationId xmlns:p14="http://schemas.microsoft.com/office/powerpoint/2010/main" val="3752912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png" descr="The Tarrance Group logo">
            <a:extLst>
              <a:ext uri="{FF2B5EF4-FFF2-40B4-BE49-F238E27FC236}">
                <a16:creationId xmlns:a16="http://schemas.microsoft.com/office/drawing/2014/main" id="{84AEBD60-A033-4C60-8300-EB9000BDF9C8}"/>
              </a:ext>
            </a:extLst>
          </p:cNvPr>
          <p:cNvPicPr/>
          <p:nvPr/>
        </p:nvPicPr>
        <p:blipFill>
          <a:blip r:embed="rId2"/>
          <a:srcRect/>
          <a:stretch>
            <a:fillRect/>
          </a:stretch>
        </p:blipFill>
        <p:spPr>
          <a:xfrm>
            <a:off x="8153400" y="6355080"/>
            <a:ext cx="2207812" cy="367160"/>
          </a:xfrm>
          <a:prstGeom prst="rect">
            <a:avLst/>
          </a:prstGeom>
          <a:ln/>
        </p:spPr>
      </p:pic>
      <p:sp>
        <p:nvSpPr>
          <p:cNvPr id="13" name="TextBox 12">
            <a:extLst>
              <a:ext uri="{FF2B5EF4-FFF2-40B4-BE49-F238E27FC236}">
                <a16:creationId xmlns:a16="http://schemas.microsoft.com/office/drawing/2014/main" id="{5C5425E6-D1C4-4ED7-A619-47B3D2375D5B}"/>
              </a:ext>
            </a:extLst>
          </p:cNvPr>
          <p:cNvSpPr txBox="1"/>
          <p:nvPr/>
        </p:nvSpPr>
        <p:spPr>
          <a:xfrm>
            <a:off x="1431784" y="2347597"/>
            <a:ext cx="3108959" cy="400110"/>
          </a:xfrm>
          <a:prstGeom prst="rect">
            <a:avLst/>
          </a:prstGeom>
          <a:solidFill>
            <a:schemeClr val="accent5">
              <a:lumMod val="20000"/>
              <a:lumOff val="80000"/>
            </a:schemeClr>
          </a:solidFill>
        </p:spPr>
        <p:txBody>
          <a:bodyPr wrap="square" rtlCol="0">
            <a:spAutoFit/>
          </a:bodyPr>
          <a:lstStyle/>
          <a:p>
            <a:pPr algn="ctr"/>
            <a:r>
              <a:rPr lang="en-US" sz="2000" b="1" dirty="0"/>
              <a:t>PWD</a:t>
            </a:r>
          </a:p>
        </p:txBody>
      </p:sp>
      <p:graphicFrame>
        <p:nvGraphicFramePr>
          <p:cNvPr id="7" name="Content Placeholder 8" descr="bar chart&#10;&#10;PWD 2020: 50 strongly agree, 70 total agree&#10;PWD 2019: 40 strongly agree, 64 total agree">
            <a:extLst>
              <a:ext uri="{FF2B5EF4-FFF2-40B4-BE49-F238E27FC236}">
                <a16:creationId xmlns:a16="http://schemas.microsoft.com/office/drawing/2014/main" id="{DE2984CD-AF66-4D36-9CB8-59C30ED1EC2B}"/>
              </a:ext>
            </a:extLst>
          </p:cNvPr>
          <p:cNvGraphicFramePr>
            <a:graphicFrameLocks/>
          </p:cNvGraphicFramePr>
          <p:nvPr>
            <p:extLst>
              <p:ext uri="{D42A27DB-BD31-4B8C-83A1-F6EECF244321}">
                <p14:modId xmlns:p14="http://schemas.microsoft.com/office/powerpoint/2010/main" val="3527639957"/>
              </p:ext>
            </p:extLst>
          </p:nvPr>
        </p:nvGraphicFramePr>
        <p:xfrm>
          <a:off x="544285" y="2928679"/>
          <a:ext cx="5817325" cy="26726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DBD9F2D0-3030-4C06-855E-E098FA7F0D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2160260"/>
              </p:ext>
            </p:extLst>
          </p:nvPr>
        </p:nvGraphicFramePr>
        <p:xfrm>
          <a:off x="55537" y="6255685"/>
          <a:ext cx="1968724"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694404">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533B5439-1C25-4257-B5B4-FF244AFAD918}"/>
              </a:ext>
              <a:ext uri="{C183D7F6-B498-43B3-948B-1728B52AA6E4}">
                <adec:decorative xmlns:adec="http://schemas.microsoft.com/office/drawing/2017/decorative" val="1"/>
              </a:ext>
            </a:extLst>
          </p:cNvPr>
          <p:cNvSpPr txBox="1"/>
          <p:nvPr/>
        </p:nvSpPr>
        <p:spPr>
          <a:xfrm>
            <a:off x="55537" y="5834829"/>
            <a:ext cx="3108959" cy="369332"/>
          </a:xfrm>
          <a:prstGeom prst="rect">
            <a:avLst/>
          </a:prstGeom>
          <a:noFill/>
        </p:spPr>
        <p:txBody>
          <a:bodyPr wrap="square" rtlCol="0">
            <a:spAutoFit/>
          </a:bodyPr>
          <a:lstStyle/>
          <a:p>
            <a:r>
              <a:rPr lang="en-US" dirty="0"/>
              <a:t>*split sampled question</a:t>
            </a:r>
          </a:p>
        </p:txBody>
      </p:sp>
      <p:sp>
        <p:nvSpPr>
          <p:cNvPr id="15" name="TextBox 14">
            <a:extLst>
              <a:ext uri="{FF2B5EF4-FFF2-40B4-BE49-F238E27FC236}">
                <a16:creationId xmlns:a16="http://schemas.microsoft.com/office/drawing/2014/main" id="{92246F9D-EEC3-43A4-817F-E8FD1BD1E5CE}"/>
              </a:ext>
            </a:extLst>
          </p:cNvPr>
          <p:cNvSpPr txBox="1"/>
          <p:nvPr/>
        </p:nvSpPr>
        <p:spPr>
          <a:xfrm>
            <a:off x="7363096" y="2347597"/>
            <a:ext cx="3108959" cy="400110"/>
          </a:xfrm>
          <a:prstGeom prst="rect">
            <a:avLst/>
          </a:prstGeom>
          <a:solidFill>
            <a:schemeClr val="accent5">
              <a:lumMod val="20000"/>
              <a:lumOff val="80000"/>
            </a:schemeClr>
          </a:solidFill>
        </p:spPr>
        <p:txBody>
          <a:bodyPr wrap="square" rtlCol="0">
            <a:spAutoFit/>
          </a:bodyPr>
          <a:lstStyle/>
          <a:p>
            <a:pPr algn="ctr"/>
            <a:r>
              <a:rPr lang="en-US" sz="2000" b="1" dirty="0"/>
              <a:t>PWD/Family/Friends</a:t>
            </a:r>
          </a:p>
        </p:txBody>
      </p:sp>
      <p:graphicFrame>
        <p:nvGraphicFramePr>
          <p:cNvPr id="11" name="Content Placeholder 8" descr="Bar chart&#10;&#10;2020: Strongly agree 41, total agree 66&#10;2019: Strongly agree 36, total agree 63">
            <a:extLst>
              <a:ext uri="{FF2B5EF4-FFF2-40B4-BE49-F238E27FC236}">
                <a16:creationId xmlns:a16="http://schemas.microsoft.com/office/drawing/2014/main" id="{C11ADCFB-BA8F-4C80-A04D-577E1E28DDA4}"/>
              </a:ext>
            </a:extLst>
          </p:cNvPr>
          <p:cNvGraphicFramePr>
            <a:graphicFrameLocks/>
          </p:cNvGraphicFramePr>
          <p:nvPr>
            <p:extLst>
              <p:ext uri="{D42A27DB-BD31-4B8C-83A1-F6EECF244321}">
                <p14:modId xmlns:p14="http://schemas.microsoft.com/office/powerpoint/2010/main" val="1686246222"/>
              </p:ext>
            </p:extLst>
          </p:nvPr>
        </p:nvGraphicFramePr>
        <p:xfrm>
          <a:off x="6426926" y="2950469"/>
          <a:ext cx="5817325" cy="265082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BFD4C00-A851-42F1-8444-9A04BA59D464}"/>
              </a:ext>
            </a:extLst>
          </p:cNvPr>
          <p:cNvSpPr txBox="1"/>
          <p:nvPr/>
        </p:nvSpPr>
        <p:spPr>
          <a:xfrm>
            <a:off x="1828057" y="6204161"/>
            <a:ext cx="4755623" cy="600164"/>
          </a:xfrm>
          <a:prstGeom prst="rect">
            <a:avLst/>
          </a:prstGeom>
          <a:solidFill>
            <a:schemeClr val="bg1"/>
          </a:solidFill>
        </p:spPr>
        <p:txBody>
          <a:bodyPr wrap="square">
            <a:spAutoFit/>
          </a:bodyPr>
          <a:lstStyle/>
          <a:p>
            <a:r>
              <a:rPr lang="en-US" sz="1100" dirty="0"/>
              <a:t>^^Lake Research Partners conducted a mixed mode survey for NDRN from August 12 – August 20th, 2019 among 1,000 adults nationwide with a disability, or who have an immediate family member or close friend with a disability. </a:t>
            </a:r>
          </a:p>
        </p:txBody>
      </p:sp>
      <p:sp>
        <p:nvSpPr>
          <p:cNvPr id="3" name="Content Placeholder 4" descr="Issues around disability influence how motivated I am to vote*&#13;&#10;">
            <a:extLst>
              <a:ext uri="{FF2B5EF4-FFF2-40B4-BE49-F238E27FC236}">
                <a16:creationId xmlns:a16="http://schemas.microsoft.com/office/drawing/2014/main" id="{25334865-AD31-46F0-82C6-102879EDF7A4}"/>
              </a:ext>
            </a:extLst>
          </p:cNvPr>
          <p:cNvSpPr txBox="1">
            <a:spLocks/>
          </p:cNvSpPr>
          <p:nvPr/>
        </p:nvSpPr>
        <p:spPr>
          <a:xfrm>
            <a:off x="335280" y="1764749"/>
            <a:ext cx="11521440" cy="380086"/>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Issues around disability influence how motivated I am to vote*</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There has been a 10-point increase in intensity among people with disabilities and a 5-point increase among the voters with disabilities/family/friends strongly agreeing that issues around disability influence how motivated they are to vote. </a:t>
            </a:r>
          </a:p>
        </p:txBody>
      </p:sp>
    </p:spTree>
    <p:extLst>
      <p:ext uri="{BB962C8B-B14F-4D97-AF65-F5344CB8AC3E}">
        <p14:creationId xmlns:p14="http://schemas.microsoft.com/office/powerpoint/2010/main" val="2879307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Bar chart&#10;&#10;Total concerned 62, very concerned 41&#10;Total not concerned 32, not concerned at all 19&#10;Don't know 5">
            <a:extLst>
              <a:ext uri="{FF2B5EF4-FFF2-40B4-BE49-F238E27FC236}">
                <a16:creationId xmlns:a16="http://schemas.microsoft.com/office/drawing/2014/main" id="{9CF203B0-5C56-468A-AC5D-BD605038F3B6}"/>
              </a:ext>
            </a:extLst>
          </p:cNvPr>
          <p:cNvGraphicFramePr/>
          <p:nvPr>
            <p:extLst>
              <p:ext uri="{D42A27DB-BD31-4B8C-83A1-F6EECF244321}">
                <p14:modId xmlns:p14="http://schemas.microsoft.com/office/powerpoint/2010/main" val="3958635380"/>
              </p:ext>
            </p:extLst>
          </p:nvPr>
        </p:nvGraphicFramePr>
        <p:xfrm>
          <a:off x="687150" y="2753524"/>
          <a:ext cx="5094849" cy="3205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D3A14B32-2532-41D8-A634-6D12AB08D58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060773"/>
              </p:ext>
            </p:extLst>
          </p:nvPr>
        </p:nvGraphicFramePr>
        <p:xfrm>
          <a:off x="89539" y="6287965"/>
          <a:ext cx="5215382" cy="51816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gridCol w="313371">
                  <a:extLst>
                    <a:ext uri="{9D8B030D-6E8A-4147-A177-3AD203B41FA5}">
                      <a16:colId xmlns:a16="http://schemas.microsoft.com/office/drawing/2014/main" val="20002"/>
                    </a:ext>
                  </a:extLst>
                </a:gridCol>
                <a:gridCol w="2350279">
                  <a:extLst>
                    <a:ext uri="{9D8B030D-6E8A-4147-A177-3AD203B41FA5}">
                      <a16:colId xmlns:a16="http://schemas.microsoft.com/office/drawing/2014/main" val="20003"/>
                    </a:ext>
                  </a:extLst>
                </a:gridCol>
              </a:tblGrid>
              <a:tr h="215210">
                <a:tc>
                  <a:txBody>
                    <a:bodyPr/>
                    <a:lstStyle/>
                    <a:p>
                      <a:endParaRPr lang="en-US" sz="11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100" b="0" dirty="0">
                          <a:solidFill>
                            <a:schemeClr val="tx1"/>
                          </a:solidFill>
                        </a:rPr>
                        <a:t>Somewhat concerned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100" b="0" dirty="0">
                          <a:solidFill>
                            <a:schemeClr val="tx1"/>
                          </a:solidFill>
                        </a:rPr>
                        <a:t>A little concerned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210">
                <a:tc>
                  <a:txBody>
                    <a:bodyPr/>
                    <a:lstStyle/>
                    <a:p>
                      <a:endParaRPr lang="en-US" sz="11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100" b="0" dirty="0">
                          <a:solidFill>
                            <a:schemeClr val="tx1"/>
                          </a:solidFill>
                        </a:rPr>
                        <a:t>Very concerned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100" b="0" dirty="0">
                          <a:solidFill>
                            <a:schemeClr val="tx1"/>
                          </a:solidFill>
                        </a:rPr>
                        <a:t>Not concerned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9E48926D-B325-49FF-A56A-ECD8B44F20AA}"/>
              </a:ext>
            </a:extLst>
          </p:cNvPr>
          <p:cNvGraphicFramePr>
            <a:graphicFrameLocks noGrp="1"/>
          </p:cNvGraphicFramePr>
          <p:nvPr>
            <p:extLst>
              <p:ext uri="{D42A27DB-BD31-4B8C-83A1-F6EECF244321}">
                <p14:modId xmlns:p14="http://schemas.microsoft.com/office/powerpoint/2010/main" val="2823350200"/>
              </p:ext>
            </p:extLst>
          </p:nvPr>
        </p:nvGraphicFramePr>
        <p:xfrm>
          <a:off x="6597340" y="1792165"/>
          <a:ext cx="4767345" cy="4896021"/>
        </p:xfrm>
        <a:graphic>
          <a:graphicData uri="http://schemas.openxmlformats.org/drawingml/2006/table">
            <a:tbl>
              <a:tblPr firstRow="1" bandRow="1">
                <a:tableStyleId>{5C22544A-7EE6-4342-B048-85BDC9FD1C3A}</a:tableStyleId>
              </a:tblPr>
              <a:tblGrid>
                <a:gridCol w="1666137">
                  <a:extLst>
                    <a:ext uri="{9D8B030D-6E8A-4147-A177-3AD203B41FA5}">
                      <a16:colId xmlns:a16="http://schemas.microsoft.com/office/drawing/2014/main" val="20000"/>
                    </a:ext>
                  </a:extLst>
                </a:gridCol>
                <a:gridCol w="1585984">
                  <a:extLst>
                    <a:ext uri="{9D8B030D-6E8A-4147-A177-3AD203B41FA5}">
                      <a16:colId xmlns:a16="http://schemas.microsoft.com/office/drawing/2014/main" val="20001"/>
                    </a:ext>
                  </a:extLst>
                </a:gridCol>
                <a:gridCol w="1515224">
                  <a:extLst>
                    <a:ext uri="{9D8B030D-6E8A-4147-A177-3AD203B41FA5}">
                      <a16:colId xmlns:a16="http://schemas.microsoft.com/office/drawing/2014/main" val="20002"/>
                    </a:ext>
                  </a:extLst>
                </a:gridCol>
              </a:tblGrid>
              <a:tr h="376617">
                <a:tc>
                  <a:txBody>
                    <a:bodyPr/>
                    <a:lstStyle/>
                    <a:p>
                      <a:pPr algn="ctr"/>
                      <a:endParaRPr lang="en-US" sz="1800" dirty="0"/>
                    </a:p>
                  </a:txBody>
                  <a:tcPr>
                    <a:solidFill>
                      <a:schemeClr val="bg1"/>
                    </a:solidFill>
                  </a:tcPr>
                </a:tc>
                <a:tc>
                  <a:txBody>
                    <a:bodyPr/>
                    <a:lstStyle/>
                    <a:p>
                      <a:pPr algn="ctr"/>
                      <a:r>
                        <a:rPr lang="en-US" sz="1600" dirty="0"/>
                        <a:t>Very Concerned</a:t>
                      </a:r>
                    </a:p>
                  </a:txBody>
                  <a:tcPr anchor="ctr">
                    <a:solidFill>
                      <a:srgbClr val="0070C0"/>
                    </a:solidFill>
                  </a:tcPr>
                </a:tc>
                <a:tc>
                  <a:txBody>
                    <a:bodyPr/>
                    <a:lstStyle/>
                    <a:p>
                      <a:pPr algn="ctr"/>
                      <a:r>
                        <a:rPr lang="en-US" sz="1600" dirty="0"/>
                        <a:t>Not Concerned</a:t>
                      </a:r>
                    </a:p>
                  </a:txBody>
                  <a:tcPr anchor="ctr">
                    <a:solidFill>
                      <a:srgbClr val="C00000"/>
                    </a:solidFill>
                  </a:tcPr>
                </a:tc>
                <a:extLst>
                  <a:ext uri="{0D108BD9-81ED-4DB2-BD59-A6C34878D82A}">
                    <a16:rowId xmlns:a16="http://schemas.microsoft.com/office/drawing/2014/main" val="10000"/>
                  </a:ext>
                </a:extLst>
              </a:tr>
              <a:tr h="251078">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dirty="0"/>
                        <a:t>39</a:t>
                      </a:r>
                    </a:p>
                  </a:txBody>
                  <a:tcPr marT="0" marB="0" anchor="ctr">
                    <a:solidFill>
                      <a:schemeClr val="bg1">
                        <a:lumMod val="50000"/>
                        <a:alpha val="25000"/>
                      </a:schemeClr>
                    </a:solidFill>
                  </a:tcPr>
                </a:tc>
                <a:tc>
                  <a:txBody>
                    <a:bodyPr/>
                    <a:lstStyle/>
                    <a:p>
                      <a:pPr algn="ctr"/>
                      <a:r>
                        <a:rPr lang="en-US" sz="1600" dirty="0"/>
                        <a:t>34</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251078">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42</a:t>
                      </a:r>
                    </a:p>
                  </a:txBody>
                  <a:tcPr marT="0" marB="0" anchor="ctr">
                    <a:solidFill>
                      <a:schemeClr val="bg1">
                        <a:lumMod val="50000"/>
                        <a:alpha val="25000"/>
                      </a:schemeClr>
                    </a:solidFill>
                  </a:tcPr>
                </a:tc>
                <a:tc>
                  <a:txBody>
                    <a:bodyPr/>
                    <a:lstStyle/>
                    <a:p>
                      <a:pPr algn="ctr"/>
                      <a:r>
                        <a:rPr lang="en-US" sz="1600" dirty="0"/>
                        <a:t>30</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251078">
                <a:tc>
                  <a:txBody>
                    <a:bodyPr/>
                    <a:lstStyle/>
                    <a:p>
                      <a:pPr algn="l"/>
                      <a:r>
                        <a:rPr lang="en-US" sz="1600" dirty="0"/>
                        <a:t>Under 30</a:t>
                      </a:r>
                    </a:p>
                  </a:txBody>
                  <a:tcPr marT="0" marB="0" anchor="ctr">
                    <a:solidFill>
                      <a:schemeClr val="bg1">
                        <a:lumMod val="50000"/>
                        <a:alpha val="50000"/>
                      </a:schemeClr>
                    </a:solidFill>
                  </a:tcPr>
                </a:tc>
                <a:tc>
                  <a:txBody>
                    <a:bodyPr/>
                    <a:lstStyle/>
                    <a:p>
                      <a:pPr algn="ctr"/>
                      <a:r>
                        <a:rPr lang="en-US" sz="1600" dirty="0"/>
                        <a:t>39</a:t>
                      </a:r>
                    </a:p>
                  </a:txBody>
                  <a:tcPr marT="0" marB="0" anchor="ctr">
                    <a:solidFill>
                      <a:schemeClr val="bg1">
                        <a:lumMod val="50000"/>
                        <a:alpha val="50000"/>
                      </a:schemeClr>
                    </a:solidFill>
                  </a:tcPr>
                </a:tc>
                <a:tc>
                  <a:txBody>
                    <a:bodyPr/>
                    <a:lstStyle/>
                    <a:p>
                      <a:pPr algn="ctr"/>
                      <a:r>
                        <a:rPr lang="en-US" sz="1600" dirty="0"/>
                        <a:t>32</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251078">
                <a:tc>
                  <a:txBody>
                    <a:bodyPr/>
                    <a:lstStyle/>
                    <a:p>
                      <a:pPr algn="l"/>
                      <a:r>
                        <a:rPr lang="en-US" sz="1600" dirty="0"/>
                        <a:t>30 to 39</a:t>
                      </a:r>
                    </a:p>
                  </a:txBody>
                  <a:tcPr marT="0" marB="0" anchor="ctr">
                    <a:solidFill>
                      <a:schemeClr val="bg1">
                        <a:lumMod val="50000"/>
                        <a:alpha val="50000"/>
                      </a:schemeClr>
                    </a:solidFill>
                  </a:tcPr>
                </a:tc>
                <a:tc>
                  <a:txBody>
                    <a:bodyPr/>
                    <a:lstStyle/>
                    <a:p>
                      <a:pPr algn="ctr"/>
                      <a:r>
                        <a:rPr lang="en-US" sz="1600" dirty="0"/>
                        <a:t>39</a:t>
                      </a:r>
                    </a:p>
                  </a:txBody>
                  <a:tcPr marT="0" marB="0" anchor="ctr">
                    <a:solidFill>
                      <a:schemeClr val="bg1">
                        <a:lumMod val="50000"/>
                        <a:alpha val="50000"/>
                      </a:schemeClr>
                    </a:solidFill>
                  </a:tcPr>
                </a:tc>
                <a:tc>
                  <a:txBody>
                    <a:bodyPr/>
                    <a:lstStyle/>
                    <a:p>
                      <a:pPr algn="ctr"/>
                      <a:r>
                        <a:rPr lang="en-US" sz="1600" dirty="0"/>
                        <a:t>33</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251078">
                <a:tc>
                  <a:txBody>
                    <a:bodyPr/>
                    <a:lstStyle/>
                    <a:p>
                      <a:pPr algn="l"/>
                      <a:r>
                        <a:rPr lang="en-US" sz="1600" dirty="0"/>
                        <a:t>40 to 49</a:t>
                      </a:r>
                    </a:p>
                  </a:txBody>
                  <a:tcPr marT="0" marB="0" anchor="ctr">
                    <a:solidFill>
                      <a:schemeClr val="bg1">
                        <a:lumMod val="50000"/>
                        <a:alpha val="50000"/>
                      </a:schemeClr>
                    </a:solidFill>
                  </a:tcPr>
                </a:tc>
                <a:tc>
                  <a:txBody>
                    <a:bodyPr/>
                    <a:lstStyle/>
                    <a:p>
                      <a:pPr algn="ctr"/>
                      <a:r>
                        <a:rPr lang="en-US" sz="1600" dirty="0"/>
                        <a:t>36</a:t>
                      </a:r>
                    </a:p>
                  </a:txBody>
                  <a:tcPr marT="0" marB="0" anchor="ctr">
                    <a:solidFill>
                      <a:schemeClr val="bg1">
                        <a:lumMod val="50000"/>
                        <a:alpha val="50000"/>
                      </a:schemeClr>
                    </a:solidFill>
                  </a:tcPr>
                </a:tc>
                <a:tc>
                  <a:txBody>
                    <a:bodyPr/>
                    <a:lstStyle/>
                    <a:p>
                      <a:pPr algn="ctr"/>
                      <a:r>
                        <a:rPr lang="en-US" sz="1600" dirty="0"/>
                        <a:t>39</a:t>
                      </a:r>
                    </a:p>
                  </a:txBody>
                  <a:tcPr marT="0" marB="0" anchor="ctr">
                    <a:solidFill>
                      <a:schemeClr val="bg1">
                        <a:lumMod val="50000"/>
                        <a:alpha val="50000"/>
                      </a:schemeClr>
                    </a:solidFill>
                  </a:tcPr>
                </a:tc>
                <a:extLst>
                  <a:ext uri="{0D108BD9-81ED-4DB2-BD59-A6C34878D82A}">
                    <a16:rowId xmlns:a16="http://schemas.microsoft.com/office/drawing/2014/main" val="10005"/>
                  </a:ext>
                </a:extLst>
              </a:tr>
              <a:tr h="251078">
                <a:tc>
                  <a:txBody>
                    <a:bodyPr/>
                    <a:lstStyle/>
                    <a:p>
                      <a:pPr algn="l"/>
                      <a:r>
                        <a:rPr lang="en-US" sz="1600" dirty="0"/>
                        <a:t>50 to 64</a:t>
                      </a:r>
                    </a:p>
                  </a:txBody>
                  <a:tcPr marT="0" marB="0" anchor="ctr">
                    <a:solidFill>
                      <a:schemeClr val="bg1">
                        <a:lumMod val="50000"/>
                        <a:alpha val="50000"/>
                      </a:schemeClr>
                    </a:solidFill>
                  </a:tcPr>
                </a:tc>
                <a:tc>
                  <a:txBody>
                    <a:bodyPr/>
                    <a:lstStyle/>
                    <a:p>
                      <a:pPr algn="ctr"/>
                      <a:r>
                        <a:rPr lang="en-US" sz="1600" dirty="0"/>
                        <a:t>40</a:t>
                      </a:r>
                    </a:p>
                  </a:txBody>
                  <a:tcPr marT="0" marB="0" anchor="ctr">
                    <a:solidFill>
                      <a:schemeClr val="bg1">
                        <a:lumMod val="50000"/>
                        <a:alpha val="50000"/>
                      </a:schemeClr>
                    </a:solidFill>
                  </a:tcPr>
                </a:tc>
                <a:tc>
                  <a:txBody>
                    <a:bodyPr/>
                    <a:lstStyle/>
                    <a:p>
                      <a:pPr algn="ctr"/>
                      <a:r>
                        <a:rPr lang="en-US" sz="1600" dirty="0"/>
                        <a:t>34</a:t>
                      </a:r>
                    </a:p>
                  </a:txBody>
                  <a:tcPr marT="0" marB="0" anchor="ctr">
                    <a:solidFill>
                      <a:schemeClr val="bg1">
                        <a:lumMod val="50000"/>
                        <a:alpha val="50000"/>
                      </a:schemeClr>
                    </a:solidFill>
                  </a:tcPr>
                </a:tc>
                <a:extLst>
                  <a:ext uri="{0D108BD9-81ED-4DB2-BD59-A6C34878D82A}">
                    <a16:rowId xmlns:a16="http://schemas.microsoft.com/office/drawing/2014/main" val="10006"/>
                  </a:ext>
                </a:extLst>
              </a:tr>
              <a:tr h="251078">
                <a:tc>
                  <a:txBody>
                    <a:bodyPr/>
                    <a:lstStyle/>
                    <a:p>
                      <a:pPr algn="l"/>
                      <a:r>
                        <a:rPr lang="en-US" sz="1600" dirty="0"/>
                        <a:t>Over 65</a:t>
                      </a:r>
                    </a:p>
                  </a:txBody>
                  <a:tcPr marT="0" marB="0" anchor="ctr">
                    <a:solidFill>
                      <a:schemeClr val="bg1">
                        <a:lumMod val="50000"/>
                        <a:alpha val="50000"/>
                      </a:schemeClr>
                    </a:solidFill>
                  </a:tcPr>
                </a:tc>
                <a:tc>
                  <a:txBody>
                    <a:bodyPr/>
                    <a:lstStyle/>
                    <a:p>
                      <a:pPr algn="ctr"/>
                      <a:r>
                        <a:rPr lang="en-US" sz="1600" b="1" dirty="0"/>
                        <a:t>47</a:t>
                      </a:r>
                    </a:p>
                  </a:txBody>
                  <a:tcPr marT="0" marB="0" anchor="ctr">
                    <a:solidFill>
                      <a:srgbClr val="BFC7D7"/>
                    </a:solidFill>
                  </a:tcPr>
                </a:tc>
                <a:tc>
                  <a:txBody>
                    <a:bodyPr/>
                    <a:lstStyle/>
                    <a:p>
                      <a:pPr algn="ctr"/>
                      <a:r>
                        <a:rPr lang="en-US" sz="1600" dirty="0"/>
                        <a:t>25</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251078">
                <a:tc>
                  <a:txBody>
                    <a:bodyPr/>
                    <a:lstStyle/>
                    <a:p>
                      <a:pPr algn="l"/>
                      <a:r>
                        <a:rPr lang="en-US" sz="1600" dirty="0"/>
                        <a:t>Northeast</a:t>
                      </a:r>
                    </a:p>
                  </a:txBody>
                  <a:tcPr marT="0" marB="0" anchor="ctr">
                    <a:solidFill>
                      <a:srgbClr val="DFDFDF"/>
                    </a:solidFill>
                  </a:tcPr>
                </a:tc>
                <a:tc>
                  <a:txBody>
                    <a:bodyPr/>
                    <a:lstStyle/>
                    <a:p>
                      <a:pPr algn="ctr"/>
                      <a:r>
                        <a:rPr lang="en-US" sz="1600" b="1" dirty="0"/>
                        <a:t>49</a:t>
                      </a:r>
                    </a:p>
                  </a:txBody>
                  <a:tcPr marT="0" marB="0" anchor="ctr">
                    <a:solidFill>
                      <a:srgbClr val="BFC7D7"/>
                    </a:solidFill>
                  </a:tcPr>
                </a:tc>
                <a:tc>
                  <a:txBody>
                    <a:bodyPr/>
                    <a:lstStyle/>
                    <a:p>
                      <a:pPr algn="ctr"/>
                      <a:r>
                        <a:rPr lang="en-US" sz="1600" dirty="0"/>
                        <a:t>27</a:t>
                      </a:r>
                    </a:p>
                  </a:txBody>
                  <a:tcPr marT="0" marB="0" anchor="ctr">
                    <a:solidFill>
                      <a:srgbClr val="DFDFDF"/>
                    </a:solidFill>
                  </a:tcPr>
                </a:tc>
                <a:extLst>
                  <a:ext uri="{0D108BD9-81ED-4DB2-BD59-A6C34878D82A}">
                    <a16:rowId xmlns:a16="http://schemas.microsoft.com/office/drawing/2014/main" val="2509724112"/>
                  </a:ext>
                </a:extLst>
              </a:tr>
              <a:tr h="251078">
                <a:tc>
                  <a:txBody>
                    <a:bodyPr/>
                    <a:lstStyle/>
                    <a:p>
                      <a:pPr algn="l"/>
                      <a:r>
                        <a:rPr lang="en-US" sz="1600" dirty="0"/>
                        <a:t>Midwest</a:t>
                      </a:r>
                    </a:p>
                  </a:txBody>
                  <a:tcPr marT="0" marB="0" anchor="ctr">
                    <a:solidFill>
                      <a:srgbClr val="DFDFDF"/>
                    </a:solidFill>
                  </a:tcPr>
                </a:tc>
                <a:tc>
                  <a:txBody>
                    <a:bodyPr/>
                    <a:lstStyle/>
                    <a:p>
                      <a:pPr algn="ctr"/>
                      <a:r>
                        <a:rPr lang="en-US" sz="1600" dirty="0"/>
                        <a:t>41</a:t>
                      </a:r>
                    </a:p>
                  </a:txBody>
                  <a:tcPr marT="0" marB="0" anchor="ctr">
                    <a:solidFill>
                      <a:srgbClr val="DFDFDF"/>
                    </a:solidFill>
                  </a:tcPr>
                </a:tc>
                <a:tc>
                  <a:txBody>
                    <a:bodyPr/>
                    <a:lstStyle/>
                    <a:p>
                      <a:pPr algn="ctr"/>
                      <a:r>
                        <a:rPr lang="en-US" sz="1600" dirty="0"/>
                        <a:t>30</a:t>
                      </a:r>
                    </a:p>
                  </a:txBody>
                  <a:tcPr marT="0" marB="0" anchor="ctr">
                    <a:solidFill>
                      <a:srgbClr val="DFDFDF"/>
                    </a:solidFill>
                  </a:tcPr>
                </a:tc>
                <a:extLst>
                  <a:ext uri="{0D108BD9-81ED-4DB2-BD59-A6C34878D82A}">
                    <a16:rowId xmlns:a16="http://schemas.microsoft.com/office/drawing/2014/main" val="2468814616"/>
                  </a:ext>
                </a:extLst>
              </a:tr>
              <a:tr h="251078">
                <a:tc>
                  <a:txBody>
                    <a:bodyPr/>
                    <a:lstStyle/>
                    <a:p>
                      <a:pPr algn="l"/>
                      <a:r>
                        <a:rPr lang="en-US" sz="1600" dirty="0"/>
                        <a:t>South</a:t>
                      </a:r>
                    </a:p>
                  </a:txBody>
                  <a:tcPr marT="0" marB="0" anchor="ctr">
                    <a:solidFill>
                      <a:srgbClr val="DFDFDF"/>
                    </a:solidFill>
                  </a:tcPr>
                </a:tc>
                <a:tc>
                  <a:txBody>
                    <a:bodyPr/>
                    <a:lstStyle/>
                    <a:p>
                      <a:pPr algn="ctr"/>
                      <a:r>
                        <a:rPr lang="en-US" sz="1600" dirty="0"/>
                        <a:t>39</a:t>
                      </a:r>
                    </a:p>
                  </a:txBody>
                  <a:tcPr marT="0" marB="0" anchor="ctr">
                    <a:solidFill>
                      <a:srgbClr val="DFDFDF"/>
                    </a:solidFill>
                  </a:tcPr>
                </a:tc>
                <a:tc>
                  <a:txBody>
                    <a:bodyPr/>
                    <a:lstStyle/>
                    <a:p>
                      <a:pPr algn="ctr"/>
                      <a:r>
                        <a:rPr lang="en-US" sz="1600" dirty="0"/>
                        <a:t>35</a:t>
                      </a:r>
                    </a:p>
                  </a:txBody>
                  <a:tcPr marT="0" marB="0" anchor="ctr">
                    <a:solidFill>
                      <a:srgbClr val="DFDFDF"/>
                    </a:solidFill>
                  </a:tcPr>
                </a:tc>
                <a:extLst>
                  <a:ext uri="{0D108BD9-81ED-4DB2-BD59-A6C34878D82A}">
                    <a16:rowId xmlns:a16="http://schemas.microsoft.com/office/drawing/2014/main" val="28977811"/>
                  </a:ext>
                </a:extLst>
              </a:tr>
              <a:tr h="251078">
                <a:tc>
                  <a:txBody>
                    <a:bodyPr/>
                    <a:lstStyle/>
                    <a:p>
                      <a:pPr algn="l"/>
                      <a:r>
                        <a:rPr lang="en-US" sz="1600" dirty="0"/>
                        <a:t>West</a:t>
                      </a:r>
                    </a:p>
                  </a:txBody>
                  <a:tcPr marT="0" marB="0" anchor="ctr">
                    <a:solidFill>
                      <a:srgbClr val="DFDFDF"/>
                    </a:solidFill>
                  </a:tcPr>
                </a:tc>
                <a:tc>
                  <a:txBody>
                    <a:bodyPr/>
                    <a:lstStyle/>
                    <a:p>
                      <a:pPr algn="ctr"/>
                      <a:r>
                        <a:rPr lang="en-US" sz="1600" dirty="0"/>
                        <a:t>36</a:t>
                      </a:r>
                    </a:p>
                  </a:txBody>
                  <a:tcPr marT="0" marB="0" anchor="ctr">
                    <a:solidFill>
                      <a:srgbClr val="DFDFDF"/>
                    </a:solidFill>
                  </a:tcPr>
                </a:tc>
                <a:tc>
                  <a:txBody>
                    <a:bodyPr/>
                    <a:lstStyle/>
                    <a:p>
                      <a:pPr algn="ctr"/>
                      <a:r>
                        <a:rPr lang="en-US" sz="1600" dirty="0"/>
                        <a:t>34</a:t>
                      </a:r>
                    </a:p>
                  </a:txBody>
                  <a:tcPr marT="0" marB="0" anchor="ctr">
                    <a:solidFill>
                      <a:srgbClr val="DFDFDF"/>
                    </a:solidFill>
                  </a:tcPr>
                </a:tc>
                <a:extLst>
                  <a:ext uri="{0D108BD9-81ED-4DB2-BD59-A6C34878D82A}">
                    <a16:rowId xmlns:a16="http://schemas.microsoft.com/office/drawing/2014/main" val="1221708626"/>
                  </a:ext>
                </a:extLst>
              </a:tr>
              <a:tr h="251078">
                <a:tc>
                  <a:txBody>
                    <a:bodyPr/>
                    <a:lstStyle/>
                    <a:p>
                      <a:pPr algn="l"/>
                      <a:r>
                        <a:rPr lang="en-US" sz="1600" dirty="0"/>
                        <a:t>White</a:t>
                      </a:r>
                    </a:p>
                  </a:txBody>
                  <a:tcPr marT="0" marB="0" anchor="ctr">
                    <a:solidFill>
                      <a:srgbClr val="BFBFBF"/>
                    </a:solidFill>
                  </a:tcPr>
                </a:tc>
                <a:tc>
                  <a:txBody>
                    <a:bodyPr/>
                    <a:lstStyle/>
                    <a:p>
                      <a:pPr algn="ctr"/>
                      <a:r>
                        <a:rPr lang="en-US" sz="1600" dirty="0"/>
                        <a:t>37</a:t>
                      </a:r>
                    </a:p>
                  </a:txBody>
                  <a:tcPr marT="0" marB="0" anchor="ctr">
                    <a:solidFill>
                      <a:srgbClr val="BFBFBF"/>
                    </a:solidFill>
                  </a:tcPr>
                </a:tc>
                <a:tc>
                  <a:txBody>
                    <a:bodyPr/>
                    <a:lstStyle/>
                    <a:p>
                      <a:pPr algn="ctr"/>
                      <a:r>
                        <a:rPr lang="en-US" sz="1600" dirty="0"/>
                        <a:t>34</a:t>
                      </a:r>
                    </a:p>
                  </a:txBody>
                  <a:tcPr marT="0" marB="0" anchor="ctr">
                    <a:solidFill>
                      <a:srgbClr val="BFBFBF"/>
                    </a:solidFill>
                  </a:tcPr>
                </a:tc>
                <a:extLst>
                  <a:ext uri="{0D108BD9-81ED-4DB2-BD59-A6C34878D82A}">
                    <a16:rowId xmlns:a16="http://schemas.microsoft.com/office/drawing/2014/main" val="10008"/>
                  </a:ext>
                </a:extLst>
              </a:tr>
              <a:tr h="251078">
                <a:tc>
                  <a:txBody>
                    <a:bodyPr/>
                    <a:lstStyle/>
                    <a:p>
                      <a:pPr algn="l"/>
                      <a:r>
                        <a:rPr lang="en-US" sz="1600" dirty="0"/>
                        <a:t>African American</a:t>
                      </a:r>
                    </a:p>
                  </a:txBody>
                  <a:tcPr marT="0" marB="0" anchor="ctr">
                    <a:solidFill>
                      <a:srgbClr val="BFBFBF"/>
                    </a:solidFill>
                  </a:tcPr>
                </a:tc>
                <a:tc>
                  <a:txBody>
                    <a:bodyPr/>
                    <a:lstStyle/>
                    <a:p>
                      <a:pPr algn="ctr"/>
                      <a:r>
                        <a:rPr lang="en-US" sz="1600" b="1" dirty="0"/>
                        <a:t>66</a:t>
                      </a:r>
                    </a:p>
                  </a:txBody>
                  <a:tcPr marT="0" marB="0" anchor="ctr">
                    <a:solidFill>
                      <a:srgbClr val="BFC7D7"/>
                    </a:solidFill>
                  </a:tcPr>
                </a:tc>
                <a:tc>
                  <a:txBody>
                    <a:bodyPr/>
                    <a:lstStyle/>
                    <a:p>
                      <a:pPr algn="ctr"/>
                      <a:r>
                        <a:rPr lang="en-US" sz="1600" dirty="0"/>
                        <a:t>18</a:t>
                      </a:r>
                    </a:p>
                  </a:txBody>
                  <a:tcPr marT="0" marB="0" anchor="ctr">
                    <a:solidFill>
                      <a:srgbClr val="BFBFBF"/>
                    </a:solidFill>
                  </a:tcPr>
                </a:tc>
                <a:extLst>
                  <a:ext uri="{0D108BD9-81ED-4DB2-BD59-A6C34878D82A}">
                    <a16:rowId xmlns:a16="http://schemas.microsoft.com/office/drawing/2014/main" val="10009"/>
                  </a:ext>
                </a:extLst>
              </a:tr>
              <a:tr h="251078">
                <a:tc>
                  <a:txBody>
                    <a:bodyPr/>
                    <a:lstStyle/>
                    <a:p>
                      <a:pPr algn="l"/>
                      <a:r>
                        <a:rPr lang="en-US" sz="1600" dirty="0"/>
                        <a:t>Latino</a:t>
                      </a:r>
                    </a:p>
                  </a:txBody>
                  <a:tcPr marT="0" marB="0" anchor="ctr">
                    <a:solidFill>
                      <a:srgbClr val="BFBFBF"/>
                    </a:solidFill>
                  </a:tcPr>
                </a:tc>
                <a:tc>
                  <a:txBody>
                    <a:bodyPr/>
                    <a:lstStyle/>
                    <a:p>
                      <a:pPr algn="ctr"/>
                      <a:r>
                        <a:rPr lang="en-US" sz="1600" dirty="0"/>
                        <a:t>44</a:t>
                      </a:r>
                    </a:p>
                  </a:txBody>
                  <a:tcPr marT="0" marB="0" anchor="ctr">
                    <a:solidFill>
                      <a:srgbClr val="BFBFBF"/>
                    </a:solidFill>
                  </a:tcPr>
                </a:tc>
                <a:tc>
                  <a:txBody>
                    <a:bodyPr/>
                    <a:lstStyle/>
                    <a:p>
                      <a:pPr algn="ctr"/>
                      <a:r>
                        <a:rPr lang="en-US" sz="1600" dirty="0"/>
                        <a:t>26</a:t>
                      </a:r>
                    </a:p>
                  </a:txBody>
                  <a:tcPr marT="0" marB="0" anchor="ctr">
                    <a:solidFill>
                      <a:srgbClr val="BFBFBF"/>
                    </a:solidFill>
                  </a:tcPr>
                </a:tc>
                <a:extLst>
                  <a:ext uri="{0D108BD9-81ED-4DB2-BD59-A6C34878D82A}">
                    <a16:rowId xmlns:a16="http://schemas.microsoft.com/office/drawing/2014/main" val="10010"/>
                  </a:ext>
                </a:extLst>
              </a:tr>
              <a:tr h="251078">
                <a:tc>
                  <a:txBody>
                    <a:bodyPr/>
                    <a:lstStyle/>
                    <a:p>
                      <a:pPr algn="l"/>
                      <a:r>
                        <a:rPr lang="en-US" sz="1600" dirty="0"/>
                        <a:t>API</a:t>
                      </a:r>
                    </a:p>
                  </a:txBody>
                  <a:tcPr marT="0" marB="0" anchor="ctr">
                    <a:solidFill>
                      <a:srgbClr val="BFBFBF"/>
                    </a:solidFill>
                  </a:tcPr>
                </a:tc>
                <a:tc>
                  <a:txBody>
                    <a:bodyPr/>
                    <a:lstStyle/>
                    <a:p>
                      <a:pPr algn="ctr"/>
                      <a:r>
                        <a:rPr lang="en-US" sz="1600" dirty="0"/>
                        <a:t>33</a:t>
                      </a:r>
                    </a:p>
                  </a:txBody>
                  <a:tcPr marT="0" marB="0" anchor="ctr">
                    <a:solidFill>
                      <a:srgbClr val="BFBFBF"/>
                    </a:solidFill>
                  </a:tcPr>
                </a:tc>
                <a:tc>
                  <a:txBody>
                    <a:bodyPr/>
                    <a:lstStyle/>
                    <a:p>
                      <a:pPr algn="ctr"/>
                      <a:r>
                        <a:rPr lang="en-US" sz="1600" dirty="0"/>
                        <a:t>40</a:t>
                      </a:r>
                    </a:p>
                  </a:txBody>
                  <a:tcPr marT="0" marB="0" anchor="ctr">
                    <a:solidFill>
                      <a:srgbClr val="BFBFBF"/>
                    </a:solidFill>
                  </a:tcPr>
                </a:tc>
                <a:extLst>
                  <a:ext uri="{0D108BD9-81ED-4DB2-BD59-A6C34878D82A}">
                    <a16:rowId xmlns:a16="http://schemas.microsoft.com/office/drawing/2014/main" val="2901520768"/>
                  </a:ext>
                </a:extLst>
              </a:tr>
              <a:tr h="251078">
                <a:tc>
                  <a:txBody>
                    <a:bodyPr/>
                    <a:lstStyle/>
                    <a:p>
                      <a:pPr algn="l"/>
                      <a:r>
                        <a:rPr lang="en-US" sz="1600" dirty="0"/>
                        <a:t>Democrat (ID)</a:t>
                      </a:r>
                    </a:p>
                  </a:txBody>
                  <a:tcPr marT="0" marB="0" anchor="ctr">
                    <a:solidFill>
                      <a:srgbClr val="DFDFDF"/>
                    </a:solidFill>
                  </a:tcPr>
                </a:tc>
                <a:tc>
                  <a:txBody>
                    <a:bodyPr/>
                    <a:lstStyle/>
                    <a:p>
                      <a:pPr algn="ctr"/>
                      <a:r>
                        <a:rPr lang="en-US" sz="1600" b="1" dirty="0"/>
                        <a:t>66</a:t>
                      </a:r>
                    </a:p>
                  </a:txBody>
                  <a:tcPr marT="0" marB="0" anchor="ctr">
                    <a:solidFill>
                      <a:srgbClr val="BFC7D7"/>
                    </a:solidFill>
                  </a:tcPr>
                </a:tc>
                <a:tc>
                  <a:txBody>
                    <a:bodyPr/>
                    <a:lstStyle/>
                    <a:p>
                      <a:pPr algn="ctr"/>
                      <a:r>
                        <a:rPr lang="en-US" sz="1600" dirty="0"/>
                        <a:t>12</a:t>
                      </a:r>
                    </a:p>
                  </a:txBody>
                  <a:tcPr marT="0" marB="0" anchor="ctr">
                    <a:solidFill>
                      <a:srgbClr val="DFDFDF"/>
                    </a:solidFill>
                  </a:tcPr>
                </a:tc>
                <a:extLst>
                  <a:ext uri="{0D108BD9-81ED-4DB2-BD59-A6C34878D82A}">
                    <a16:rowId xmlns:a16="http://schemas.microsoft.com/office/drawing/2014/main" val="10011"/>
                  </a:ext>
                </a:extLst>
              </a:tr>
              <a:tr h="251078">
                <a:tc>
                  <a:txBody>
                    <a:bodyPr/>
                    <a:lstStyle/>
                    <a:p>
                      <a:pPr algn="l"/>
                      <a:r>
                        <a:rPr lang="en-US" sz="1600" dirty="0"/>
                        <a:t>Independent (ID)</a:t>
                      </a:r>
                    </a:p>
                  </a:txBody>
                  <a:tcPr marT="0" marB="0" anchor="ctr">
                    <a:solidFill>
                      <a:srgbClr val="DFDFDF"/>
                    </a:solidFill>
                  </a:tcPr>
                </a:tc>
                <a:tc>
                  <a:txBody>
                    <a:bodyPr/>
                    <a:lstStyle/>
                    <a:p>
                      <a:pPr algn="ctr"/>
                      <a:r>
                        <a:rPr lang="en-US" sz="1600" dirty="0"/>
                        <a:t>39</a:t>
                      </a:r>
                    </a:p>
                  </a:txBody>
                  <a:tcPr marT="0" marB="0" anchor="ctr">
                    <a:solidFill>
                      <a:srgbClr val="DFDFDF"/>
                    </a:solidFill>
                  </a:tcPr>
                </a:tc>
                <a:tc>
                  <a:txBody>
                    <a:bodyPr/>
                    <a:lstStyle/>
                    <a:p>
                      <a:pPr algn="ctr"/>
                      <a:r>
                        <a:rPr lang="en-US" sz="1600" dirty="0"/>
                        <a:t>32</a:t>
                      </a:r>
                    </a:p>
                  </a:txBody>
                  <a:tcPr marT="0" marB="0" anchor="ctr">
                    <a:solidFill>
                      <a:srgbClr val="DFDFDF"/>
                    </a:solidFill>
                  </a:tcPr>
                </a:tc>
                <a:extLst>
                  <a:ext uri="{0D108BD9-81ED-4DB2-BD59-A6C34878D82A}">
                    <a16:rowId xmlns:a16="http://schemas.microsoft.com/office/drawing/2014/main" val="799081869"/>
                  </a:ext>
                </a:extLst>
              </a:tr>
              <a:tr h="251078">
                <a:tc>
                  <a:txBody>
                    <a:bodyPr/>
                    <a:lstStyle/>
                    <a:p>
                      <a:pPr algn="l"/>
                      <a:r>
                        <a:rPr lang="en-US" sz="1600" dirty="0"/>
                        <a:t>Republican (ID)</a:t>
                      </a:r>
                    </a:p>
                  </a:txBody>
                  <a:tcPr marT="0" marB="0" anchor="ctr">
                    <a:solidFill>
                      <a:srgbClr val="DFDFDF"/>
                    </a:solidFill>
                  </a:tcPr>
                </a:tc>
                <a:tc>
                  <a:txBody>
                    <a:bodyPr/>
                    <a:lstStyle/>
                    <a:p>
                      <a:pPr algn="ctr"/>
                      <a:r>
                        <a:rPr lang="en-US" sz="1600" dirty="0"/>
                        <a:t>17</a:t>
                      </a:r>
                    </a:p>
                  </a:txBody>
                  <a:tcPr marT="0" marB="0" anchor="ctr">
                    <a:solidFill>
                      <a:srgbClr val="DFDFDF"/>
                    </a:solidFill>
                  </a:tcPr>
                </a:tc>
                <a:tc>
                  <a:txBody>
                    <a:bodyPr/>
                    <a:lstStyle/>
                    <a:p>
                      <a:pPr algn="ctr"/>
                      <a:r>
                        <a:rPr lang="en-US" sz="1600" b="1" dirty="0"/>
                        <a:t>54</a:t>
                      </a:r>
                    </a:p>
                  </a:txBody>
                  <a:tcPr marT="0" marB="0" anchor="ctr">
                    <a:solidFill>
                      <a:srgbClr val="E57A77"/>
                    </a:solidFill>
                  </a:tcPr>
                </a:tc>
                <a:extLst>
                  <a:ext uri="{0D108BD9-81ED-4DB2-BD59-A6C34878D82A}">
                    <a16:rowId xmlns:a16="http://schemas.microsoft.com/office/drawing/2014/main" val="10012"/>
                  </a:ext>
                </a:extLst>
              </a:tr>
            </a:tbl>
          </a:graphicData>
        </a:graphic>
      </p:graphicFrame>
      <p:sp>
        <p:nvSpPr>
          <p:cNvPr id="6" name="Content Placeholder 4" descr="How concerned are you that cuts to health care and the ACA will have a negative impact on people with disabilities?&#13;&#10;">
            <a:extLst>
              <a:ext uri="{FF2B5EF4-FFF2-40B4-BE49-F238E27FC236}">
                <a16:creationId xmlns:a16="http://schemas.microsoft.com/office/drawing/2014/main" id="{9AFA691F-7371-4E9A-8336-A1EAADE52739}"/>
              </a:ext>
            </a:extLst>
          </p:cNvPr>
          <p:cNvSpPr txBox="1">
            <a:spLocks/>
          </p:cNvSpPr>
          <p:nvPr/>
        </p:nvSpPr>
        <p:spPr>
          <a:xfrm>
            <a:off x="470263" y="1793798"/>
            <a:ext cx="5625738" cy="645723"/>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How concerned are you that cuts to health care and the ACA will have a negative impact on people with disabilities?</a:t>
            </a:r>
          </a:p>
        </p:txBody>
      </p:sp>
      <p:sp>
        <p:nvSpPr>
          <p:cNvPr id="2" name="Title 1">
            <a:extLst>
              <a:ext uri="{FF2B5EF4-FFF2-40B4-BE49-F238E27FC236}">
                <a16:creationId xmlns:a16="http://schemas.microsoft.com/office/drawing/2014/main" id="{486EC5D7-0926-466E-AF7B-B2EC6A3B1B44}"/>
              </a:ext>
            </a:extLst>
          </p:cNvPr>
          <p:cNvSpPr>
            <a:spLocks noGrp="1"/>
          </p:cNvSpPr>
          <p:nvPr>
            <p:ph type="ctrTitle"/>
          </p:nvPr>
        </p:nvSpPr>
        <p:spPr/>
        <p:txBody>
          <a:bodyPr>
            <a:noAutofit/>
          </a:bodyPr>
          <a:lstStyle/>
          <a:p>
            <a:r>
              <a:rPr lang="en-US" sz="2400" dirty="0"/>
              <a:t>Voters are concerned that cuts to health care and the ACA will have a negative impact on people with disabilities, including about 2 in 5 who are very concerned. African Americans, Democrats, voters in the Northeast, and older voters are most likely to be very concerned. A majority of Republicans are not concerned.</a:t>
            </a:r>
          </a:p>
        </p:txBody>
      </p:sp>
    </p:spTree>
    <p:extLst>
      <p:ext uri="{BB962C8B-B14F-4D97-AF65-F5344CB8AC3E}">
        <p14:creationId xmlns:p14="http://schemas.microsoft.com/office/powerpoint/2010/main" val="254058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png" descr="The Tarrance Group logo">
            <a:extLst>
              <a:ext uri="{FF2B5EF4-FFF2-40B4-BE49-F238E27FC236}">
                <a16:creationId xmlns:a16="http://schemas.microsoft.com/office/drawing/2014/main" id="{0D432DB6-02B3-4523-B772-AA672E0FF551}"/>
              </a:ext>
            </a:extLst>
          </p:cNvPr>
          <p:cNvPicPr/>
          <p:nvPr/>
        </p:nvPicPr>
        <p:blipFill>
          <a:blip r:embed="rId2"/>
          <a:srcRect/>
          <a:stretch>
            <a:fillRect/>
          </a:stretch>
        </p:blipFill>
        <p:spPr>
          <a:xfrm>
            <a:off x="8153400" y="6355080"/>
            <a:ext cx="2207812" cy="367160"/>
          </a:xfrm>
          <a:prstGeom prst="rect">
            <a:avLst/>
          </a:prstGeom>
          <a:ln/>
        </p:spPr>
      </p:pic>
      <p:graphicFrame>
        <p:nvGraphicFramePr>
          <p:cNvPr id="4" name="Table 3">
            <a:extLst>
              <a:ext uri="{FF2B5EF4-FFF2-40B4-BE49-F238E27FC236}">
                <a16:creationId xmlns:a16="http://schemas.microsoft.com/office/drawing/2014/main" id="{91E93155-E029-4EEC-B08C-9F753A7EA427}"/>
              </a:ext>
            </a:extLst>
          </p:cNvPr>
          <p:cNvGraphicFramePr>
            <a:graphicFrameLocks noGrp="1"/>
          </p:cNvGraphicFramePr>
          <p:nvPr>
            <p:extLst>
              <p:ext uri="{D42A27DB-BD31-4B8C-83A1-F6EECF244321}">
                <p14:modId xmlns:p14="http://schemas.microsoft.com/office/powerpoint/2010/main" val="3774693965"/>
              </p:ext>
            </p:extLst>
          </p:nvPr>
        </p:nvGraphicFramePr>
        <p:xfrm>
          <a:off x="1512749" y="2393550"/>
          <a:ext cx="9166501" cy="3230055"/>
        </p:xfrm>
        <a:graphic>
          <a:graphicData uri="http://schemas.openxmlformats.org/drawingml/2006/table">
            <a:tbl>
              <a:tblPr firstRow="1">
                <a:tableStyleId>{5C22544A-7EE6-4342-B048-85BDC9FD1C3A}</a:tableStyleId>
              </a:tblPr>
              <a:tblGrid>
                <a:gridCol w="2122869">
                  <a:extLst>
                    <a:ext uri="{9D8B030D-6E8A-4147-A177-3AD203B41FA5}">
                      <a16:colId xmlns:a16="http://schemas.microsoft.com/office/drawing/2014/main" val="285450607"/>
                    </a:ext>
                  </a:extLst>
                </a:gridCol>
                <a:gridCol w="587274">
                  <a:extLst>
                    <a:ext uri="{9D8B030D-6E8A-4147-A177-3AD203B41FA5}">
                      <a16:colId xmlns:a16="http://schemas.microsoft.com/office/drawing/2014/main" val="2215904522"/>
                    </a:ext>
                  </a:extLst>
                </a:gridCol>
                <a:gridCol w="587274">
                  <a:extLst>
                    <a:ext uri="{9D8B030D-6E8A-4147-A177-3AD203B41FA5}">
                      <a16:colId xmlns:a16="http://schemas.microsoft.com/office/drawing/2014/main" val="751506583"/>
                    </a:ext>
                  </a:extLst>
                </a:gridCol>
                <a:gridCol w="587274">
                  <a:extLst>
                    <a:ext uri="{9D8B030D-6E8A-4147-A177-3AD203B41FA5}">
                      <a16:colId xmlns:a16="http://schemas.microsoft.com/office/drawing/2014/main" val="1238057740"/>
                    </a:ext>
                  </a:extLst>
                </a:gridCol>
                <a:gridCol w="713092">
                  <a:extLst>
                    <a:ext uri="{9D8B030D-6E8A-4147-A177-3AD203B41FA5}">
                      <a16:colId xmlns:a16="http://schemas.microsoft.com/office/drawing/2014/main" val="3340660559"/>
                    </a:ext>
                  </a:extLst>
                </a:gridCol>
                <a:gridCol w="587274">
                  <a:extLst>
                    <a:ext uri="{9D8B030D-6E8A-4147-A177-3AD203B41FA5}">
                      <a16:colId xmlns:a16="http://schemas.microsoft.com/office/drawing/2014/main" val="3304641028"/>
                    </a:ext>
                  </a:extLst>
                </a:gridCol>
                <a:gridCol w="587274">
                  <a:extLst>
                    <a:ext uri="{9D8B030D-6E8A-4147-A177-3AD203B41FA5}">
                      <a16:colId xmlns:a16="http://schemas.microsoft.com/office/drawing/2014/main" val="2688014687"/>
                    </a:ext>
                  </a:extLst>
                </a:gridCol>
                <a:gridCol w="1045074">
                  <a:extLst>
                    <a:ext uri="{9D8B030D-6E8A-4147-A177-3AD203B41FA5}">
                      <a16:colId xmlns:a16="http://schemas.microsoft.com/office/drawing/2014/main" val="1038927457"/>
                    </a:ext>
                  </a:extLst>
                </a:gridCol>
                <a:gridCol w="587274">
                  <a:extLst>
                    <a:ext uri="{9D8B030D-6E8A-4147-A177-3AD203B41FA5}">
                      <a16:colId xmlns:a16="http://schemas.microsoft.com/office/drawing/2014/main" val="572181034"/>
                    </a:ext>
                  </a:extLst>
                </a:gridCol>
                <a:gridCol w="587274">
                  <a:extLst>
                    <a:ext uri="{9D8B030D-6E8A-4147-A177-3AD203B41FA5}">
                      <a16:colId xmlns:a16="http://schemas.microsoft.com/office/drawing/2014/main" val="2800533926"/>
                    </a:ext>
                  </a:extLst>
                </a:gridCol>
                <a:gridCol w="587274">
                  <a:extLst>
                    <a:ext uri="{9D8B030D-6E8A-4147-A177-3AD203B41FA5}">
                      <a16:colId xmlns:a16="http://schemas.microsoft.com/office/drawing/2014/main" val="2299655562"/>
                    </a:ext>
                  </a:extLst>
                </a:gridCol>
                <a:gridCol w="587274">
                  <a:extLst>
                    <a:ext uri="{9D8B030D-6E8A-4147-A177-3AD203B41FA5}">
                      <a16:colId xmlns:a16="http://schemas.microsoft.com/office/drawing/2014/main" val="2402485993"/>
                    </a:ext>
                  </a:extLst>
                </a:gridCol>
              </a:tblGrid>
              <a:tr h="460134">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200" b="1" i="0" u="none" strike="noStrike" dirty="0">
                          <a:solidFill>
                            <a:schemeClr val="bg1"/>
                          </a:solidFill>
                          <a:effectLst/>
                          <a:latin typeface="+mn-lt"/>
                        </a:rPr>
                        <a:t>All Voters</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Family</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Friends</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PWD/Family/Friends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PWD 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Dis. Comm.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735180297"/>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Very 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52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C7D7"/>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1"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alpha val="50000"/>
                      </a:srgbClr>
                    </a:solidFill>
                  </a:tcPr>
                </a:tc>
                <a:tc>
                  <a:txBody>
                    <a:bodyPr/>
                    <a:lstStyle/>
                    <a:p>
                      <a:pPr algn="ctr" fontAlgn="ctr"/>
                      <a:r>
                        <a:rPr lang="en-US" sz="1600" b="0" i="0" u="none" strike="noStrike" dirty="0">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600" b="0"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Somewhat 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A little 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Not concerned at all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35085500"/>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6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08071"/>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1"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BCBB"/>
                    </a:solidFill>
                  </a:tcPr>
                </a:tc>
                <a:tc>
                  <a:txBody>
                    <a:bodyPr/>
                    <a:lstStyle/>
                    <a:p>
                      <a:pPr algn="ctr" fontAlgn="ctr"/>
                      <a:r>
                        <a:rPr lang="en-US" sz="1600" b="0"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6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672683854"/>
                  </a:ext>
                </a:extLst>
              </a:tr>
              <a:tr h="3383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Not concerned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28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6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199035179"/>
                  </a:ext>
                </a:extLst>
              </a:tr>
            </a:tbl>
          </a:graphicData>
        </a:graphic>
      </p:graphicFrame>
      <p:sp>
        <p:nvSpPr>
          <p:cNvPr id="12" name="Circle: Hollow 11">
            <a:extLst>
              <a:ext uri="{FF2B5EF4-FFF2-40B4-BE49-F238E27FC236}">
                <a16:creationId xmlns:a16="http://schemas.microsoft.com/office/drawing/2014/main" id="{2885D6D3-F40D-4FA4-8B3C-45AD081C5F94}"/>
              </a:ext>
              <a:ext uri="{C183D7F6-B498-43B3-948B-1728B52AA6E4}">
                <adec:decorative xmlns:adec="http://schemas.microsoft.com/office/drawing/2017/decorative" val="1"/>
              </a:ext>
            </a:extLst>
          </p:cNvPr>
          <p:cNvSpPr/>
          <p:nvPr/>
        </p:nvSpPr>
        <p:spPr>
          <a:xfrm>
            <a:off x="4224969" y="3206131"/>
            <a:ext cx="612204" cy="431074"/>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18A56308-501F-4155-8C98-77B4357487BF}"/>
              </a:ext>
              <a:ext uri="{C183D7F6-B498-43B3-948B-1728B52AA6E4}">
                <adec:decorative xmlns:adec="http://schemas.microsoft.com/office/drawing/2017/decorative" val="1"/>
              </a:ext>
            </a:extLst>
          </p:cNvPr>
          <p:cNvSpPr/>
          <p:nvPr/>
        </p:nvSpPr>
        <p:spPr>
          <a:xfrm>
            <a:off x="7484324" y="3235731"/>
            <a:ext cx="612204" cy="401474"/>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6C22BA24-AD0A-495A-BEBF-0CE99B428E8E}"/>
              </a:ext>
              <a:ext uri="{C183D7F6-B498-43B3-948B-1728B52AA6E4}">
                <adec:decorative xmlns:adec="http://schemas.microsoft.com/office/drawing/2017/decorative" val="1"/>
              </a:ext>
            </a:extLst>
          </p:cNvPr>
          <p:cNvSpPr/>
          <p:nvPr/>
        </p:nvSpPr>
        <p:spPr>
          <a:xfrm>
            <a:off x="7484324" y="4901179"/>
            <a:ext cx="612204" cy="401475"/>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4" descr="How concerned are you that cuts to health care and the ACA will have a negative impact on people with disabilities?&#13;&#10;">
            <a:extLst>
              <a:ext uri="{FF2B5EF4-FFF2-40B4-BE49-F238E27FC236}">
                <a16:creationId xmlns:a16="http://schemas.microsoft.com/office/drawing/2014/main" id="{6E832251-F4AE-4C10-A153-114DC17457B4}"/>
              </a:ext>
            </a:extLst>
          </p:cNvPr>
          <p:cNvSpPr txBox="1">
            <a:spLocks/>
          </p:cNvSpPr>
          <p:nvPr/>
        </p:nvSpPr>
        <p:spPr>
          <a:xfrm>
            <a:off x="335280" y="1779074"/>
            <a:ext cx="11521440" cy="415485"/>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How concerned are you that cuts to health care and the ACA will have a negative impact on people with disabilities?</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800" dirty="0"/>
              <a:t>Voters with disabilities, particularly women with disabilities, are very concerned that cuts to health care and the ACA will have a negative impact on people with disabilities. </a:t>
            </a:r>
          </a:p>
        </p:txBody>
      </p:sp>
    </p:spTree>
    <p:extLst>
      <p:ext uri="{BB962C8B-B14F-4D97-AF65-F5344CB8AC3E}">
        <p14:creationId xmlns:p14="http://schemas.microsoft.com/office/powerpoint/2010/main" val="3309930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1362555-F796-4EE1-9C05-A005C0E1F8D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7A537F90-D7A6-45F2-AA42-70AA2D2826E0}"/>
              </a:ext>
            </a:extLst>
          </p:cNvPr>
          <p:cNvSpPr txBox="1">
            <a:spLocks noChangeArrowheads="1"/>
          </p:cNvSpPr>
          <p:nvPr/>
        </p:nvSpPr>
        <p:spPr bwMode="auto">
          <a:xfrm>
            <a:off x="5914749" y="2446686"/>
            <a:ext cx="5092700" cy="1363314"/>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eaLnBrk="1" hangingPunct="1">
              <a:spcBef>
                <a:spcPct val="0"/>
              </a:spcBef>
              <a:buClrTx/>
              <a:buFontTx/>
              <a:buNone/>
            </a:pPr>
            <a:r>
              <a:rPr lang="en-US" altLang="en-US" sz="2000" dirty="0"/>
              <a:t>Washington, DC | Berkeley, CA</a:t>
            </a:r>
          </a:p>
          <a:p>
            <a:pPr eaLnBrk="1" hangingPunct="1">
              <a:spcBef>
                <a:spcPct val="0"/>
              </a:spcBef>
              <a:buClrTx/>
              <a:buFontTx/>
              <a:buNone/>
            </a:pPr>
            <a:r>
              <a:rPr lang="en-US" altLang="en-US" sz="1600" dirty="0">
                <a:hlinkClick r:id="rId4"/>
              </a:rPr>
              <a:t>LakeResearch.com</a:t>
            </a:r>
            <a:endParaRPr lang="en-US" altLang="en-US" sz="1600" dirty="0"/>
          </a:p>
          <a:p>
            <a:pPr eaLnBrk="1" hangingPunct="1">
              <a:spcBef>
                <a:spcPct val="0"/>
              </a:spcBef>
              <a:buClrTx/>
              <a:buFontTx/>
              <a:buNone/>
            </a:pPr>
            <a:r>
              <a:rPr lang="en-US" altLang="en-US" sz="1600" dirty="0"/>
              <a:t>202.776.9066</a:t>
            </a:r>
          </a:p>
        </p:txBody>
      </p:sp>
      <p:pic>
        <p:nvPicPr>
          <p:cNvPr id="2" name="image3.png" descr="The Tarrance Group logo">
            <a:extLst>
              <a:ext uri="{FF2B5EF4-FFF2-40B4-BE49-F238E27FC236}">
                <a16:creationId xmlns:a16="http://schemas.microsoft.com/office/drawing/2014/main" id="{07B972F8-05B9-4AC8-9E76-4AFA956DEE4C}"/>
              </a:ext>
            </a:extLst>
          </p:cNvPr>
          <p:cNvPicPr/>
          <p:nvPr/>
        </p:nvPicPr>
        <p:blipFill>
          <a:blip r:embed="rId5"/>
          <a:srcRect/>
          <a:stretch>
            <a:fillRect/>
          </a:stretch>
        </p:blipFill>
        <p:spPr>
          <a:xfrm>
            <a:off x="1681899" y="4617720"/>
            <a:ext cx="3909004" cy="894806"/>
          </a:xfrm>
          <a:prstGeom prst="rect">
            <a:avLst/>
          </a:prstGeom>
          <a:ln/>
        </p:spPr>
      </p:pic>
      <p:pic>
        <p:nvPicPr>
          <p:cNvPr id="5" name="Picture 4" descr="Lake Research Partners logo">
            <a:extLst>
              <a:ext uri="{FF2B5EF4-FFF2-40B4-BE49-F238E27FC236}">
                <a16:creationId xmlns:a16="http://schemas.microsoft.com/office/drawing/2014/main" id="{F8527300-A66A-432B-B0A6-0903646A94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81899" y="2379592"/>
            <a:ext cx="4023162" cy="1714758"/>
          </a:xfrm>
          <a:prstGeom prst="rect">
            <a:avLst/>
          </a:prstGeom>
          <a:noFill/>
          <a:ln>
            <a:noFill/>
          </a:ln>
        </p:spPr>
      </p:pic>
    </p:spTree>
    <p:extLst>
      <p:ext uri="{BB962C8B-B14F-4D97-AF65-F5344CB8AC3E}">
        <p14:creationId xmlns:p14="http://schemas.microsoft.com/office/powerpoint/2010/main" val="328389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png" descr="The Tarrance Group logo">
            <a:extLst>
              <a:ext uri="{FF2B5EF4-FFF2-40B4-BE49-F238E27FC236}">
                <a16:creationId xmlns:a16="http://schemas.microsoft.com/office/drawing/2014/main" id="{1B24D6A0-7DDB-488A-B3D6-49B36271802E}"/>
              </a:ext>
            </a:extLst>
          </p:cNvPr>
          <p:cNvPicPr/>
          <p:nvPr/>
        </p:nvPicPr>
        <p:blipFill>
          <a:blip r:embed="rId2"/>
          <a:srcRect/>
          <a:stretch>
            <a:fillRect/>
          </a:stretch>
        </p:blipFill>
        <p:spPr>
          <a:xfrm>
            <a:off x="8153400" y="6355080"/>
            <a:ext cx="2207812" cy="367160"/>
          </a:xfrm>
          <a:prstGeom prst="rect">
            <a:avLst/>
          </a:prstGeom>
          <a:ln/>
        </p:spPr>
      </p:pic>
      <p:graphicFrame>
        <p:nvGraphicFramePr>
          <p:cNvPr id="4" name="Chart 3" descr="The chart displays the number of individuals who report having a disability, having a family member with a disability, having a close friend with a disability, any or all of the above, or none at all.">
            <a:extLst>
              <a:ext uri="{FF2B5EF4-FFF2-40B4-BE49-F238E27FC236}">
                <a16:creationId xmlns:a16="http://schemas.microsoft.com/office/drawing/2014/main" id="{0FB6D1D3-510F-4776-89E9-F79CE5CFDF56}"/>
              </a:ext>
            </a:extLst>
          </p:cNvPr>
          <p:cNvGraphicFramePr/>
          <p:nvPr/>
        </p:nvGraphicFramePr>
        <p:xfrm>
          <a:off x="3486150" y="2387006"/>
          <a:ext cx="5219699" cy="41732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descr="Text box that reads &quot;Do you, a family member, or a close friend have a disability, such as a physical, mental health, sensory, learning, cognitive or other disability that impacts daily living? If yes, then please let me know which applies.&quot;">
            <a:extLst>
              <a:ext uri="{FF2B5EF4-FFF2-40B4-BE49-F238E27FC236}">
                <a16:creationId xmlns:a16="http://schemas.microsoft.com/office/drawing/2014/main" id="{1B38BA7C-6E45-459D-AE54-1270A5B14E99}"/>
              </a:ext>
            </a:extLst>
          </p:cNvPr>
          <p:cNvSpPr txBox="1"/>
          <p:nvPr/>
        </p:nvSpPr>
        <p:spPr>
          <a:xfrm>
            <a:off x="728003" y="1730326"/>
            <a:ext cx="10735994" cy="506437"/>
          </a:xfrm>
          <a:prstGeom prst="rect">
            <a:avLst/>
          </a:prstGeom>
          <a:solidFill>
            <a:schemeClr val="bg1">
              <a:lumMod val="85000"/>
            </a:schemeClr>
          </a:solidFill>
        </p:spPr>
        <p:txBody>
          <a:bodyPr wrap="square" rtlCol="0" anchor="ctr">
            <a:noAutofit/>
          </a:bodyPr>
          <a:lstStyle/>
          <a:p>
            <a:pPr algn="ctr"/>
            <a:r>
              <a:rPr lang="en-US" sz="1600" b="1" dirty="0"/>
              <a:t>Do you, a family member, or a close friend have a disability, such as a physical, mental health, sensory, learning, cognitive or other disability that impacts daily living? If yes, then please let me know which applies. </a:t>
            </a:r>
            <a:endParaRPr lang="en-US" sz="1050" b="1" dirty="0"/>
          </a:p>
        </p:txBody>
      </p:sp>
      <p:sp>
        <p:nvSpPr>
          <p:cNvPr id="2" name="Title 1">
            <a:extLst>
              <a:ext uri="{FF2B5EF4-FFF2-40B4-BE49-F238E27FC236}">
                <a16:creationId xmlns:a16="http://schemas.microsoft.com/office/drawing/2014/main" id="{7C871ADD-34BD-411A-80E9-8F9661FBDDF0}"/>
              </a:ext>
            </a:extLst>
          </p:cNvPr>
          <p:cNvSpPr>
            <a:spLocks noGrp="1"/>
          </p:cNvSpPr>
          <p:nvPr>
            <p:ph type="ctrTitle"/>
          </p:nvPr>
        </p:nvSpPr>
        <p:spPr/>
        <p:txBody>
          <a:bodyPr>
            <a:noAutofit/>
          </a:bodyPr>
          <a:lstStyle/>
          <a:p>
            <a:r>
              <a:rPr lang="en-US" sz="2100" dirty="0"/>
              <a:t>More than 2 in 5 voters report having a disability and/or having a family member or a close friend with a disability. Throughout this webinar deck, we use either the phrase “voters with disabilities/family/friends” or “P/F/F” to refer to the total sample of voters who say they either personally have a disability, have a family member with a disability, or a close friend with a disability. </a:t>
            </a:r>
          </a:p>
        </p:txBody>
      </p:sp>
    </p:spTree>
    <p:extLst>
      <p:ext uri="{BB962C8B-B14F-4D97-AF65-F5344CB8AC3E}">
        <p14:creationId xmlns:p14="http://schemas.microsoft.com/office/powerpoint/2010/main" val="421083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png" descr="The Tarrance Group logo">
            <a:extLst>
              <a:ext uri="{FF2B5EF4-FFF2-40B4-BE49-F238E27FC236}">
                <a16:creationId xmlns:a16="http://schemas.microsoft.com/office/drawing/2014/main" id="{3BC5B253-3FCE-4C78-B157-A6D16CE3773D}"/>
              </a:ext>
            </a:extLst>
          </p:cNvPr>
          <p:cNvPicPr/>
          <p:nvPr/>
        </p:nvPicPr>
        <p:blipFill>
          <a:blip r:embed="rId3"/>
          <a:srcRect/>
          <a:stretch>
            <a:fillRect/>
          </a:stretch>
        </p:blipFill>
        <p:spPr>
          <a:xfrm>
            <a:off x="2941320" y="5852160"/>
            <a:ext cx="2740468" cy="670560"/>
          </a:xfrm>
          <a:prstGeom prst="rect">
            <a:avLst/>
          </a:prstGeom>
          <a:ln/>
        </p:spPr>
      </p:pic>
      <p:sp>
        <p:nvSpPr>
          <p:cNvPr id="4" name="Title 3">
            <a:extLst>
              <a:ext uri="{FF2B5EF4-FFF2-40B4-BE49-F238E27FC236}">
                <a16:creationId xmlns:a16="http://schemas.microsoft.com/office/drawing/2014/main" id="{F04D3CE1-9715-4B05-A017-FC898BE46185}"/>
              </a:ext>
            </a:extLst>
          </p:cNvPr>
          <p:cNvSpPr>
            <a:spLocks noGrp="1"/>
          </p:cNvSpPr>
          <p:nvPr>
            <p:ph type="title"/>
          </p:nvPr>
        </p:nvSpPr>
        <p:spPr>
          <a:xfrm>
            <a:off x="831850" y="1709738"/>
            <a:ext cx="10515600" cy="3445066"/>
          </a:xfrm>
        </p:spPr>
        <p:txBody>
          <a:bodyPr/>
          <a:lstStyle/>
          <a:p>
            <a:r>
              <a:rPr lang="en-US" dirty="0"/>
              <a:t>Presidential Vote</a:t>
            </a:r>
          </a:p>
        </p:txBody>
      </p:sp>
      <p:pic>
        <p:nvPicPr>
          <p:cNvPr id="1032" name="Picture 8" descr="Portraid ot Donald J. Trump">
            <a:extLst>
              <a:ext uri="{FF2B5EF4-FFF2-40B4-BE49-F238E27FC236}">
                <a16:creationId xmlns:a16="http://schemas.microsoft.com/office/drawing/2014/main" id="{43C624CB-6D3E-4D12-BF9B-F8C48B550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910" y="455979"/>
            <a:ext cx="2947131" cy="3732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rtrait of Joe Biden">
            <a:extLst>
              <a:ext uri="{FF2B5EF4-FFF2-40B4-BE49-F238E27FC236}">
                <a16:creationId xmlns:a16="http://schemas.microsoft.com/office/drawing/2014/main" id="{A05D5B5E-510F-4F2D-88D8-CD6940204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188" y="480278"/>
            <a:ext cx="2947131" cy="3683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C11D69-CD44-4804-96CF-AB29EB85AD7E}"/>
              </a:ext>
            </a:extLst>
          </p:cNvPr>
          <p:cNvSpPr txBox="1"/>
          <p:nvPr/>
        </p:nvSpPr>
        <p:spPr>
          <a:xfrm>
            <a:off x="6178222" y="4336332"/>
            <a:ext cx="5370023" cy="646331"/>
          </a:xfrm>
          <a:prstGeom prst="rect">
            <a:avLst/>
          </a:prstGeom>
          <a:noFill/>
        </p:spPr>
        <p:txBody>
          <a:bodyPr wrap="square" rtlCol="0">
            <a:spAutoFit/>
          </a:bodyPr>
          <a:lstStyle/>
          <a:p>
            <a:r>
              <a:rPr lang="en-US" dirty="0"/>
              <a:t>Image Description: An official photo of President-Elect Joe Biden and President Donald Trump. </a:t>
            </a:r>
          </a:p>
        </p:txBody>
      </p:sp>
    </p:spTree>
    <p:extLst>
      <p:ext uri="{BB962C8B-B14F-4D97-AF65-F5344CB8AC3E}">
        <p14:creationId xmlns:p14="http://schemas.microsoft.com/office/powerpoint/2010/main" val="248981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3.png" descr="The Tarrance Group logo">
            <a:extLst>
              <a:ext uri="{FF2B5EF4-FFF2-40B4-BE49-F238E27FC236}">
                <a16:creationId xmlns:a16="http://schemas.microsoft.com/office/drawing/2014/main" id="{85782D04-E7BA-4C9D-BD9F-992CC078B475}"/>
              </a:ext>
            </a:extLst>
          </p:cNvPr>
          <p:cNvPicPr/>
          <p:nvPr/>
        </p:nvPicPr>
        <p:blipFill>
          <a:blip r:embed="rId3"/>
          <a:srcRect/>
          <a:stretch>
            <a:fillRect/>
          </a:stretch>
        </p:blipFill>
        <p:spPr>
          <a:xfrm>
            <a:off x="8153400" y="6355080"/>
            <a:ext cx="2207812" cy="367160"/>
          </a:xfrm>
          <a:prstGeom prst="rect">
            <a:avLst/>
          </a:prstGeom>
          <a:ln/>
        </p:spPr>
      </p:pic>
      <p:pic>
        <p:nvPicPr>
          <p:cNvPr id="4" name="Picture 3" descr="Black and white image of the White House&#10;">
            <a:extLst>
              <a:ext uri="{FF2B5EF4-FFF2-40B4-BE49-F238E27FC236}">
                <a16:creationId xmlns:a16="http://schemas.microsoft.com/office/drawing/2014/main" id="{76ED02DE-8ED3-4124-8F72-E47F8DDA2F4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141387" y="3887246"/>
            <a:ext cx="1367735" cy="1367735"/>
          </a:xfrm>
          <a:prstGeom prst="rect">
            <a:avLst/>
          </a:prstGeom>
        </p:spPr>
      </p:pic>
      <p:graphicFrame>
        <p:nvGraphicFramePr>
          <p:cNvPr id="5" name="Content Placeholder 7" descr="Biden - 51&#10;Trump - 48&#10;Third Party - 1">
            <a:extLst>
              <a:ext uri="{FF2B5EF4-FFF2-40B4-BE49-F238E27FC236}">
                <a16:creationId xmlns:a16="http://schemas.microsoft.com/office/drawing/2014/main" id="{E7E50CCE-CFEB-41D2-8175-F813D0611091}"/>
              </a:ext>
            </a:extLst>
          </p:cNvPr>
          <p:cNvGraphicFramePr>
            <a:graphicFrameLocks/>
          </p:cNvGraphicFramePr>
          <p:nvPr>
            <p:extLst>
              <p:ext uri="{D42A27DB-BD31-4B8C-83A1-F6EECF244321}">
                <p14:modId xmlns:p14="http://schemas.microsoft.com/office/powerpoint/2010/main" val="1561994084"/>
              </p:ext>
            </p:extLst>
          </p:nvPr>
        </p:nvGraphicFramePr>
        <p:xfrm>
          <a:off x="3516923" y="2685208"/>
          <a:ext cx="2704502" cy="34891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descr="Popular vote as of 11/16&#10;Trump - 47.3&#10;Biden - 50.9">
            <a:extLst>
              <a:ext uri="{FF2B5EF4-FFF2-40B4-BE49-F238E27FC236}">
                <a16:creationId xmlns:a16="http://schemas.microsoft.com/office/drawing/2014/main" id="{57836BF4-45B3-482A-A52F-5E849ED2D362}"/>
              </a:ext>
            </a:extLst>
          </p:cNvPr>
          <p:cNvGraphicFramePr/>
          <p:nvPr>
            <p:extLst>
              <p:ext uri="{D42A27DB-BD31-4B8C-83A1-F6EECF244321}">
                <p14:modId xmlns:p14="http://schemas.microsoft.com/office/powerpoint/2010/main" val="3325471635"/>
              </p:ext>
            </p:extLst>
          </p:nvPr>
        </p:nvGraphicFramePr>
        <p:xfrm>
          <a:off x="297565" y="2718303"/>
          <a:ext cx="2969049" cy="3785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 8">
            <a:extLst>
              <a:ext uri="{FF2B5EF4-FFF2-40B4-BE49-F238E27FC236}">
                <a16:creationId xmlns:a16="http://schemas.microsoft.com/office/drawing/2014/main" id="{E0A19D86-8D35-4AEA-99C8-7687A468E64A}"/>
              </a:ext>
            </a:extLst>
          </p:cNvPr>
          <p:cNvGraphicFramePr>
            <a:graphicFrameLocks noGrp="1"/>
          </p:cNvGraphicFramePr>
          <p:nvPr>
            <p:extLst>
              <p:ext uri="{D42A27DB-BD31-4B8C-83A1-F6EECF244321}">
                <p14:modId xmlns:p14="http://schemas.microsoft.com/office/powerpoint/2010/main" val="1624625710"/>
              </p:ext>
            </p:extLst>
          </p:nvPr>
        </p:nvGraphicFramePr>
        <p:xfrm>
          <a:off x="6917839" y="1540705"/>
          <a:ext cx="4478043" cy="4754880"/>
        </p:xfrm>
        <a:graphic>
          <a:graphicData uri="http://schemas.openxmlformats.org/drawingml/2006/table">
            <a:tbl>
              <a:tblPr firstRow="1" bandRow="1">
                <a:tableStyleId>{5C22544A-7EE6-4342-B048-85BDC9FD1C3A}</a:tableStyleId>
              </a:tblPr>
              <a:tblGrid>
                <a:gridCol w="1716401">
                  <a:extLst>
                    <a:ext uri="{9D8B030D-6E8A-4147-A177-3AD203B41FA5}">
                      <a16:colId xmlns:a16="http://schemas.microsoft.com/office/drawing/2014/main" val="20000"/>
                    </a:ext>
                  </a:extLst>
                </a:gridCol>
                <a:gridCol w="809527">
                  <a:extLst>
                    <a:ext uri="{9D8B030D-6E8A-4147-A177-3AD203B41FA5}">
                      <a16:colId xmlns:a16="http://schemas.microsoft.com/office/drawing/2014/main" val="20001"/>
                    </a:ext>
                  </a:extLst>
                </a:gridCol>
                <a:gridCol w="792054">
                  <a:extLst>
                    <a:ext uri="{9D8B030D-6E8A-4147-A177-3AD203B41FA5}">
                      <a16:colId xmlns:a16="http://schemas.microsoft.com/office/drawing/2014/main" val="20002"/>
                    </a:ext>
                  </a:extLst>
                </a:gridCol>
                <a:gridCol w="1160061">
                  <a:extLst>
                    <a:ext uri="{9D8B030D-6E8A-4147-A177-3AD203B41FA5}">
                      <a16:colId xmlns:a16="http://schemas.microsoft.com/office/drawing/2014/main" val="20003"/>
                    </a:ext>
                  </a:extLst>
                </a:gridCol>
              </a:tblGrid>
              <a:tr h="0">
                <a:tc>
                  <a:txBody>
                    <a:bodyPr/>
                    <a:lstStyle/>
                    <a:p>
                      <a:pPr algn="ctr"/>
                      <a:endParaRPr lang="en-US" sz="1800" dirty="0"/>
                    </a:p>
                  </a:txBody>
                  <a:tcPr>
                    <a:solidFill>
                      <a:schemeClr val="bg1"/>
                    </a:solidFill>
                  </a:tcPr>
                </a:tc>
                <a:tc>
                  <a:txBody>
                    <a:bodyPr/>
                    <a:lstStyle/>
                    <a:p>
                      <a:pPr algn="ctr"/>
                      <a:r>
                        <a:rPr lang="en-US" sz="1600" dirty="0"/>
                        <a:t>Trump</a:t>
                      </a:r>
                    </a:p>
                  </a:txBody>
                  <a:tcPr anchor="ctr">
                    <a:solidFill>
                      <a:srgbClr val="C00000"/>
                    </a:solidFill>
                  </a:tcPr>
                </a:tc>
                <a:tc>
                  <a:txBody>
                    <a:bodyPr/>
                    <a:lstStyle/>
                    <a:p>
                      <a:pPr algn="ctr"/>
                      <a:r>
                        <a:rPr lang="en-US" sz="1600" dirty="0"/>
                        <a:t>Biden</a:t>
                      </a:r>
                    </a:p>
                  </a:txBody>
                  <a:tcPr anchor="ctr">
                    <a:solidFill>
                      <a:srgbClr val="002060"/>
                    </a:solidFill>
                  </a:tcPr>
                </a:tc>
                <a:tc>
                  <a:txBody>
                    <a:bodyPr/>
                    <a:lstStyle/>
                    <a:p>
                      <a:pPr algn="ctr"/>
                      <a:r>
                        <a:rPr lang="en-US" sz="1600" dirty="0"/>
                        <a:t>Third Party</a:t>
                      </a:r>
                    </a:p>
                  </a:txBody>
                  <a:tcPr anchor="ctr">
                    <a:solidFill>
                      <a:schemeClr val="bg1">
                        <a:lumMod val="50000"/>
                      </a:schemeClr>
                    </a:solidFill>
                  </a:tcPr>
                </a:tc>
                <a:extLst>
                  <a:ext uri="{0D108BD9-81ED-4DB2-BD59-A6C34878D82A}">
                    <a16:rowId xmlns:a16="http://schemas.microsoft.com/office/drawing/2014/main" val="10000"/>
                  </a:ext>
                </a:extLst>
              </a:tr>
              <a:tr h="193927">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b="1" dirty="0"/>
                        <a:t>50</a:t>
                      </a:r>
                    </a:p>
                  </a:txBody>
                  <a:tcPr marT="0" marB="0" anchor="ctr">
                    <a:solidFill>
                      <a:srgbClr val="E57A77">
                        <a:alpha val="25000"/>
                      </a:srgbClr>
                    </a:solidFill>
                  </a:tcPr>
                </a:tc>
                <a:tc>
                  <a:txBody>
                    <a:bodyPr/>
                    <a:lstStyle/>
                    <a:p>
                      <a:pPr algn="ctr"/>
                      <a:r>
                        <a:rPr lang="en-US" sz="1600" dirty="0"/>
                        <a:t>48</a:t>
                      </a:r>
                    </a:p>
                  </a:txBody>
                  <a:tcPr marT="0" marB="0" anchor="ctr">
                    <a:solidFill>
                      <a:schemeClr val="bg1">
                        <a:lumMod val="50000"/>
                        <a:alpha val="25000"/>
                      </a:schemeClr>
                    </a:solidFill>
                  </a:tcPr>
                </a:tc>
                <a:tc>
                  <a:txBody>
                    <a:bodyPr/>
                    <a:lstStyle/>
                    <a:p>
                      <a:pPr algn="ctr"/>
                      <a:r>
                        <a:rPr lang="en-US" sz="1600" dirty="0"/>
                        <a:t>2</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93927">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45</a:t>
                      </a:r>
                    </a:p>
                  </a:txBody>
                  <a:tcPr marT="0" marB="0" anchor="ctr">
                    <a:solidFill>
                      <a:schemeClr val="bg1">
                        <a:lumMod val="50000"/>
                        <a:alpha val="25000"/>
                      </a:schemeClr>
                    </a:solidFill>
                  </a:tcPr>
                </a:tc>
                <a:tc>
                  <a:txBody>
                    <a:bodyPr/>
                    <a:lstStyle/>
                    <a:p>
                      <a:pPr algn="ctr"/>
                      <a:r>
                        <a:rPr lang="en-US" sz="1600" b="1" dirty="0"/>
                        <a:t>53</a:t>
                      </a:r>
                    </a:p>
                  </a:txBody>
                  <a:tcPr marT="0" marB="0" anchor="ctr">
                    <a:solidFill>
                      <a:srgbClr val="002060">
                        <a:alpha val="25000"/>
                      </a:srgbClr>
                    </a:solidFill>
                  </a:tcPr>
                </a:tc>
                <a:tc>
                  <a:txBody>
                    <a:bodyPr/>
                    <a:lstStyle/>
                    <a:p>
                      <a:pPr algn="ctr"/>
                      <a:r>
                        <a:rPr lang="en-US" sz="1600" dirty="0"/>
                        <a:t>1</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93927">
                <a:tc>
                  <a:txBody>
                    <a:bodyPr/>
                    <a:lstStyle/>
                    <a:p>
                      <a:pPr algn="l"/>
                      <a:r>
                        <a:rPr lang="en-US" sz="1600" dirty="0"/>
                        <a:t>Under 30</a:t>
                      </a:r>
                    </a:p>
                  </a:txBody>
                  <a:tcPr marT="0" marB="0" anchor="ctr">
                    <a:solidFill>
                      <a:schemeClr val="bg1">
                        <a:lumMod val="50000"/>
                        <a:alpha val="50000"/>
                      </a:schemeClr>
                    </a:solidFill>
                  </a:tcPr>
                </a:tc>
                <a:tc>
                  <a:txBody>
                    <a:bodyPr/>
                    <a:lstStyle/>
                    <a:p>
                      <a:pPr algn="ctr"/>
                      <a:r>
                        <a:rPr lang="en-US" sz="1600" dirty="0"/>
                        <a:t>40</a:t>
                      </a:r>
                    </a:p>
                  </a:txBody>
                  <a:tcPr marT="0" marB="0" anchor="ctr">
                    <a:solidFill>
                      <a:schemeClr val="bg1">
                        <a:lumMod val="50000"/>
                        <a:alpha val="50000"/>
                      </a:schemeClr>
                    </a:solidFill>
                  </a:tcPr>
                </a:tc>
                <a:tc>
                  <a:txBody>
                    <a:bodyPr/>
                    <a:lstStyle/>
                    <a:p>
                      <a:pPr algn="ctr"/>
                      <a:r>
                        <a:rPr lang="en-US" sz="1600" b="1" dirty="0"/>
                        <a:t>58</a:t>
                      </a:r>
                    </a:p>
                  </a:txBody>
                  <a:tcPr marT="0" marB="0" anchor="ctr">
                    <a:solidFill>
                      <a:srgbClr val="BFC7D7"/>
                    </a:solidFill>
                  </a:tcPr>
                </a:tc>
                <a:tc>
                  <a:txBody>
                    <a:bodyPr/>
                    <a:lstStyle/>
                    <a:p>
                      <a:pPr algn="ctr"/>
                      <a:r>
                        <a:rPr lang="en-US" sz="1600" dirty="0"/>
                        <a:t>2</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193927">
                <a:tc>
                  <a:txBody>
                    <a:bodyPr/>
                    <a:lstStyle/>
                    <a:p>
                      <a:pPr algn="l"/>
                      <a:r>
                        <a:rPr lang="en-US" sz="1600" dirty="0"/>
                        <a:t>30 to 39</a:t>
                      </a:r>
                    </a:p>
                  </a:txBody>
                  <a:tcPr marT="0" marB="0" anchor="ctr">
                    <a:solidFill>
                      <a:schemeClr val="bg1">
                        <a:lumMod val="50000"/>
                        <a:alpha val="50000"/>
                      </a:schemeClr>
                    </a:solidFill>
                  </a:tcPr>
                </a:tc>
                <a:tc>
                  <a:txBody>
                    <a:bodyPr/>
                    <a:lstStyle/>
                    <a:p>
                      <a:pPr algn="ctr"/>
                      <a:r>
                        <a:rPr lang="en-US" sz="1600" dirty="0"/>
                        <a:t>43</a:t>
                      </a:r>
                    </a:p>
                  </a:txBody>
                  <a:tcPr marT="0" marB="0" anchor="ctr">
                    <a:solidFill>
                      <a:schemeClr val="bg1">
                        <a:lumMod val="50000"/>
                        <a:alpha val="50000"/>
                      </a:schemeClr>
                    </a:solidFill>
                  </a:tcPr>
                </a:tc>
                <a:tc>
                  <a:txBody>
                    <a:bodyPr/>
                    <a:lstStyle/>
                    <a:p>
                      <a:pPr algn="ctr"/>
                      <a:r>
                        <a:rPr lang="en-US" sz="1600" b="1" dirty="0"/>
                        <a:t>55</a:t>
                      </a:r>
                    </a:p>
                  </a:txBody>
                  <a:tcPr marT="0" marB="0" anchor="ctr">
                    <a:solidFill>
                      <a:srgbClr val="BFC7D7"/>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193927">
                <a:tc>
                  <a:txBody>
                    <a:bodyPr/>
                    <a:lstStyle/>
                    <a:p>
                      <a:pPr algn="l"/>
                      <a:r>
                        <a:rPr lang="en-US" sz="1600" dirty="0"/>
                        <a:t>40 to 49</a:t>
                      </a:r>
                    </a:p>
                  </a:txBody>
                  <a:tcPr marT="0" marB="0" anchor="ctr">
                    <a:solidFill>
                      <a:schemeClr val="bg1">
                        <a:lumMod val="50000"/>
                        <a:alpha val="50000"/>
                      </a:schemeClr>
                    </a:solidFill>
                  </a:tcPr>
                </a:tc>
                <a:tc>
                  <a:txBody>
                    <a:bodyPr/>
                    <a:lstStyle/>
                    <a:p>
                      <a:pPr algn="ctr"/>
                      <a:r>
                        <a:rPr lang="en-US" sz="1600" dirty="0"/>
                        <a:t>51</a:t>
                      </a:r>
                    </a:p>
                  </a:txBody>
                  <a:tcPr marT="0" marB="0" anchor="ctr">
                    <a:solidFill>
                      <a:schemeClr val="bg1">
                        <a:lumMod val="50000"/>
                        <a:alpha val="50000"/>
                      </a:schemeClr>
                    </a:solidFill>
                  </a:tcPr>
                </a:tc>
                <a:tc>
                  <a:txBody>
                    <a:bodyPr/>
                    <a:lstStyle/>
                    <a:p>
                      <a:pPr algn="ctr"/>
                      <a:r>
                        <a:rPr lang="en-US" sz="1600" dirty="0"/>
                        <a:t>47</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5"/>
                  </a:ext>
                </a:extLst>
              </a:tr>
              <a:tr h="193927">
                <a:tc>
                  <a:txBody>
                    <a:bodyPr/>
                    <a:lstStyle/>
                    <a:p>
                      <a:pPr algn="l"/>
                      <a:r>
                        <a:rPr lang="en-US" sz="1600" dirty="0"/>
                        <a:t>50 to 64</a:t>
                      </a:r>
                    </a:p>
                  </a:txBody>
                  <a:tcPr marT="0" marB="0" anchor="ctr">
                    <a:solidFill>
                      <a:schemeClr val="bg1">
                        <a:lumMod val="50000"/>
                        <a:alpha val="50000"/>
                      </a:schemeClr>
                    </a:solidFill>
                  </a:tcPr>
                </a:tc>
                <a:tc>
                  <a:txBody>
                    <a:bodyPr/>
                    <a:lstStyle/>
                    <a:p>
                      <a:pPr algn="ctr"/>
                      <a:r>
                        <a:rPr lang="en-US" sz="1600" dirty="0"/>
                        <a:t>50</a:t>
                      </a:r>
                    </a:p>
                  </a:txBody>
                  <a:tcPr marT="0" marB="0" anchor="ctr">
                    <a:solidFill>
                      <a:schemeClr val="bg1">
                        <a:lumMod val="50000"/>
                        <a:alpha val="50000"/>
                      </a:schemeClr>
                    </a:solidFill>
                  </a:tcPr>
                </a:tc>
                <a:tc>
                  <a:txBody>
                    <a:bodyPr/>
                    <a:lstStyle/>
                    <a:p>
                      <a:pPr algn="ctr"/>
                      <a:r>
                        <a:rPr lang="en-US" sz="1600" dirty="0"/>
                        <a:t>49</a:t>
                      </a:r>
                    </a:p>
                  </a:txBody>
                  <a:tcPr marT="0" marB="0" anchor="ctr">
                    <a:solidFill>
                      <a:schemeClr val="bg1">
                        <a:lumMod val="50000"/>
                        <a:alpha val="50000"/>
                      </a:schemeClr>
                    </a:solidFill>
                  </a:tcPr>
                </a:tc>
                <a:tc>
                  <a:txBody>
                    <a:bodyPr/>
                    <a:lstStyle/>
                    <a:p>
                      <a:pPr algn="ctr"/>
                      <a:r>
                        <a:rPr lang="en-US" sz="1600" dirty="0"/>
                        <a:t>0</a:t>
                      </a:r>
                    </a:p>
                  </a:txBody>
                  <a:tcPr marT="0" marB="0" anchor="ctr">
                    <a:solidFill>
                      <a:schemeClr val="bg1">
                        <a:lumMod val="50000"/>
                        <a:alpha val="50000"/>
                      </a:schemeClr>
                    </a:solidFill>
                  </a:tcPr>
                </a:tc>
                <a:extLst>
                  <a:ext uri="{0D108BD9-81ED-4DB2-BD59-A6C34878D82A}">
                    <a16:rowId xmlns:a16="http://schemas.microsoft.com/office/drawing/2014/main" val="10006"/>
                  </a:ext>
                </a:extLst>
              </a:tr>
              <a:tr h="193927">
                <a:tc>
                  <a:txBody>
                    <a:bodyPr/>
                    <a:lstStyle/>
                    <a:p>
                      <a:pPr algn="l"/>
                      <a:r>
                        <a:rPr lang="en-US" sz="1600" dirty="0"/>
                        <a:t>Over 65</a:t>
                      </a:r>
                    </a:p>
                  </a:txBody>
                  <a:tcPr marT="0" marB="0" anchor="ctr">
                    <a:solidFill>
                      <a:schemeClr val="bg1">
                        <a:lumMod val="50000"/>
                        <a:alpha val="50000"/>
                      </a:schemeClr>
                    </a:solidFill>
                  </a:tcPr>
                </a:tc>
                <a:tc>
                  <a:txBody>
                    <a:bodyPr/>
                    <a:lstStyle/>
                    <a:p>
                      <a:pPr algn="ctr"/>
                      <a:r>
                        <a:rPr lang="en-US" sz="1600" dirty="0"/>
                        <a:t>51</a:t>
                      </a:r>
                    </a:p>
                  </a:txBody>
                  <a:tcPr marT="0" marB="0" anchor="ctr">
                    <a:solidFill>
                      <a:schemeClr val="bg1">
                        <a:lumMod val="50000"/>
                        <a:alpha val="50000"/>
                      </a:schemeClr>
                    </a:solidFill>
                  </a:tcPr>
                </a:tc>
                <a:tc>
                  <a:txBody>
                    <a:bodyPr/>
                    <a:lstStyle/>
                    <a:p>
                      <a:pPr algn="ctr"/>
                      <a:r>
                        <a:rPr lang="en-US" sz="1600" dirty="0"/>
                        <a:t>47</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193927">
                <a:tc>
                  <a:txBody>
                    <a:bodyPr/>
                    <a:lstStyle/>
                    <a:p>
                      <a:pPr algn="l"/>
                      <a:r>
                        <a:rPr lang="en-US" sz="1600" dirty="0"/>
                        <a:t>Northeast</a:t>
                      </a:r>
                    </a:p>
                  </a:txBody>
                  <a:tcPr marT="0" marB="0" anchor="ctr">
                    <a:solidFill>
                      <a:srgbClr val="DFDFDF"/>
                    </a:solidFill>
                  </a:tcPr>
                </a:tc>
                <a:tc>
                  <a:txBody>
                    <a:bodyPr/>
                    <a:lstStyle/>
                    <a:p>
                      <a:pPr algn="ctr"/>
                      <a:r>
                        <a:rPr lang="en-US" sz="1600" dirty="0"/>
                        <a:t>38</a:t>
                      </a:r>
                    </a:p>
                  </a:txBody>
                  <a:tcPr marT="0" marB="0" anchor="ctr">
                    <a:solidFill>
                      <a:srgbClr val="DFDFDF"/>
                    </a:solidFill>
                  </a:tcPr>
                </a:tc>
                <a:tc>
                  <a:txBody>
                    <a:bodyPr/>
                    <a:lstStyle/>
                    <a:p>
                      <a:pPr algn="ctr"/>
                      <a:r>
                        <a:rPr lang="en-US" sz="1600" b="1" dirty="0"/>
                        <a:t>61</a:t>
                      </a:r>
                    </a:p>
                  </a:txBody>
                  <a:tcPr marT="0" marB="0" anchor="ctr">
                    <a:solidFill>
                      <a:srgbClr val="BFC7D7"/>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2509724112"/>
                  </a:ext>
                </a:extLst>
              </a:tr>
              <a:tr h="193927">
                <a:tc>
                  <a:txBody>
                    <a:bodyPr/>
                    <a:lstStyle/>
                    <a:p>
                      <a:pPr algn="l"/>
                      <a:r>
                        <a:rPr lang="en-US" sz="1600" dirty="0"/>
                        <a:t>Midwest</a:t>
                      </a:r>
                    </a:p>
                  </a:txBody>
                  <a:tcPr marT="0" marB="0" anchor="ctr">
                    <a:solidFill>
                      <a:srgbClr val="DFDFDF"/>
                    </a:solidFill>
                  </a:tcPr>
                </a:tc>
                <a:tc>
                  <a:txBody>
                    <a:bodyPr/>
                    <a:lstStyle/>
                    <a:p>
                      <a:pPr algn="ctr"/>
                      <a:r>
                        <a:rPr lang="en-US" sz="1600" dirty="0"/>
                        <a:t>51</a:t>
                      </a:r>
                    </a:p>
                  </a:txBody>
                  <a:tcPr marT="0" marB="0" anchor="ctr">
                    <a:solidFill>
                      <a:srgbClr val="DFDFDF"/>
                    </a:solidFill>
                  </a:tcPr>
                </a:tc>
                <a:tc>
                  <a:txBody>
                    <a:bodyPr/>
                    <a:lstStyle/>
                    <a:p>
                      <a:pPr algn="ctr"/>
                      <a:r>
                        <a:rPr lang="en-US" sz="1600" dirty="0"/>
                        <a:t>48</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2468814616"/>
                  </a:ext>
                </a:extLst>
              </a:tr>
              <a:tr h="193927">
                <a:tc>
                  <a:txBody>
                    <a:bodyPr/>
                    <a:lstStyle/>
                    <a:p>
                      <a:pPr algn="l"/>
                      <a:r>
                        <a:rPr lang="en-US" sz="1600" dirty="0"/>
                        <a:t>South</a:t>
                      </a:r>
                    </a:p>
                  </a:txBody>
                  <a:tcPr marT="0" marB="0" anchor="ctr">
                    <a:solidFill>
                      <a:srgbClr val="DFDFDF"/>
                    </a:solidFill>
                  </a:tcPr>
                </a:tc>
                <a:tc>
                  <a:txBody>
                    <a:bodyPr/>
                    <a:lstStyle/>
                    <a:p>
                      <a:pPr algn="ctr"/>
                      <a:r>
                        <a:rPr lang="en-US" sz="1600" dirty="0"/>
                        <a:t>51</a:t>
                      </a:r>
                    </a:p>
                  </a:txBody>
                  <a:tcPr marT="0" marB="0" anchor="ctr">
                    <a:solidFill>
                      <a:srgbClr val="DFDFDF"/>
                    </a:solidFill>
                  </a:tcPr>
                </a:tc>
                <a:tc>
                  <a:txBody>
                    <a:bodyPr/>
                    <a:lstStyle/>
                    <a:p>
                      <a:pPr algn="ctr"/>
                      <a:r>
                        <a:rPr lang="en-US" sz="1600" dirty="0"/>
                        <a:t>47</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28977811"/>
                  </a:ext>
                </a:extLst>
              </a:tr>
              <a:tr h="193927">
                <a:tc>
                  <a:txBody>
                    <a:bodyPr/>
                    <a:lstStyle/>
                    <a:p>
                      <a:pPr algn="l"/>
                      <a:r>
                        <a:rPr lang="en-US" sz="1600" dirty="0"/>
                        <a:t>West</a:t>
                      </a:r>
                    </a:p>
                  </a:txBody>
                  <a:tcPr marT="0" marB="0" anchor="ctr">
                    <a:solidFill>
                      <a:srgbClr val="DFDFDF"/>
                    </a:solidFill>
                  </a:tcPr>
                </a:tc>
                <a:tc>
                  <a:txBody>
                    <a:bodyPr/>
                    <a:lstStyle/>
                    <a:p>
                      <a:pPr algn="ctr"/>
                      <a:r>
                        <a:rPr lang="en-US" sz="1600" dirty="0"/>
                        <a:t>47</a:t>
                      </a:r>
                    </a:p>
                  </a:txBody>
                  <a:tcPr marT="0" marB="0" anchor="ctr">
                    <a:solidFill>
                      <a:srgbClr val="DFDFDF"/>
                    </a:solidFill>
                  </a:tcPr>
                </a:tc>
                <a:tc>
                  <a:txBody>
                    <a:bodyPr/>
                    <a:lstStyle/>
                    <a:p>
                      <a:pPr algn="ctr"/>
                      <a:r>
                        <a:rPr lang="en-US" sz="1600" dirty="0"/>
                        <a:t>52</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1221708626"/>
                  </a:ext>
                </a:extLst>
              </a:tr>
              <a:tr h="193927">
                <a:tc>
                  <a:txBody>
                    <a:bodyPr/>
                    <a:lstStyle/>
                    <a:p>
                      <a:pPr algn="l"/>
                      <a:r>
                        <a:rPr lang="en-US" sz="1600" dirty="0"/>
                        <a:t>White</a:t>
                      </a:r>
                    </a:p>
                  </a:txBody>
                  <a:tcPr marT="0" marB="0" anchor="ctr">
                    <a:solidFill>
                      <a:srgbClr val="BFBFBF"/>
                    </a:solidFill>
                  </a:tcPr>
                </a:tc>
                <a:tc>
                  <a:txBody>
                    <a:bodyPr/>
                    <a:lstStyle/>
                    <a:p>
                      <a:pPr algn="ctr"/>
                      <a:r>
                        <a:rPr lang="en-US" sz="1600" b="1" dirty="0"/>
                        <a:t>54</a:t>
                      </a:r>
                    </a:p>
                  </a:txBody>
                  <a:tcPr marT="0" marB="0" anchor="ctr">
                    <a:solidFill>
                      <a:srgbClr val="F8DEDD"/>
                    </a:solidFill>
                  </a:tcPr>
                </a:tc>
                <a:tc>
                  <a:txBody>
                    <a:bodyPr/>
                    <a:lstStyle/>
                    <a:p>
                      <a:pPr algn="ctr"/>
                      <a:r>
                        <a:rPr lang="en-US" sz="1600" dirty="0"/>
                        <a:t>45</a:t>
                      </a:r>
                    </a:p>
                  </a:txBody>
                  <a:tcPr marT="0" marB="0" anchor="ctr">
                    <a:solidFill>
                      <a:srgbClr val="BFBFBF"/>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0008"/>
                  </a:ext>
                </a:extLst>
              </a:tr>
              <a:tr h="193927">
                <a:tc>
                  <a:txBody>
                    <a:bodyPr/>
                    <a:lstStyle/>
                    <a:p>
                      <a:pPr algn="l"/>
                      <a:r>
                        <a:rPr lang="en-US" sz="1600" dirty="0"/>
                        <a:t>African American</a:t>
                      </a:r>
                    </a:p>
                  </a:txBody>
                  <a:tcPr marT="0" marB="0" anchor="ctr">
                    <a:solidFill>
                      <a:srgbClr val="BFBFBF"/>
                    </a:solidFill>
                  </a:tcPr>
                </a:tc>
                <a:tc>
                  <a:txBody>
                    <a:bodyPr/>
                    <a:lstStyle/>
                    <a:p>
                      <a:pPr algn="ctr"/>
                      <a:r>
                        <a:rPr lang="en-US" sz="1600" dirty="0"/>
                        <a:t>11</a:t>
                      </a:r>
                    </a:p>
                  </a:txBody>
                  <a:tcPr marT="0" marB="0" anchor="ctr">
                    <a:solidFill>
                      <a:srgbClr val="BFBFBF"/>
                    </a:solidFill>
                  </a:tcPr>
                </a:tc>
                <a:tc>
                  <a:txBody>
                    <a:bodyPr/>
                    <a:lstStyle/>
                    <a:p>
                      <a:pPr algn="ctr"/>
                      <a:r>
                        <a:rPr lang="en-US" sz="1600" b="1" dirty="0"/>
                        <a:t>87</a:t>
                      </a:r>
                    </a:p>
                  </a:txBody>
                  <a:tcPr marT="0" marB="0" anchor="ctr">
                    <a:solidFill>
                      <a:srgbClr val="BFC7D7"/>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0009"/>
                  </a:ext>
                </a:extLst>
              </a:tr>
              <a:tr h="193927">
                <a:tc>
                  <a:txBody>
                    <a:bodyPr/>
                    <a:lstStyle/>
                    <a:p>
                      <a:pPr algn="l"/>
                      <a:r>
                        <a:rPr lang="en-US" sz="1600" dirty="0"/>
                        <a:t>Latinx</a:t>
                      </a:r>
                    </a:p>
                  </a:txBody>
                  <a:tcPr marT="0" marB="0" anchor="ctr">
                    <a:solidFill>
                      <a:srgbClr val="BFBFBF"/>
                    </a:solidFill>
                  </a:tcPr>
                </a:tc>
                <a:tc>
                  <a:txBody>
                    <a:bodyPr/>
                    <a:lstStyle/>
                    <a:p>
                      <a:pPr algn="ctr"/>
                      <a:r>
                        <a:rPr lang="en-US" sz="1600" dirty="0"/>
                        <a:t>40</a:t>
                      </a:r>
                    </a:p>
                  </a:txBody>
                  <a:tcPr marT="0" marB="0" anchor="ctr">
                    <a:solidFill>
                      <a:srgbClr val="BFBFBF"/>
                    </a:solidFill>
                  </a:tcPr>
                </a:tc>
                <a:tc>
                  <a:txBody>
                    <a:bodyPr/>
                    <a:lstStyle/>
                    <a:p>
                      <a:pPr algn="ctr"/>
                      <a:r>
                        <a:rPr lang="en-US" sz="1600" b="1" dirty="0"/>
                        <a:t>59</a:t>
                      </a:r>
                    </a:p>
                  </a:txBody>
                  <a:tcPr marT="0" marB="0" anchor="ctr">
                    <a:solidFill>
                      <a:srgbClr val="BFC7D7"/>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0010"/>
                  </a:ext>
                </a:extLst>
              </a:tr>
              <a:tr h="193927">
                <a:tc>
                  <a:txBody>
                    <a:bodyPr/>
                    <a:lstStyle/>
                    <a:p>
                      <a:pPr algn="l"/>
                      <a:r>
                        <a:rPr lang="en-US" sz="1600" dirty="0"/>
                        <a:t>API</a:t>
                      </a:r>
                    </a:p>
                  </a:txBody>
                  <a:tcPr marT="0" marB="0" anchor="ctr">
                    <a:solidFill>
                      <a:srgbClr val="BFBFBF"/>
                    </a:solidFill>
                  </a:tcPr>
                </a:tc>
                <a:tc>
                  <a:txBody>
                    <a:bodyPr/>
                    <a:lstStyle/>
                    <a:p>
                      <a:pPr algn="ctr"/>
                      <a:r>
                        <a:rPr lang="en-US" sz="1600" dirty="0"/>
                        <a:t>36</a:t>
                      </a:r>
                    </a:p>
                  </a:txBody>
                  <a:tcPr marT="0" marB="0" anchor="ctr">
                    <a:solidFill>
                      <a:srgbClr val="BFBFBF"/>
                    </a:solidFill>
                  </a:tcPr>
                </a:tc>
                <a:tc>
                  <a:txBody>
                    <a:bodyPr/>
                    <a:lstStyle/>
                    <a:p>
                      <a:pPr algn="ctr"/>
                      <a:r>
                        <a:rPr lang="en-US" sz="1600" b="1" dirty="0"/>
                        <a:t>62</a:t>
                      </a:r>
                    </a:p>
                  </a:txBody>
                  <a:tcPr marT="0" marB="0" anchor="ctr">
                    <a:solidFill>
                      <a:srgbClr val="BFC7D7"/>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3162562084"/>
                  </a:ext>
                </a:extLst>
              </a:tr>
              <a:tr h="193927">
                <a:tc>
                  <a:txBody>
                    <a:bodyPr/>
                    <a:lstStyle/>
                    <a:p>
                      <a:pPr algn="l"/>
                      <a:r>
                        <a:rPr lang="en-US" sz="1600" dirty="0"/>
                        <a:t>Democrat (ID)</a:t>
                      </a:r>
                    </a:p>
                  </a:txBody>
                  <a:tcPr marT="0" marB="0" anchor="ctr">
                    <a:solidFill>
                      <a:srgbClr val="DFDFDF"/>
                    </a:solidFill>
                  </a:tcPr>
                </a:tc>
                <a:tc>
                  <a:txBody>
                    <a:bodyPr/>
                    <a:lstStyle/>
                    <a:p>
                      <a:pPr algn="ctr"/>
                      <a:r>
                        <a:rPr lang="en-US" sz="1600" dirty="0"/>
                        <a:t>7</a:t>
                      </a:r>
                    </a:p>
                  </a:txBody>
                  <a:tcPr marT="0" marB="0" anchor="ctr">
                    <a:solidFill>
                      <a:srgbClr val="DFDFDF"/>
                    </a:solidFill>
                  </a:tcPr>
                </a:tc>
                <a:tc>
                  <a:txBody>
                    <a:bodyPr/>
                    <a:lstStyle/>
                    <a:p>
                      <a:pPr algn="ctr"/>
                      <a:r>
                        <a:rPr lang="en-US" sz="1600" dirty="0"/>
                        <a:t>92</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11"/>
                  </a:ext>
                </a:extLst>
              </a:tr>
              <a:tr h="193927">
                <a:tc>
                  <a:txBody>
                    <a:bodyPr/>
                    <a:lstStyle/>
                    <a:p>
                      <a:pPr algn="l"/>
                      <a:r>
                        <a:rPr lang="en-US" sz="1600" dirty="0"/>
                        <a:t>Independent (ID)</a:t>
                      </a:r>
                    </a:p>
                  </a:txBody>
                  <a:tcPr marT="0" marB="0" anchor="ctr">
                    <a:solidFill>
                      <a:srgbClr val="DFDFDF"/>
                    </a:solidFill>
                  </a:tcPr>
                </a:tc>
                <a:tc>
                  <a:txBody>
                    <a:bodyPr/>
                    <a:lstStyle/>
                    <a:p>
                      <a:pPr algn="ctr"/>
                      <a:r>
                        <a:rPr lang="en-US" sz="1600" dirty="0"/>
                        <a:t>44</a:t>
                      </a:r>
                    </a:p>
                  </a:txBody>
                  <a:tcPr marT="0" marB="0" anchor="ctr">
                    <a:solidFill>
                      <a:srgbClr val="DFDFDF"/>
                    </a:solidFill>
                  </a:tcPr>
                </a:tc>
                <a:tc>
                  <a:txBody>
                    <a:bodyPr/>
                    <a:lstStyle/>
                    <a:p>
                      <a:pPr algn="ctr"/>
                      <a:r>
                        <a:rPr lang="en-US" sz="1600" dirty="0"/>
                        <a:t>54</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799081869"/>
                  </a:ext>
                </a:extLst>
              </a:tr>
              <a:tr h="193927">
                <a:tc>
                  <a:txBody>
                    <a:bodyPr/>
                    <a:lstStyle/>
                    <a:p>
                      <a:pPr algn="l"/>
                      <a:r>
                        <a:rPr lang="en-US" sz="1600" dirty="0"/>
                        <a:t>Republican (ID)</a:t>
                      </a:r>
                    </a:p>
                  </a:txBody>
                  <a:tcPr marT="0" marB="0" anchor="ctr">
                    <a:solidFill>
                      <a:srgbClr val="DFDFDF"/>
                    </a:solidFill>
                  </a:tcPr>
                </a:tc>
                <a:tc>
                  <a:txBody>
                    <a:bodyPr/>
                    <a:lstStyle/>
                    <a:p>
                      <a:pPr algn="ctr"/>
                      <a:r>
                        <a:rPr lang="en-US" sz="1600" dirty="0"/>
                        <a:t>93</a:t>
                      </a:r>
                    </a:p>
                  </a:txBody>
                  <a:tcPr marT="0" marB="0" anchor="ctr">
                    <a:solidFill>
                      <a:srgbClr val="DFDFDF"/>
                    </a:solidFill>
                  </a:tcPr>
                </a:tc>
                <a:tc>
                  <a:txBody>
                    <a:bodyPr/>
                    <a:lstStyle/>
                    <a:p>
                      <a:pPr algn="ctr"/>
                      <a:r>
                        <a:rPr lang="en-US" sz="1600" dirty="0"/>
                        <a:t>6</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10012"/>
                  </a:ext>
                </a:extLst>
              </a:tr>
            </a:tbl>
          </a:graphicData>
        </a:graphic>
      </p:graphicFrame>
      <p:sp>
        <p:nvSpPr>
          <p:cNvPr id="11" name="TextBox 10" descr="If the election for President were held today, and the candidates were [ROTATE BIDEN AND TRUMP] _ Democrat Joe Biden _Republican Donald Trump, _Libertarian Jo Jorgensen, [AND] _Green Party Candidate Howie Hawkins, for whom would you vote?&#13;&#10;">
            <a:extLst>
              <a:ext uri="{FF2B5EF4-FFF2-40B4-BE49-F238E27FC236}">
                <a16:creationId xmlns:a16="http://schemas.microsoft.com/office/drawing/2014/main" id="{B2FFDA2F-83BC-41D1-BB92-F4FD23D7102C}"/>
              </a:ext>
            </a:extLst>
          </p:cNvPr>
          <p:cNvSpPr txBox="1"/>
          <p:nvPr/>
        </p:nvSpPr>
        <p:spPr>
          <a:xfrm>
            <a:off x="335280" y="1603019"/>
            <a:ext cx="5934691" cy="1082190"/>
          </a:xfrm>
          <a:prstGeom prst="rect">
            <a:avLst/>
          </a:prstGeom>
          <a:solidFill>
            <a:schemeClr val="bg1">
              <a:lumMod val="85000"/>
            </a:schemeClr>
          </a:solidFill>
        </p:spPr>
        <p:txBody>
          <a:bodyPr wrap="square" rtlCol="0" anchor="ctr">
            <a:noAutofit/>
          </a:bodyPr>
          <a:lstStyle/>
          <a:p>
            <a:pPr algn="ctr"/>
            <a:r>
              <a:rPr lang="en-US" sz="1600" b="1" dirty="0"/>
              <a:t>If the election for President were held today, and the candidates were [ROTATE BIDEN AND TRUMP] _ Democrat Joe Biden _Republican Donald Trump, _Libertarian Jo Jorgensen, [AND] _Green Party Candidate Howie Hawkins, for whom would you vote?</a:t>
            </a:r>
            <a:endParaRPr lang="en-US" sz="2000" b="1" dirty="0"/>
          </a:p>
        </p:txBody>
      </p:sp>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p:txBody>
          <a:bodyPr>
            <a:noAutofit/>
          </a:bodyPr>
          <a:lstStyle/>
          <a:p>
            <a:r>
              <a:rPr lang="en-US" sz="2400" dirty="0"/>
              <a:t>In a closely contested race, Joe Biden defeated Donald Trump in both the electoral college and the popular vote. Our election survey had the national vote at 51% for Biden to 48% for Trump.</a:t>
            </a:r>
          </a:p>
        </p:txBody>
      </p:sp>
    </p:spTree>
    <p:extLst>
      <p:ext uri="{BB962C8B-B14F-4D97-AF65-F5344CB8AC3E}">
        <p14:creationId xmlns:p14="http://schemas.microsoft.com/office/powerpoint/2010/main" val="250193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3.png" descr="The Tarrance Group logo">
            <a:extLst>
              <a:ext uri="{FF2B5EF4-FFF2-40B4-BE49-F238E27FC236}">
                <a16:creationId xmlns:a16="http://schemas.microsoft.com/office/drawing/2014/main" id="{535EF643-1309-4660-A047-9907C32A02E2}"/>
              </a:ext>
            </a:extLst>
          </p:cNvPr>
          <p:cNvPicPr/>
          <p:nvPr/>
        </p:nvPicPr>
        <p:blipFill>
          <a:blip r:embed="rId3"/>
          <a:srcRect/>
          <a:stretch>
            <a:fillRect/>
          </a:stretch>
        </p:blipFill>
        <p:spPr>
          <a:xfrm>
            <a:off x="8153400" y="6355080"/>
            <a:ext cx="2207812" cy="367160"/>
          </a:xfrm>
          <a:prstGeom prst="rect">
            <a:avLst/>
          </a:prstGeom>
          <a:ln/>
        </p:spPr>
      </p:pic>
      <p:graphicFrame>
        <p:nvGraphicFramePr>
          <p:cNvPr id="7" name="Chart 6" descr="All voters&#10;51 Biden&#10;48 Trump&#10;&#10;Voters w/ a disability&#10;47 Biden&#10;51 Trump&#10;&#10;Disability Community&#10;51 Biden&#10;48 Trump&#10;&#10;Non Disability Community&#10;51 Biden&#10;47 Trump&#10;&#10;Voters with a disability in battleground states&#10;44 Biden&#10;55 Trump&#10;&#10;Disability community in battleground states&#10;50 Biden&#10;49 Trump">
            <a:extLst>
              <a:ext uri="{FF2B5EF4-FFF2-40B4-BE49-F238E27FC236}">
                <a16:creationId xmlns:a16="http://schemas.microsoft.com/office/drawing/2014/main" id="{49D4B1EC-B1B9-4A32-BF85-237DCDD5A4C2}"/>
              </a:ext>
            </a:extLst>
          </p:cNvPr>
          <p:cNvGraphicFramePr/>
          <p:nvPr>
            <p:extLst>
              <p:ext uri="{D42A27DB-BD31-4B8C-83A1-F6EECF244321}">
                <p14:modId xmlns:p14="http://schemas.microsoft.com/office/powerpoint/2010/main" val="800705820"/>
              </p:ext>
            </p:extLst>
          </p:nvPr>
        </p:nvGraphicFramePr>
        <p:xfrm>
          <a:off x="335280" y="2169994"/>
          <a:ext cx="11521440" cy="36934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1F341E43-E3B0-45B3-9323-1C40FBCA92BC}"/>
              </a:ext>
            </a:extLst>
          </p:cNvPr>
          <p:cNvGraphicFramePr>
            <a:graphicFrameLocks noGrp="1"/>
          </p:cNvGraphicFramePr>
          <p:nvPr/>
        </p:nvGraphicFramePr>
        <p:xfrm>
          <a:off x="79491" y="6339181"/>
          <a:ext cx="2551732" cy="50292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r>
                        <a:rPr lang="en-US" sz="1050" b="0" dirty="0">
                          <a:solidFill>
                            <a:schemeClr val="tx1"/>
                          </a:solidFill>
                        </a:rPr>
                        <a:t>Democrat Joe Biden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Republican Donald Trump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6" name="Straight Connector 5">
            <a:extLst>
              <a:ext uri="{FF2B5EF4-FFF2-40B4-BE49-F238E27FC236}">
                <a16:creationId xmlns:a16="http://schemas.microsoft.com/office/drawing/2014/main" id="{EFDB8082-74D1-4069-BC41-15404003B05D}"/>
              </a:ext>
              <a:ext uri="{C183D7F6-B498-43B3-948B-1728B52AA6E4}">
                <adec:decorative xmlns:adec="http://schemas.microsoft.com/office/drawing/2017/decorative" val="1"/>
              </a:ext>
            </a:extLst>
          </p:cNvPr>
          <p:cNvCxnSpPr>
            <a:cxnSpLocks/>
          </p:cNvCxnSpPr>
          <p:nvPr/>
        </p:nvCxnSpPr>
        <p:spPr>
          <a:xfrm>
            <a:off x="7852780" y="2315476"/>
            <a:ext cx="0" cy="3341162"/>
          </a:xfrm>
          <a:prstGeom prst="line">
            <a:avLst/>
          </a:prstGeom>
        </p:spPr>
        <p:style>
          <a:lnRef idx="1">
            <a:schemeClr val="dk1"/>
          </a:lnRef>
          <a:fillRef idx="0">
            <a:schemeClr val="dk1"/>
          </a:fillRef>
          <a:effectRef idx="0">
            <a:schemeClr val="dk1"/>
          </a:effectRef>
          <a:fontRef idx="minor">
            <a:schemeClr val="tx1"/>
          </a:fontRef>
        </p:style>
      </p:cxnSp>
      <p:sp>
        <p:nvSpPr>
          <p:cNvPr id="3" name="Circle: Hollow 2">
            <a:extLst>
              <a:ext uri="{FF2B5EF4-FFF2-40B4-BE49-F238E27FC236}">
                <a16:creationId xmlns:a16="http://schemas.microsoft.com/office/drawing/2014/main" id="{8BC04ED5-EDBE-4CED-B918-32EA76D91346}"/>
              </a:ext>
              <a:ext uri="{C183D7F6-B498-43B3-948B-1728B52AA6E4}">
                <adec:decorative xmlns:adec="http://schemas.microsoft.com/office/drawing/2017/decorative" val="1"/>
              </a:ext>
            </a:extLst>
          </p:cNvPr>
          <p:cNvSpPr/>
          <p:nvPr/>
        </p:nvSpPr>
        <p:spPr>
          <a:xfrm rot="20067930">
            <a:off x="2620634" y="2621127"/>
            <a:ext cx="1137844" cy="6770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36F30163-B9DD-433A-9C69-927DCE6B3B60}"/>
              </a:ext>
              <a:ext uri="{C183D7F6-B498-43B3-948B-1728B52AA6E4}">
                <adec:decorative xmlns:adec="http://schemas.microsoft.com/office/drawing/2017/decorative" val="1"/>
              </a:ext>
            </a:extLst>
          </p:cNvPr>
          <p:cNvSpPr/>
          <p:nvPr/>
        </p:nvSpPr>
        <p:spPr>
          <a:xfrm rot="20067930">
            <a:off x="8319820" y="2585932"/>
            <a:ext cx="1273338" cy="747484"/>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96BF9625-5176-44CF-9169-F815363231F6}"/>
              </a:ext>
              <a:ext uri="{C183D7F6-B498-43B3-948B-1728B52AA6E4}">
                <adec:decorative xmlns:adec="http://schemas.microsoft.com/office/drawing/2017/decorative" val="1"/>
              </a:ext>
            </a:extLst>
          </p:cNvPr>
          <p:cNvSpPr/>
          <p:nvPr/>
        </p:nvSpPr>
        <p:spPr>
          <a:xfrm>
            <a:off x="4481567" y="2633734"/>
            <a:ext cx="693327" cy="517482"/>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1" name="Table 11">
            <a:extLst>
              <a:ext uri="{FF2B5EF4-FFF2-40B4-BE49-F238E27FC236}">
                <a16:creationId xmlns:a16="http://schemas.microsoft.com/office/drawing/2014/main" id="{F1C04010-8FD0-4DD6-854D-114D89EDA48B}"/>
              </a:ext>
            </a:extLst>
          </p:cNvPr>
          <p:cNvGraphicFramePr>
            <a:graphicFrameLocks noGrp="1"/>
          </p:cNvGraphicFramePr>
          <p:nvPr>
            <p:extLst>
              <p:ext uri="{D42A27DB-BD31-4B8C-83A1-F6EECF244321}">
                <p14:modId xmlns:p14="http://schemas.microsoft.com/office/powerpoint/2010/main" val="4112734349"/>
              </p:ext>
            </p:extLst>
          </p:nvPr>
        </p:nvGraphicFramePr>
        <p:xfrm>
          <a:off x="2695057" y="5666102"/>
          <a:ext cx="3573019" cy="1097280"/>
        </p:xfrm>
        <a:graphic>
          <a:graphicData uri="http://schemas.openxmlformats.org/drawingml/2006/table">
            <a:tbl>
              <a:tblPr firstRow="1" bandRow="1">
                <a:tableStyleId>{F5AB1C69-6EDB-4FF4-983F-18BD219EF322}</a:tableStyleId>
              </a:tblPr>
              <a:tblGrid>
                <a:gridCol w="2124393">
                  <a:extLst>
                    <a:ext uri="{9D8B030D-6E8A-4147-A177-3AD203B41FA5}">
                      <a16:colId xmlns:a16="http://schemas.microsoft.com/office/drawing/2014/main" val="1411350487"/>
                    </a:ext>
                  </a:extLst>
                </a:gridCol>
                <a:gridCol w="699199">
                  <a:extLst>
                    <a:ext uri="{9D8B030D-6E8A-4147-A177-3AD203B41FA5}">
                      <a16:colId xmlns:a16="http://schemas.microsoft.com/office/drawing/2014/main" val="1450042876"/>
                    </a:ext>
                  </a:extLst>
                </a:gridCol>
                <a:gridCol w="749427">
                  <a:extLst>
                    <a:ext uri="{9D8B030D-6E8A-4147-A177-3AD203B41FA5}">
                      <a16:colId xmlns:a16="http://schemas.microsoft.com/office/drawing/2014/main" val="3298898114"/>
                    </a:ext>
                  </a:extLst>
                </a:gridCol>
              </a:tblGrid>
              <a:tr h="119235">
                <a:tc>
                  <a:txBody>
                    <a:bodyPr/>
                    <a:lstStyle/>
                    <a:p>
                      <a:r>
                        <a:rPr lang="en-US" sz="1200" dirty="0">
                          <a:solidFill>
                            <a:schemeClr val="tx1"/>
                          </a:solidFill>
                        </a:rPr>
                        <a:t>2016 Vote </a:t>
                      </a:r>
                    </a:p>
                  </a:txBody>
                  <a:tcPr/>
                </a:tc>
                <a:tc>
                  <a:txBody>
                    <a:bodyPr/>
                    <a:lstStyle/>
                    <a:p>
                      <a:r>
                        <a:rPr lang="en-US" sz="1200" dirty="0">
                          <a:solidFill>
                            <a:schemeClr val="tx1"/>
                          </a:solidFill>
                        </a:rPr>
                        <a:t>Trump</a:t>
                      </a:r>
                    </a:p>
                  </a:txBody>
                  <a:tcPr/>
                </a:tc>
                <a:tc>
                  <a:txBody>
                    <a:bodyPr/>
                    <a:lstStyle/>
                    <a:p>
                      <a:r>
                        <a:rPr lang="en-US" sz="1200" dirty="0">
                          <a:solidFill>
                            <a:schemeClr val="tx1"/>
                          </a:solidFill>
                        </a:rPr>
                        <a:t>Clinton</a:t>
                      </a:r>
                    </a:p>
                  </a:txBody>
                  <a:tcPr/>
                </a:tc>
                <a:extLst>
                  <a:ext uri="{0D108BD9-81ED-4DB2-BD59-A6C34878D82A}">
                    <a16:rowId xmlns:a16="http://schemas.microsoft.com/office/drawing/2014/main" val="476761312"/>
                  </a:ext>
                </a:extLst>
              </a:tr>
              <a:tr h="119235">
                <a:tc>
                  <a:txBody>
                    <a:bodyPr/>
                    <a:lstStyle/>
                    <a:p>
                      <a:r>
                        <a:rPr lang="en-US" sz="1200" dirty="0">
                          <a:solidFill>
                            <a:schemeClr val="tx1"/>
                          </a:solidFill>
                        </a:rPr>
                        <a:t>Voters w/ a disability </a:t>
                      </a:r>
                    </a:p>
                  </a:txBody>
                  <a:tcPr/>
                </a:tc>
                <a:tc>
                  <a:txBody>
                    <a:bodyPr/>
                    <a:lstStyle/>
                    <a:p>
                      <a:pPr algn="ctr"/>
                      <a:r>
                        <a:rPr lang="en-US" sz="1200" b="0" dirty="0">
                          <a:solidFill>
                            <a:schemeClr val="tx1"/>
                          </a:solidFill>
                        </a:rPr>
                        <a:t>46</a:t>
                      </a:r>
                    </a:p>
                  </a:txBody>
                  <a:tcPr/>
                </a:tc>
                <a:tc>
                  <a:txBody>
                    <a:bodyPr/>
                    <a:lstStyle/>
                    <a:p>
                      <a:pPr algn="ctr"/>
                      <a:r>
                        <a:rPr lang="en-US" sz="1200" b="0" dirty="0">
                          <a:solidFill>
                            <a:schemeClr val="tx1"/>
                          </a:solidFill>
                        </a:rPr>
                        <a:t>49</a:t>
                      </a:r>
                    </a:p>
                  </a:txBody>
                  <a:tcPr/>
                </a:tc>
                <a:extLst>
                  <a:ext uri="{0D108BD9-81ED-4DB2-BD59-A6C34878D82A}">
                    <a16:rowId xmlns:a16="http://schemas.microsoft.com/office/drawing/2014/main" val="2917829844"/>
                  </a:ext>
                </a:extLst>
              </a:tr>
              <a:tr h="119235">
                <a:tc>
                  <a:txBody>
                    <a:bodyPr/>
                    <a:lstStyle/>
                    <a:p>
                      <a:r>
                        <a:rPr lang="en-US" sz="1200" dirty="0">
                          <a:solidFill>
                            <a:schemeClr val="tx1"/>
                          </a:solidFill>
                        </a:rPr>
                        <a:t>PWD/family/friends </a:t>
                      </a:r>
                    </a:p>
                  </a:txBody>
                  <a:tcPr/>
                </a:tc>
                <a:tc>
                  <a:txBody>
                    <a:bodyPr/>
                    <a:lstStyle/>
                    <a:p>
                      <a:pPr algn="ctr"/>
                      <a:r>
                        <a:rPr lang="en-US" sz="1200" b="0" dirty="0">
                          <a:solidFill>
                            <a:schemeClr val="tx1"/>
                          </a:solidFill>
                        </a:rPr>
                        <a:t>48</a:t>
                      </a:r>
                    </a:p>
                  </a:txBody>
                  <a:tcPr/>
                </a:tc>
                <a:tc>
                  <a:txBody>
                    <a:bodyPr/>
                    <a:lstStyle/>
                    <a:p>
                      <a:pPr algn="ctr"/>
                      <a:r>
                        <a:rPr lang="en-US" sz="1200" b="0" dirty="0">
                          <a:solidFill>
                            <a:schemeClr val="tx1"/>
                          </a:solidFill>
                        </a:rPr>
                        <a:t>47</a:t>
                      </a:r>
                    </a:p>
                  </a:txBody>
                  <a:tcPr/>
                </a:tc>
                <a:extLst>
                  <a:ext uri="{0D108BD9-81ED-4DB2-BD59-A6C34878D82A}">
                    <a16:rowId xmlns:a16="http://schemas.microsoft.com/office/drawing/2014/main" val="1684082506"/>
                  </a:ext>
                </a:extLst>
              </a:tr>
              <a:tr h="119235">
                <a:tc>
                  <a:txBody>
                    <a:bodyPr/>
                    <a:lstStyle/>
                    <a:p>
                      <a:r>
                        <a:rPr lang="en-US" sz="1200" dirty="0">
                          <a:solidFill>
                            <a:schemeClr val="tx1"/>
                          </a:solidFill>
                        </a:rPr>
                        <a:t>Not PWD/family/friends </a:t>
                      </a:r>
                    </a:p>
                  </a:txBody>
                  <a:tcPr/>
                </a:tc>
                <a:tc>
                  <a:txBody>
                    <a:bodyPr/>
                    <a:lstStyle/>
                    <a:p>
                      <a:pPr algn="ctr"/>
                      <a:r>
                        <a:rPr lang="en-US" sz="1200" b="0" dirty="0">
                          <a:solidFill>
                            <a:schemeClr val="tx1"/>
                          </a:solidFill>
                        </a:rPr>
                        <a:t>47</a:t>
                      </a:r>
                    </a:p>
                  </a:txBody>
                  <a:tcPr/>
                </a:tc>
                <a:tc>
                  <a:txBody>
                    <a:bodyPr/>
                    <a:lstStyle/>
                    <a:p>
                      <a:pPr algn="ctr"/>
                      <a:r>
                        <a:rPr lang="en-US" sz="1200" b="0" dirty="0">
                          <a:solidFill>
                            <a:schemeClr val="tx1"/>
                          </a:solidFill>
                        </a:rPr>
                        <a:t>46</a:t>
                      </a:r>
                    </a:p>
                  </a:txBody>
                  <a:tcPr/>
                </a:tc>
                <a:extLst>
                  <a:ext uri="{0D108BD9-81ED-4DB2-BD59-A6C34878D82A}">
                    <a16:rowId xmlns:a16="http://schemas.microsoft.com/office/drawing/2014/main" val="3005798017"/>
                  </a:ext>
                </a:extLst>
              </a:tr>
            </a:tbl>
          </a:graphicData>
        </a:graphic>
      </p:graphicFrame>
      <p:sp>
        <p:nvSpPr>
          <p:cNvPr id="4" name="TextBox 3" descr="If the election for President were held today, and the candidates were [ROTATE BIDEN AND TRUMP] _ Democrat Joe Biden _Republican Donald Trump, _Libertarian Jo Jorgensen, [AND] _Green Party Candidate Howie Hawkins, for whom would you vote?&#13;&#10;">
            <a:extLst>
              <a:ext uri="{FF2B5EF4-FFF2-40B4-BE49-F238E27FC236}">
                <a16:creationId xmlns:a16="http://schemas.microsoft.com/office/drawing/2014/main" id="{541032DC-1F15-4BA9-A665-4FD0F2E26B76}"/>
              </a:ext>
            </a:extLst>
          </p:cNvPr>
          <p:cNvSpPr txBox="1"/>
          <p:nvPr/>
        </p:nvSpPr>
        <p:spPr>
          <a:xfrm>
            <a:off x="335280" y="1603019"/>
            <a:ext cx="11458301" cy="566975"/>
          </a:xfrm>
          <a:prstGeom prst="rect">
            <a:avLst/>
          </a:prstGeom>
          <a:solidFill>
            <a:schemeClr val="bg1">
              <a:lumMod val="85000"/>
            </a:schemeClr>
          </a:solidFill>
        </p:spPr>
        <p:txBody>
          <a:bodyPr wrap="square" rtlCol="0" anchor="ctr">
            <a:noAutofit/>
          </a:bodyPr>
          <a:lstStyle/>
          <a:p>
            <a:pPr algn="ctr"/>
            <a:r>
              <a:rPr lang="en-US" sz="1600" b="1" dirty="0"/>
              <a:t>If the election for President were held today, and the candidates were [ROTATE BIDEN AND TRUMP] _ Democrat Joe Biden _Republican Donald Trump, _Libertarian Jo Jorgensen, [AND] _Green Party Candidate Howie Hawkins, for whom would you vote?</a:t>
            </a:r>
            <a:endParaRPr lang="en-US" sz="2000" b="1" dirty="0"/>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A majority of voters with disabilities overall, including 55% of voters with disabilities in battleground states, voted for Donald Trump. A majority of the voters with disabilities/family/friends voted for Biden – 51% to 48%. In 2016, a plurality of voters with disabilities (49%) voted for Clinton. </a:t>
            </a:r>
          </a:p>
        </p:txBody>
      </p:sp>
    </p:spTree>
    <p:extLst>
      <p:ext uri="{BB962C8B-B14F-4D97-AF65-F5344CB8AC3E}">
        <p14:creationId xmlns:p14="http://schemas.microsoft.com/office/powerpoint/2010/main" val="106899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descr="The Tarrance Group logo">
            <a:extLst>
              <a:ext uri="{FF2B5EF4-FFF2-40B4-BE49-F238E27FC236}">
                <a16:creationId xmlns:a16="http://schemas.microsoft.com/office/drawing/2014/main" id="{6F7F0B16-2E5E-435D-BB33-BE47B14C659C}"/>
              </a:ext>
            </a:extLst>
          </p:cNvPr>
          <p:cNvPicPr/>
          <p:nvPr/>
        </p:nvPicPr>
        <p:blipFill>
          <a:blip r:embed="rId2"/>
          <a:srcRect/>
          <a:stretch>
            <a:fillRect/>
          </a:stretch>
        </p:blipFill>
        <p:spPr>
          <a:xfrm>
            <a:off x="8153400" y="6355080"/>
            <a:ext cx="2207812" cy="367160"/>
          </a:xfrm>
          <a:prstGeom prst="rect">
            <a:avLst/>
          </a:prstGeom>
          <a:ln/>
        </p:spPr>
      </p:pic>
      <p:graphicFrame>
        <p:nvGraphicFramePr>
          <p:cNvPr id="3" name="Table 2">
            <a:extLst>
              <a:ext uri="{FF2B5EF4-FFF2-40B4-BE49-F238E27FC236}">
                <a16:creationId xmlns:a16="http://schemas.microsoft.com/office/drawing/2014/main" id="{01C5E302-C19D-4C3C-9DC9-CC56F90D3C35}"/>
              </a:ext>
            </a:extLst>
          </p:cNvPr>
          <p:cNvGraphicFramePr>
            <a:graphicFrameLocks noGrp="1"/>
          </p:cNvGraphicFramePr>
          <p:nvPr>
            <p:extLst>
              <p:ext uri="{D42A27DB-BD31-4B8C-83A1-F6EECF244321}">
                <p14:modId xmlns:p14="http://schemas.microsoft.com/office/powerpoint/2010/main" val="3691776213"/>
              </p:ext>
            </p:extLst>
          </p:nvPr>
        </p:nvGraphicFramePr>
        <p:xfrm>
          <a:off x="4249926" y="986487"/>
          <a:ext cx="7033518" cy="4541520"/>
        </p:xfrm>
        <a:graphic>
          <a:graphicData uri="http://schemas.openxmlformats.org/drawingml/2006/table">
            <a:tbl>
              <a:tblPr firstRow="1" bandRow="1">
                <a:tableStyleId>{5C22544A-7EE6-4342-B048-85BDC9FD1C3A}</a:tableStyleId>
              </a:tblPr>
              <a:tblGrid>
                <a:gridCol w="3021076">
                  <a:extLst>
                    <a:ext uri="{9D8B030D-6E8A-4147-A177-3AD203B41FA5}">
                      <a16:colId xmlns:a16="http://schemas.microsoft.com/office/drawing/2014/main" val="20000"/>
                    </a:ext>
                  </a:extLst>
                </a:gridCol>
                <a:gridCol w="1187355">
                  <a:extLst>
                    <a:ext uri="{9D8B030D-6E8A-4147-A177-3AD203B41FA5}">
                      <a16:colId xmlns:a16="http://schemas.microsoft.com/office/drawing/2014/main" val="20001"/>
                    </a:ext>
                  </a:extLst>
                </a:gridCol>
                <a:gridCol w="1197802">
                  <a:extLst>
                    <a:ext uri="{9D8B030D-6E8A-4147-A177-3AD203B41FA5}">
                      <a16:colId xmlns:a16="http://schemas.microsoft.com/office/drawing/2014/main" val="20002"/>
                    </a:ext>
                  </a:extLst>
                </a:gridCol>
                <a:gridCol w="1627285">
                  <a:extLst>
                    <a:ext uri="{9D8B030D-6E8A-4147-A177-3AD203B41FA5}">
                      <a16:colId xmlns:a16="http://schemas.microsoft.com/office/drawing/2014/main" val="20003"/>
                    </a:ext>
                  </a:extLst>
                </a:gridCol>
              </a:tblGrid>
              <a:tr h="0">
                <a:tc>
                  <a:txBody>
                    <a:bodyPr/>
                    <a:lstStyle/>
                    <a:p>
                      <a:pPr algn="ctr"/>
                      <a:endParaRPr lang="en-US" sz="2000" dirty="0"/>
                    </a:p>
                  </a:txBody>
                  <a:tcPr>
                    <a:solidFill>
                      <a:schemeClr val="bg1"/>
                    </a:solidFill>
                  </a:tcPr>
                </a:tc>
                <a:tc>
                  <a:txBody>
                    <a:bodyPr/>
                    <a:lstStyle/>
                    <a:p>
                      <a:pPr algn="ctr"/>
                      <a:r>
                        <a:rPr lang="en-US" sz="1600" dirty="0"/>
                        <a:t>Trump</a:t>
                      </a:r>
                    </a:p>
                  </a:txBody>
                  <a:tcPr anchor="ctr">
                    <a:solidFill>
                      <a:srgbClr val="C00000"/>
                    </a:solidFill>
                  </a:tcPr>
                </a:tc>
                <a:tc>
                  <a:txBody>
                    <a:bodyPr/>
                    <a:lstStyle/>
                    <a:p>
                      <a:pPr algn="ctr"/>
                      <a:r>
                        <a:rPr lang="en-US" sz="1600" dirty="0"/>
                        <a:t>Biden</a:t>
                      </a:r>
                    </a:p>
                  </a:txBody>
                  <a:tcPr anchor="ctr">
                    <a:solidFill>
                      <a:srgbClr val="002060"/>
                    </a:solidFill>
                  </a:tcPr>
                </a:tc>
                <a:tc>
                  <a:txBody>
                    <a:bodyPr/>
                    <a:lstStyle/>
                    <a:p>
                      <a:pPr algn="ctr"/>
                      <a:r>
                        <a:rPr lang="en-US" sz="1600" dirty="0"/>
                        <a:t>Third Party</a:t>
                      </a:r>
                    </a:p>
                  </a:txBody>
                  <a:tcPr anchor="ctr">
                    <a:solidFill>
                      <a:schemeClr val="bg1">
                        <a:lumMod val="50000"/>
                      </a:schemeClr>
                    </a:solidFill>
                  </a:tcPr>
                </a:tc>
                <a:extLst>
                  <a:ext uri="{0D108BD9-81ED-4DB2-BD59-A6C34878D82A}">
                    <a16:rowId xmlns:a16="http://schemas.microsoft.com/office/drawing/2014/main" val="10000"/>
                  </a:ext>
                </a:extLst>
              </a:tr>
              <a:tr h="184025">
                <a:tc>
                  <a:txBody>
                    <a:bodyPr/>
                    <a:lstStyle/>
                    <a:p>
                      <a:pPr algn="l"/>
                      <a:r>
                        <a:rPr lang="en-US" sz="1600" b="1" dirty="0"/>
                        <a:t>Total Voters</a:t>
                      </a:r>
                    </a:p>
                  </a:txBody>
                  <a:tcPr marT="0" marB="0" anchor="ctr">
                    <a:solidFill>
                      <a:srgbClr val="BFBFBF"/>
                    </a:solidFill>
                  </a:tcPr>
                </a:tc>
                <a:tc>
                  <a:txBody>
                    <a:bodyPr/>
                    <a:lstStyle/>
                    <a:p>
                      <a:pPr algn="ctr"/>
                      <a:r>
                        <a:rPr lang="en-US" sz="1600" b="1" dirty="0"/>
                        <a:t>48</a:t>
                      </a:r>
                    </a:p>
                  </a:txBody>
                  <a:tcPr marT="0" marB="0" anchor="ctr">
                    <a:solidFill>
                      <a:srgbClr val="BFBFBF"/>
                    </a:solidFill>
                  </a:tcPr>
                </a:tc>
                <a:tc>
                  <a:txBody>
                    <a:bodyPr/>
                    <a:lstStyle/>
                    <a:p>
                      <a:pPr algn="ctr"/>
                      <a:r>
                        <a:rPr lang="en-US" sz="1600" b="1" dirty="0"/>
                        <a:t>51</a:t>
                      </a:r>
                    </a:p>
                  </a:txBody>
                  <a:tcPr marT="0" marB="0" anchor="ctr">
                    <a:solidFill>
                      <a:srgbClr val="BFBFBF"/>
                    </a:solidFill>
                  </a:tcPr>
                </a:tc>
                <a:tc>
                  <a:txBody>
                    <a:bodyPr/>
                    <a:lstStyle/>
                    <a:p>
                      <a:pPr algn="ctr"/>
                      <a:r>
                        <a:rPr lang="en-US" sz="1600" b="1" dirty="0"/>
                        <a:t>1</a:t>
                      </a:r>
                    </a:p>
                  </a:txBody>
                  <a:tcPr marT="0" marB="0" anchor="ctr">
                    <a:solidFill>
                      <a:srgbClr val="BFBFBF"/>
                    </a:solidFill>
                  </a:tcPr>
                </a:tc>
                <a:extLst>
                  <a:ext uri="{0D108BD9-81ED-4DB2-BD59-A6C34878D82A}">
                    <a16:rowId xmlns:a16="http://schemas.microsoft.com/office/drawing/2014/main" val="483283515"/>
                  </a:ext>
                </a:extLst>
              </a:tr>
              <a:tr h="184025">
                <a:tc>
                  <a:txBody>
                    <a:bodyPr/>
                    <a:lstStyle/>
                    <a:p>
                      <a:pPr algn="l"/>
                      <a:r>
                        <a:rPr lang="en-US" sz="1600" b="1" dirty="0"/>
                        <a:t>Total Voters with a Disability </a:t>
                      </a:r>
                    </a:p>
                  </a:txBody>
                  <a:tcPr marT="0" marB="0" anchor="ctr">
                    <a:solidFill>
                      <a:srgbClr val="BFBFBF"/>
                    </a:solidFill>
                  </a:tcPr>
                </a:tc>
                <a:tc>
                  <a:txBody>
                    <a:bodyPr/>
                    <a:lstStyle/>
                    <a:p>
                      <a:pPr algn="ctr"/>
                      <a:r>
                        <a:rPr lang="en-US" sz="1600" b="1" dirty="0"/>
                        <a:t>51</a:t>
                      </a:r>
                    </a:p>
                  </a:txBody>
                  <a:tcPr marT="0" marB="0" anchor="ctr">
                    <a:solidFill>
                      <a:srgbClr val="BFBFBF"/>
                    </a:solidFill>
                  </a:tcPr>
                </a:tc>
                <a:tc>
                  <a:txBody>
                    <a:bodyPr/>
                    <a:lstStyle/>
                    <a:p>
                      <a:pPr algn="ctr"/>
                      <a:r>
                        <a:rPr lang="en-US" sz="1600" b="1" dirty="0"/>
                        <a:t>47</a:t>
                      </a:r>
                    </a:p>
                  </a:txBody>
                  <a:tcPr marT="0" marB="0" anchor="ctr">
                    <a:solidFill>
                      <a:srgbClr val="BFBFBF"/>
                    </a:solidFill>
                  </a:tcPr>
                </a:tc>
                <a:tc>
                  <a:txBody>
                    <a:bodyPr/>
                    <a:lstStyle/>
                    <a:p>
                      <a:pPr algn="ctr"/>
                      <a:r>
                        <a:rPr lang="en-US" sz="1600" b="1" dirty="0"/>
                        <a:t>3</a:t>
                      </a:r>
                    </a:p>
                  </a:txBody>
                  <a:tcPr marT="0" marB="0" anchor="ctr">
                    <a:solidFill>
                      <a:srgbClr val="BFBFBF"/>
                    </a:solidFill>
                  </a:tcPr>
                </a:tc>
                <a:extLst>
                  <a:ext uri="{0D108BD9-81ED-4DB2-BD59-A6C34878D82A}">
                    <a16:rowId xmlns:a16="http://schemas.microsoft.com/office/drawing/2014/main" val="2461647148"/>
                  </a:ext>
                </a:extLst>
              </a:tr>
              <a:tr h="184025">
                <a:tc>
                  <a:txBody>
                    <a:bodyPr/>
                    <a:lstStyle/>
                    <a:p>
                      <a:pPr algn="l"/>
                      <a:r>
                        <a:rPr lang="en-US" sz="1600" b="1" dirty="0"/>
                        <a:t>Total PWD/family/friends </a:t>
                      </a:r>
                    </a:p>
                  </a:txBody>
                  <a:tcPr marT="0" marB="0" anchor="ctr">
                    <a:solidFill>
                      <a:srgbClr val="BFBFBF"/>
                    </a:solidFill>
                  </a:tcPr>
                </a:tc>
                <a:tc>
                  <a:txBody>
                    <a:bodyPr/>
                    <a:lstStyle/>
                    <a:p>
                      <a:pPr algn="ctr"/>
                      <a:r>
                        <a:rPr lang="en-US" sz="1600" b="1" dirty="0"/>
                        <a:t>48</a:t>
                      </a:r>
                    </a:p>
                  </a:txBody>
                  <a:tcPr marT="0" marB="0" anchor="ctr">
                    <a:solidFill>
                      <a:srgbClr val="BFBFBF"/>
                    </a:solidFill>
                  </a:tcPr>
                </a:tc>
                <a:tc>
                  <a:txBody>
                    <a:bodyPr/>
                    <a:lstStyle/>
                    <a:p>
                      <a:pPr algn="ctr"/>
                      <a:r>
                        <a:rPr lang="en-US" sz="1600" b="1" dirty="0"/>
                        <a:t>51</a:t>
                      </a:r>
                    </a:p>
                  </a:txBody>
                  <a:tcPr marT="0" marB="0" anchor="ctr">
                    <a:solidFill>
                      <a:srgbClr val="BFBFBF"/>
                    </a:solidFill>
                  </a:tcPr>
                </a:tc>
                <a:tc>
                  <a:txBody>
                    <a:bodyPr/>
                    <a:lstStyle/>
                    <a:p>
                      <a:pPr algn="ctr"/>
                      <a:r>
                        <a:rPr lang="en-US" sz="1600" b="1" dirty="0"/>
                        <a:t>2</a:t>
                      </a:r>
                    </a:p>
                  </a:txBody>
                  <a:tcPr marT="0" marB="0" anchor="ctr">
                    <a:solidFill>
                      <a:srgbClr val="BFBFBF"/>
                    </a:solidFill>
                  </a:tcPr>
                </a:tc>
                <a:extLst>
                  <a:ext uri="{0D108BD9-81ED-4DB2-BD59-A6C34878D82A}">
                    <a16:rowId xmlns:a16="http://schemas.microsoft.com/office/drawing/2014/main" val="10001"/>
                  </a:ext>
                </a:extLst>
              </a:tr>
              <a:tr h="184025">
                <a:tc>
                  <a:txBody>
                    <a:bodyPr/>
                    <a:lstStyle/>
                    <a:p>
                      <a:pPr algn="l"/>
                      <a:r>
                        <a:rPr lang="en-US" sz="1600" dirty="0"/>
                        <a:t>College PWD</a:t>
                      </a:r>
                    </a:p>
                  </a:txBody>
                  <a:tcPr marT="0" marB="0" anchor="ctr">
                    <a:solidFill>
                      <a:schemeClr val="bg1">
                        <a:lumMod val="50000"/>
                        <a:alpha val="25000"/>
                      </a:schemeClr>
                    </a:solidFill>
                  </a:tcPr>
                </a:tc>
                <a:tc>
                  <a:txBody>
                    <a:bodyPr/>
                    <a:lstStyle/>
                    <a:p>
                      <a:pPr algn="ctr"/>
                      <a:r>
                        <a:rPr lang="en-US" sz="1600" dirty="0"/>
                        <a:t>39</a:t>
                      </a:r>
                    </a:p>
                  </a:txBody>
                  <a:tcPr marT="0" marB="0" anchor="ctr">
                    <a:solidFill>
                      <a:schemeClr val="bg1">
                        <a:lumMod val="50000"/>
                        <a:alpha val="25000"/>
                      </a:schemeClr>
                    </a:solidFill>
                  </a:tcPr>
                </a:tc>
                <a:tc>
                  <a:txBody>
                    <a:bodyPr/>
                    <a:lstStyle/>
                    <a:p>
                      <a:pPr algn="ctr"/>
                      <a:r>
                        <a:rPr lang="en-US" sz="1600" b="1" dirty="0"/>
                        <a:t>57</a:t>
                      </a:r>
                    </a:p>
                  </a:txBody>
                  <a:tcPr marT="0" marB="0" anchor="ctr">
                    <a:solidFill>
                      <a:srgbClr val="96BADA"/>
                    </a:solidFill>
                  </a:tcPr>
                </a:tc>
                <a:tc>
                  <a:txBody>
                    <a:bodyPr/>
                    <a:lstStyle/>
                    <a:p>
                      <a:pPr algn="ctr"/>
                      <a:r>
                        <a:rPr lang="en-US" sz="1600" dirty="0"/>
                        <a:t>4</a:t>
                      </a:r>
                    </a:p>
                  </a:txBody>
                  <a:tcPr marT="0" marB="0" anchor="ctr">
                    <a:solidFill>
                      <a:schemeClr val="bg1">
                        <a:lumMod val="50000"/>
                        <a:alpha val="25000"/>
                      </a:schemeClr>
                    </a:solidFill>
                  </a:tcPr>
                </a:tc>
                <a:extLst>
                  <a:ext uri="{0D108BD9-81ED-4DB2-BD59-A6C34878D82A}">
                    <a16:rowId xmlns:a16="http://schemas.microsoft.com/office/drawing/2014/main" val="2645248983"/>
                  </a:ext>
                </a:extLst>
              </a:tr>
              <a:tr h="184025">
                <a:tc>
                  <a:txBody>
                    <a:bodyPr/>
                    <a:lstStyle/>
                    <a:p>
                      <a:pPr algn="l"/>
                      <a:r>
                        <a:rPr lang="en-US" sz="1600" dirty="0"/>
                        <a:t>College PWD/family/friends </a:t>
                      </a:r>
                    </a:p>
                  </a:txBody>
                  <a:tcPr marT="0" marB="0" anchor="ctr">
                    <a:solidFill>
                      <a:schemeClr val="bg1">
                        <a:lumMod val="50000"/>
                        <a:alpha val="25000"/>
                      </a:schemeClr>
                    </a:solidFill>
                  </a:tcPr>
                </a:tc>
                <a:tc>
                  <a:txBody>
                    <a:bodyPr/>
                    <a:lstStyle/>
                    <a:p>
                      <a:pPr algn="ctr"/>
                      <a:r>
                        <a:rPr lang="en-US" sz="1600" dirty="0"/>
                        <a:t>38</a:t>
                      </a:r>
                    </a:p>
                  </a:txBody>
                  <a:tcPr marT="0" marB="0" anchor="ctr">
                    <a:solidFill>
                      <a:schemeClr val="bg1">
                        <a:lumMod val="50000"/>
                        <a:alpha val="25000"/>
                      </a:schemeClr>
                    </a:solidFill>
                  </a:tcPr>
                </a:tc>
                <a:tc>
                  <a:txBody>
                    <a:bodyPr/>
                    <a:lstStyle/>
                    <a:p>
                      <a:pPr algn="ctr"/>
                      <a:r>
                        <a:rPr lang="en-US" sz="1600" b="1" dirty="0"/>
                        <a:t>59</a:t>
                      </a:r>
                    </a:p>
                  </a:txBody>
                  <a:tcPr marT="0" marB="0" anchor="ctr">
                    <a:solidFill>
                      <a:srgbClr val="96BADA"/>
                    </a:solidFill>
                  </a:tcPr>
                </a:tc>
                <a:tc>
                  <a:txBody>
                    <a:bodyPr/>
                    <a:lstStyle/>
                    <a:p>
                      <a:pPr algn="ctr"/>
                      <a:r>
                        <a:rPr lang="en-US" sz="1600" dirty="0"/>
                        <a:t>2</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84025">
                <a:tc>
                  <a:txBody>
                    <a:bodyPr/>
                    <a:lstStyle/>
                    <a:p>
                      <a:pPr algn="l"/>
                      <a:r>
                        <a:rPr lang="en-US" sz="1600" dirty="0"/>
                        <a:t>Non-college PWD</a:t>
                      </a:r>
                    </a:p>
                  </a:txBody>
                  <a:tcPr marT="0" marB="0" anchor="ctr">
                    <a:solidFill>
                      <a:srgbClr val="DFDFDF"/>
                    </a:solidFill>
                  </a:tcPr>
                </a:tc>
                <a:tc>
                  <a:txBody>
                    <a:bodyPr/>
                    <a:lstStyle/>
                    <a:p>
                      <a:pPr algn="ctr"/>
                      <a:r>
                        <a:rPr lang="en-US" sz="1600" b="1" dirty="0"/>
                        <a:t>57</a:t>
                      </a:r>
                    </a:p>
                  </a:txBody>
                  <a:tcPr marT="0" marB="0" anchor="ctr">
                    <a:solidFill>
                      <a:srgbClr val="F2BCBB"/>
                    </a:solidFill>
                  </a:tcPr>
                </a:tc>
                <a:tc>
                  <a:txBody>
                    <a:bodyPr/>
                    <a:lstStyle/>
                    <a:p>
                      <a:pPr algn="ctr"/>
                      <a:r>
                        <a:rPr lang="en-US" sz="1600" dirty="0"/>
                        <a:t>42</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03"/>
                  </a:ext>
                </a:extLst>
              </a:tr>
              <a:tr h="184025">
                <a:tc>
                  <a:txBody>
                    <a:bodyPr/>
                    <a:lstStyle/>
                    <a:p>
                      <a:pPr algn="l"/>
                      <a:r>
                        <a:rPr lang="en-US" sz="1600" dirty="0"/>
                        <a:t>Non-college</a:t>
                      </a:r>
                      <a:r>
                        <a:rPr lang="en-US" sz="1600" baseline="0" dirty="0"/>
                        <a:t> PWD/family/friends </a:t>
                      </a:r>
                      <a:endParaRPr lang="en-US" sz="1600" dirty="0"/>
                    </a:p>
                  </a:txBody>
                  <a:tcPr marT="0" marB="0" anchor="ctr">
                    <a:solidFill>
                      <a:srgbClr val="DFDFDF"/>
                    </a:solidFill>
                  </a:tcPr>
                </a:tc>
                <a:tc>
                  <a:txBody>
                    <a:bodyPr/>
                    <a:lstStyle/>
                    <a:p>
                      <a:pPr algn="ctr"/>
                      <a:r>
                        <a:rPr lang="en-US" sz="1600" b="1" dirty="0"/>
                        <a:t>50</a:t>
                      </a:r>
                    </a:p>
                  </a:txBody>
                  <a:tcPr marT="0" marB="0" anchor="ctr">
                    <a:solidFill>
                      <a:srgbClr val="F2BCBB"/>
                    </a:solidFill>
                  </a:tcPr>
                </a:tc>
                <a:tc>
                  <a:txBody>
                    <a:bodyPr/>
                    <a:lstStyle/>
                    <a:p>
                      <a:pPr algn="ctr"/>
                      <a:r>
                        <a:rPr lang="en-US" sz="1600" dirty="0"/>
                        <a:t>48</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04"/>
                  </a:ext>
                </a:extLst>
              </a:tr>
              <a:tr h="184025">
                <a:tc>
                  <a:txBody>
                    <a:bodyPr/>
                    <a:lstStyle/>
                    <a:p>
                      <a:pPr algn="l"/>
                      <a:r>
                        <a:rPr lang="en-US" sz="1600" dirty="0"/>
                        <a:t>Married PWD</a:t>
                      </a:r>
                    </a:p>
                  </a:txBody>
                  <a:tcPr marT="0" marB="0" anchor="ctr">
                    <a:solidFill>
                      <a:srgbClr val="BFBFBF"/>
                    </a:solidFill>
                  </a:tcPr>
                </a:tc>
                <a:tc>
                  <a:txBody>
                    <a:bodyPr/>
                    <a:lstStyle/>
                    <a:p>
                      <a:pPr algn="ctr"/>
                      <a:r>
                        <a:rPr lang="en-US" sz="1600" dirty="0"/>
                        <a:t>64</a:t>
                      </a:r>
                    </a:p>
                  </a:txBody>
                  <a:tcPr marT="0" marB="0" anchor="ctr">
                    <a:solidFill>
                      <a:srgbClr val="BFBFBF"/>
                    </a:solidFill>
                  </a:tcPr>
                </a:tc>
                <a:tc>
                  <a:txBody>
                    <a:bodyPr/>
                    <a:lstStyle/>
                    <a:p>
                      <a:pPr algn="ctr"/>
                      <a:r>
                        <a:rPr lang="en-US" sz="1600" dirty="0"/>
                        <a:t>34</a:t>
                      </a:r>
                    </a:p>
                  </a:txBody>
                  <a:tcPr marT="0" marB="0" anchor="ctr">
                    <a:solidFill>
                      <a:srgbClr val="BFBFBF"/>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506935273"/>
                  </a:ext>
                </a:extLst>
              </a:tr>
              <a:tr h="184025">
                <a:tc>
                  <a:txBody>
                    <a:bodyPr/>
                    <a:lstStyle/>
                    <a:p>
                      <a:pPr algn="l"/>
                      <a:r>
                        <a:rPr lang="en-US" sz="1600" dirty="0"/>
                        <a:t>Married PWD/family/friends </a:t>
                      </a:r>
                    </a:p>
                  </a:txBody>
                  <a:tcPr marT="0" marB="0" anchor="ctr">
                    <a:solidFill>
                      <a:srgbClr val="BFBFBF"/>
                    </a:solidFill>
                  </a:tcPr>
                </a:tc>
                <a:tc>
                  <a:txBody>
                    <a:bodyPr/>
                    <a:lstStyle/>
                    <a:p>
                      <a:pPr algn="ctr"/>
                      <a:r>
                        <a:rPr lang="en-US" sz="1600" dirty="0"/>
                        <a:t>52</a:t>
                      </a:r>
                    </a:p>
                  </a:txBody>
                  <a:tcPr marT="0" marB="0" anchor="ctr">
                    <a:solidFill>
                      <a:srgbClr val="BFBFBF"/>
                    </a:solidFill>
                  </a:tcPr>
                </a:tc>
                <a:tc>
                  <a:txBody>
                    <a:bodyPr/>
                    <a:lstStyle/>
                    <a:p>
                      <a:pPr algn="ctr"/>
                      <a:r>
                        <a:rPr lang="en-US" sz="1600" dirty="0"/>
                        <a:t>46</a:t>
                      </a:r>
                    </a:p>
                  </a:txBody>
                  <a:tcPr marT="0" marB="0" anchor="ctr">
                    <a:solidFill>
                      <a:srgbClr val="BFBFBF"/>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1341609568"/>
                  </a:ext>
                </a:extLst>
              </a:tr>
              <a:tr h="184025">
                <a:tc>
                  <a:txBody>
                    <a:bodyPr/>
                    <a:lstStyle/>
                    <a:p>
                      <a:pPr algn="l"/>
                      <a:r>
                        <a:rPr lang="en-US" sz="1600" dirty="0"/>
                        <a:t>Unmarried</a:t>
                      </a:r>
                      <a:r>
                        <a:rPr lang="en-US" sz="1600" baseline="0" dirty="0"/>
                        <a:t> PWD</a:t>
                      </a:r>
                      <a:endParaRPr lang="en-US" sz="1600" dirty="0"/>
                    </a:p>
                  </a:txBody>
                  <a:tcPr marT="0" marB="0" anchor="ctr">
                    <a:solidFill>
                      <a:srgbClr val="BFBFBF"/>
                    </a:solidFill>
                  </a:tcPr>
                </a:tc>
                <a:tc>
                  <a:txBody>
                    <a:bodyPr/>
                    <a:lstStyle/>
                    <a:p>
                      <a:pPr algn="ctr"/>
                      <a:r>
                        <a:rPr lang="en-US" sz="1600" dirty="0"/>
                        <a:t>40</a:t>
                      </a:r>
                    </a:p>
                  </a:txBody>
                  <a:tcPr marT="0" marB="0" anchor="ctr">
                    <a:solidFill>
                      <a:srgbClr val="BFBFBF"/>
                    </a:solidFill>
                  </a:tcPr>
                </a:tc>
                <a:tc>
                  <a:txBody>
                    <a:bodyPr/>
                    <a:lstStyle/>
                    <a:p>
                      <a:pPr algn="ctr"/>
                      <a:r>
                        <a:rPr lang="en-US" sz="1600" b="1" dirty="0"/>
                        <a:t>58</a:t>
                      </a:r>
                    </a:p>
                  </a:txBody>
                  <a:tcPr marT="0" marB="0" anchor="ctr">
                    <a:solidFill>
                      <a:srgbClr val="96BADA"/>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4178563258"/>
                  </a:ext>
                </a:extLst>
              </a:tr>
              <a:tr h="184025">
                <a:tc>
                  <a:txBody>
                    <a:bodyPr/>
                    <a:lstStyle/>
                    <a:p>
                      <a:pPr algn="l"/>
                      <a:r>
                        <a:rPr lang="en-US" sz="1600" dirty="0"/>
                        <a:t>Unmarried</a:t>
                      </a:r>
                      <a:r>
                        <a:rPr lang="en-US" sz="1600" baseline="0" dirty="0"/>
                        <a:t> PWD/family/friends </a:t>
                      </a:r>
                      <a:endParaRPr lang="en-US" sz="1600" dirty="0"/>
                    </a:p>
                  </a:txBody>
                  <a:tcPr marT="0" marB="0" anchor="ctr">
                    <a:solidFill>
                      <a:srgbClr val="BFBFBF"/>
                    </a:solidFill>
                  </a:tcPr>
                </a:tc>
                <a:tc>
                  <a:txBody>
                    <a:bodyPr/>
                    <a:lstStyle/>
                    <a:p>
                      <a:pPr algn="ctr"/>
                      <a:r>
                        <a:rPr lang="en-US" sz="1600" dirty="0"/>
                        <a:t>35</a:t>
                      </a:r>
                    </a:p>
                  </a:txBody>
                  <a:tcPr marT="0" marB="0" anchor="ctr">
                    <a:solidFill>
                      <a:srgbClr val="BFBFBF"/>
                    </a:solidFill>
                  </a:tcPr>
                </a:tc>
                <a:tc>
                  <a:txBody>
                    <a:bodyPr/>
                    <a:lstStyle/>
                    <a:p>
                      <a:pPr algn="ctr"/>
                      <a:r>
                        <a:rPr lang="en-US" sz="1600" b="1" dirty="0"/>
                        <a:t>63</a:t>
                      </a:r>
                    </a:p>
                  </a:txBody>
                  <a:tcPr marT="0" marB="0" anchor="ctr">
                    <a:solidFill>
                      <a:srgbClr val="96BADA"/>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996724112"/>
                  </a:ext>
                </a:extLst>
              </a:tr>
              <a:tr h="184025">
                <a:tc>
                  <a:txBody>
                    <a:bodyPr/>
                    <a:lstStyle/>
                    <a:p>
                      <a:pPr algn="l"/>
                      <a:r>
                        <a:rPr lang="en-US" sz="1600" dirty="0"/>
                        <a:t>Men PWD</a:t>
                      </a:r>
                    </a:p>
                  </a:txBody>
                  <a:tcPr marT="0" marB="0" anchor="ctr">
                    <a:solidFill>
                      <a:srgbClr val="DFDFDF"/>
                    </a:solidFill>
                  </a:tcPr>
                </a:tc>
                <a:tc>
                  <a:txBody>
                    <a:bodyPr/>
                    <a:lstStyle/>
                    <a:p>
                      <a:pPr algn="ctr"/>
                      <a:r>
                        <a:rPr lang="en-US" sz="1600" b="1" dirty="0"/>
                        <a:t>55</a:t>
                      </a:r>
                    </a:p>
                  </a:txBody>
                  <a:tcPr marT="0" marB="0" anchor="ctr">
                    <a:solidFill>
                      <a:srgbClr val="F2BCBB"/>
                    </a:solidFill>
                  </a:tcPr>
                </a:tc>
                <a:tc>
                  <a:txBody>
                    <a:bodyPr/>
                    <a:lstStyle/>
                    <a:p>
                      <a:pPr algn="ctr"/>
                      <a:r>
                        <a:rPr lang="en-US" sz="1600" b="0" dirty="0"/>
                        <a:t>43</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521394686"/>
                  </a:ext>
                </a:extLst>
              </a:tr>
              <a:tr h="184025">
                <a:tc>
                  <a:txBody>
                    <a:bodyPr/>
                    <a:lstStyle/>
                    <a:p>
                      <a:pPr algn="l"/>
                      <a:r>
                        <a:rPr lang="en-US" sz="1600" dirty="0"/>
                        <a:t>Women PWD</a:t>
                      </a:r>
                    </a:p>
                  </a:txBody>
                  <a:tcPr marT="0" marB="0" anchor="ctr">
                    <a:solidFill>
                      <a:srgbClr val="DFDFDF"/>
                    </a:solidFill>
                  </a:tcPr>
                </a:tc>
                <a:tc>
                  <a:txBody>
                    <a:bodyPr/>
                    <a:lstStyle/>
                    <a:p>
                      <a:pPr algn="ctr"/>
                      <a:r>
                        <a:rPr lang="en-US" sz="1600" dirty="0"/>
                        <a:t>48</a:t>
                      </a:r>
                    </a:p>
                  </a:txBody>
                  <a:tcPr marT="0" marB="0" anchor="ctr">
                    <a:solidFill>
                      <a:srgbClr val="DFDFDF"/>
                    </a:solidFill>
                  </a:tcPr>
                </a:tc>
                <a:tc>
                  <a:txBody>
                    <a:bodyPr/>
                    <a:lstStyle/>
                    <a:p>
                      <a:pPr algn="ctr"/>
                      <a:r>
                        <a:rPr lang="en-US" sz="1600" b="0" dirty="0"/>
                        <a:t>50</a:t>
                      </a:r>
                    </a:p>
                  </a:txBody>
                  <a:tcPr marT="0" marB="0" anchor="ctr">
                    <a:solidFill>
                      <a:srgbClr val="DFDFDF"/>
                    </a:solidFill>
                  </a:tcPr>
                </a:tc>
                <a:tc>
                  <a:txBody>
                    <a:bodyPr/>
                    <a:lstStyle/>
                    <a:p>
                      <a:pPr algn="ctr"/>
                      <a:r>
                        <a:rPr lang="en-US" sz="1600" dirty="0"/>
                        <a:t>3</a:t>
                      </a:r>
                    </a:p>
                  </a:txBody>
                  <a:tcPr marT="0" marB="0" anchor="ctr">
                    <a:solidFill>
                      <a:srgbClr val="DFDFDF"/>
                    </a:solidFill>
                  </a:tcPr>
                </a:tc>
                <a:extLst>
                  <a:ext uri="{0D108BD9-81ED-4DB2-BD59-A6C34878D82A}">
                    <a16:rowId xmlns:a16="http://schemas.microsoft.com/office/drawing/2014/main" val="1498767419"/>
                  </a:ext>
                </a:extLst>
              </a:tr>
              <a:tr h="184025">
                <a:tc>
                  <a:txBody>
                    <a:bodyPr/>
                    <a:lstStyle/>
                    <a:p>
                      <a:pPr algn="l"/>
                      <a:r>
                        <a:rPr lang="en-US" sz="1600" dirty="0"/>
                        <a:t>PWD under 50 </a:t>
                      </a:r>
                    </a:p>
                  </a:txBody>
                  <a:tcPr marT="0" marB="0" anchor="ctr">
                    <a:solidFill>
                      <a:srgbClr val="BFBFBF"/>
                    </a:solidFill>
                  </a:tcPr>
                </a:tc>
                <a:tc>
                  <a:txBody>
                    <a:bodyPr/>
                    <a:lstStyle/>
                    <a:p>
                      <a:pPr algn="ctr"/>
                      <a:r>
                        <a:rPr lang="en-US" sz="1600" dirty="0"/>
                        <a:t>40</a:t>
                      </a:r>
                    </a:p>
                  </a:txBody>
                  <a:tcPr marT="0" marB="0" anchor="ctr">
                    <a:solidFill>
                      <a:srgbClr val="BFBFBF"/>
                    </a:solidFill>
                  </a:tcPr>
                </a:tc>
                <a:tc>
                  <a:txBody>
                    <a:bodyPr/>
                    <a:lstStyle/>
                    <a:p>
                      <a:pPr algn="ctr"/>
                      <a:r>
                        <a:rPr lang="en-US" sz="1600" b="1" dirty="0"/>
                        <a:t>56</a:t>
                      </a:r>
                    </a:p>
                  </a:txBody>
                  <a:tcPr marT="0" marB="0" anchor="ctr">
                    <a:solidFill>
                      <a:srgbClr val="96BADA"/>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2054877440"/>
                  </a:ext>
                </a:extLst>
              </a:tr>
              <a:tr h="184025">
                <a:tc>
                  <a:txBody>
                    <a:bodyPr/>
                    <a:lstStyle/>
                    <a:p>
                      <a:pPr algn="l"/>
                      <a:r>
                        <a:rPr lang="en-US" sz="1600" dirty="0"/>
                        <a:t>PWD over 50 </a:t>
                      </a:r>
                    </a:p>
                  </a:txBody>
                  <a:tcPr marT="0" marB="0" anchor="ctr">
                    <a:solidFill>
                      <a:srgbClr val="BFBFBF"/>
                    </a:solidFill>
                  </a:tcPr>
                </a:tc>
                <a:tc>
                  <a:txBody>
                    <a:bodyPr/>
                    <a:lstStyle/>
                    <a:p>
                      <a:pPr algn="ctr"/>
                      <a:r>
                        <a:rPr lang="en-US" sz="1600" b="1" dirty="0"/>
                        <a:t>59</a:t>
                      </a:r>
                    </a:p>
                  </a:txBody>
                  <a:tcPr marT="0" marB="0" anchor="ctr">
                    <a:solidFill>
                      <a:srgbClr val="F2BCBB"/>
                    </a:solidFill>
                  </a:tcPr>
                </a:tc>
                <a:tc>
                  <a:txBody>
                    <a:bodyPr/>
                    <a:lstStyle/>
                    <a:p>
                      <a:pPr algn="ctr"/>
                      <a:r>
                        <a:rPr lang="en-US" sz="1600" b="0" dirty="0"/>
                        <a:t>40</a:t>
                      </a:r>
                    </a:p>
                  </a:txBody>
                  <a:tcPr marT="0" marB="0" anchor="ctr">
                    <a:solidFill>
                      <a:srgbClr val="BFBFBF"/>
                    </a:solidFill>
                  </a:tcPr>
                </a:tc>
                <a:tc>
                  <a:txBody>
                    <a:bodyPr/>
                    <a:lstStyle/>
                    <a:p>
                      <a:pPr algn="ctr"/>
                      <a:r>
                        <a:rPr lang="en-US" sz="1600" dirty="0"/>
                        <a:t>0</a:t>
                      </a:r>
                    </a:p>
                  </a:txBody>
                  <a:tcPr marT="0" marB="0" anchor="ctr">
                    <a:solidFill>
                      <a:srgbClr val="BFBFBF"/>
                    </a:solidFill>
                  </a:tcPr>
                </a:tc>
                <a:extLst>
                  <a:ext uri="{0D108BD9-81ED-4DB2-BD59-A6C34878D82A}">
                    <a16:rowId xmlns:a16="http://schemas.microsoft.com/office/drawing/2014/main" val="2396089297"/>
                  </a:ext>
                </a:extLst>
              </a:tr>
              <a:tr h="184025">
                <a:tc>
                  <a:txBody>
                    <a:bodyPr/>
                    <a:lstStyle/>
                    <a:p>
                      <a:pPr algn="l"/>
                      <a:r>
                        <a:rPr lang="en-US" sz="1600" dirty="0"/>
                        <a:t>White PWD</a:t>
                      </a:r>
                    </a:p>
                  </a:txBody>
                  <a:tcPr marT="0" marB="0" anchor="ctr">
                    <a:solidFill>
                      <a:srgbClr val="DFDFDF"/>
                    </a:solidFill>
                  </a:tcPr>
                </a:tc>
                <a:tc>
                  <a:txBody>
                    <a:bodyPr/>
                    <a:lstStyle/>
                    <a:p>
                      <a:pPr algn="ctr"/>
                      <a:r>
                        <a:rPr lang="en-US" sz="1600" b="1" dirty="0"/>
                        <a:t>57</a:t>
                      </a:r>
                    </a:p>
                  </a:txBody>
                  <a:tcPr marT="0" marB="0" anchor="ctr">
                    <a:solidFill>
                      <a:srgbClr val="F2BCBB"/>
                    </a:solidFill>
                  </a:tcPr>
                </a:tc>
                <a:tc>
                  <a:txBody>
                    <a:bodyPr/>
                    <a:lstStyle/>
                    <a:p>
                      <a:pPr algn="ctr"/>
                      <a:r>
                        <a:rPr lang="en-US" sz="1600" b="0" dirty="0"/>
                        <a:t>41</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4219411002"/>
                  </a:ext>
                </a:extLst>
              </a:tr>
              <a:tr h="184025">
                <a:tc>
                  <a:txBody>
                    <a:bodyPr/>
                    <a:lstStyle/>
                    <a:p>
                      <a:pPr algn="l"/>
                      <a:r>
                        <a:rPr lang="en-US" sz="1600" dirty="0"/>
                        <a:t>POC PWD</a:t>
                      </a:r>
                    </a:p>
                  </a:txBody>
                  <a:tcPr marT="0" marB="0" anchor="ctr">
                    <a:solidFill>
                      <a:srgbClr val="DFDFDF"/>
                    </a:solidFill>
                  </a:tcPr>
                </a:tc>
                <a:tc>
                  <a:txBody>
                    <a:bodyPr/>
                    <a:lstStyle/>
                    <a:p>
                      <a:pPr algn="ctr"/>
                      <a:r>
                        <a:rPr lang="en-US" sz="1600" b="0" dirty="0"/>
                        <a:t>40</a:t>
                      </a:r>
                    </a:p>
                  </a:txBody>
                  <a:tcPr marT="0" marB="0" anchor="ctr">
                    <a:solidFill>
                      <a:srgbClr val="DFDFDF"/>
                    </a:solidFill>
                  </a:tcPr>
                </a:tc>
                <a:tc>
                  <a:txBody>
                    <a:bodyPr/>
                    <a:lstStyle/>
                    <a:p>
                      <a:pPr algn="ctr"/>
                      <a:r>
                        <a:rPr lang="en-US" sz="1600" b="1" dirty="0"/>
                        <a:t>58</a:t>
                      </a:r>
                    </a:p>
                  </a:txBody>
                  <a:tcPr marT="0" marB="0" anchor="ctr">
                    <a:solidFill>
                      <a:srgbClr val="96BADA"/>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2147196967"/>
                  </a:ext>
                </a:extLst>
              </a:tr>
            </a:tbl>
          </a:graphicData>
        </a:graphic>
      </p:graphicFrame>
      <p:sp>
        <p:nvSpPr>
          <p:cNvPr id="11" name="TextBox 10" descr="If the election for President were held today, and the candidates were [ROTATE BIDEN AND TRUMP] _ Democrat Joe Biden _Republican Donald Trump, _Libertarian Jo Jorgensen, [AND] _Green Party Candidate Howie Hawkins, for whom would you vote?&#13;&#10;">
            <a:extLst>
              <a:ext uri="{FF2B5EF4-FFF2-40B4-BE49-F238E27FC236}">
                <a16:creationId xmlns:a16="http://schemas.microsoft.com/office/drawing/2014/main" id="{B2FFDA2F-83BC-41D1-BB92-F4FD23D7102C}"/>
              </a:ext>
            </a:extLst>
          </p:cNvPr>
          <p:cNvSpPr txBox="1"/>
          <p:nvPr/>
        </p:nvSpPr>
        <p:spPr>
          <a:xfrm>
            <a:off x="3592349" y="92826"/>
            <a:ext cx="8264371" cy="669174"/>
          </a:xfrm>
          <a:prstGeom prst="rect">
            <a:avLst/>
          </a:prstGeom>
          <a:solidFill>
            <a:schemeClr val="bg1">
              <a:lumMod val="85000"/>
            </a:schemeClr>
          </a:solidFill>
        </p:spPr>
        <p:txBody>
          <a:bodyPr wrap="square" rtlCol="0" anchor="ctr">
            <a:noAutofit/>
          </a:bodyPr>
          <a:lstStyle/>
          <a:p>
            <a:pPr algn="ctr"/>
            <a:r>
              <a:rPr lang="en-US" sz="1600" b="1" dirty="0"/>
              <a:t>If the election for President were held today, and the candidates were [ROTATE BIDEN AND TRUMP] _ Democrat Joe Biden _Republican Donald Trump, _Libertarian Jo Jorgensen, [AND] _Green Party Candidate Howie Hawkins, for whom would you vote?</a:t>
            </a:r>
            <a:endParaRPr lang="en-US" sz="2000" b="1" dirty="0"/>
          </a:p>
        </p:txBody>
      </p:sp>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250979" y="986487"/>
            <a:ext cx="3341370" cy="5689371"/>
          </a:xfrm>
        </p:spPr>
        <p:txBody>
          <a:bodyPr>
            <a:noAutofit/>
          </a:bodyPr>
          <a:lstStyle/>
          <a:p>
            <a:r>
              <a:rPr lang="en-US" sz="2400" dirty="0"/>
              <a:t>Majorities of voters who are college educated, unmarried, female, younger, and voters of color who identify as a person with a disability  and/or as a voter with a family member or close friend with a disability voted for Biden. </a:t>
            </a:r>
            <a:br>
              <a:rPr lang="en-US" sz="2400" dirty="0"/>
            </a:br>
            <a:br>
              <a:rPr lang="en-US" sz="2400" dirty="0"/>
            </a:br>
            <a:r>
              <a:rPr lang="en-US" sz="2400" dirty="0"/>
              <a:t>Conversely, a solid majority of non-college, married, male, white, and older voters with disabilities voted for Trump.</a:t>
            </a:r>
            <a:br>
              <a:rPr lang="en-US" sz="2400" dirty="0"/>
            </a:br>
            <a:br>
              <a:rPr lang="en-US" sz="2400" dirty="0"/>
            </a:br>
            <a:endParaRPr lang="en-US" sz="2400" dirty="0"/>
          </a:p>
        </p:txBody>
      </p:sp>
    </p:spTree>
    <p:extLst>
      <p:ext uri="{BB962C8B-B14F-4D97-AF65-F5344CB8AC3E}">
        <p14:creationId xmlns:p14="http://schemas.microsoft.com/office/powerpoint/2010/main" val="321829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png" descr="The Tarrance Group logo">
            <a:extLst>
              <a:ext uri="{FF2B5EF4-FFF2-40B4-BE49-F238E27FC236}">
                <a16:creationId xmlns:a16="http://schemas.microsoft.com/office/drawing/2014/main" id="{0F3416CA-B352-41DF-9D22-795CD01ECB31}"/>
              </a:ext>
            </a:extLst>
          </p:cNvPr>
          <p:cNvPicPr/>
          <p:nvPr/>
        </p:nvPicPr>
        <p:blipFill>
          <a:blip r:embed="rId3"/>
          <a:srcRect/>
          <a:stretch>
            <a:fillRect/>
          </a:stretch>
        </p:blipFill>
        <p:spPr>
          <a:xfrm>
            <a:off x="8153400" y="6355080"/>
            <a:ext cx="2207812" cy="367160"/>
          </a:xfrm>
          <a:prstGeom prst="rect">
            <a:avLst/>
          </a:prstGeom>
          <a:ln/>
        </p:spPr>
      </p:pic>
      <p:graphicFrame>
        <p:nvGraphicFramePr>
          <p:cNvPr id="4" name="Content Placeholder 7" descr="51 Democrat&#10;48 Republican&#10;1 Other Party">
            <a:extLst>
              <a:ext uri="{FF2B5EF4-FFF2-40B4-BE49-F238E27FC236}">
                <a16:creationId xmlns:a16="http://schemas.microsoft.com/office/drawing/2014/main" id="{18C55DEE-1357-4190-BE55-BFB27BADE7D8}"/>
              </a:ext>
            </a:extLst>
          </p:cNvPr>
          <p:cNvGraphicFramePr>
            <a:graphicFrameLocks/>
          </p:cNvGraphicFramePr>
          <p:nvPr>
            <p:extLst>
              <p:ext uri="{D42A27DB-BD31-4B8C-83A1-F6EECF244321}">
                <p14:modId xmlns:p14="http://schemas.microsoft.com/office/powerpoint/2010/main" val="4135041688"/>
              </p:ext>
            </p:extLst>
          </p:nvPr>
        </p:nvGraphicFramePr>
        <p:xfrm>
          <a:off x="398420" y="2685208"/>
          <a:ext cx="5823005" cy="3489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E0A19D86-8D35-4AEA-99C8-7687A468E64A}"/>
              </a:ext>
            </a:extLst>
          </p:cNvPr>
          <p:cNvGraphicFramePr>
            <a:graphicFrameLocks noGrp="1"/>
          </p:cNvGraphicFramePr>
          <p:nvPr>
            <p:extLst>
              <p:ext uri="{D42A27DB-BD31-4B8C-83A1-F6EECF244321}">
                <p14:modId xmlns:p14="http://schemas.microsoft.com/office/powerpoint/2010/main" val="1545231683"/>
              </p:ext>
            </p:extLst>
          </p:nvPr>
        </p:nvGraphicFramePr>
        <p:xfrm>
          <a:off x="7445278" y="1479468"/>
          <a:ext cx="4411442" cy="4754880"/>
        </p:xfrm>
        <a:graphic>
          <a:graphicData uri="http://schemas.openxmlformats.org/drawingml/2006/table">
            <a:tbl>
              <a:tblPr firstRow="1" bandRow="1">
                <a:tableStyleId>{5C22544A-7EE6-4342-B048-85BDC9FD1C3A}</a:tableStyleId>
              </a:tblPr>
              <a:tblGrid>
                <a:gridCol w="2048823">
                  <a:extLst>
                    <a:ext uri="{9D8B030D-6E8A-4147-A177-3AD203B41FA5}">
                      <a16:colId xmlns:a16="http://schemas.microsoft.com/office/drawing/2014/main" val="20000"/>
                    </a:ext>
                  </a:extLst>
                </a:gridCol>
                <a:gridCol w="686843">
                  <a:extLst>
                    <a:ext uri="{9D8B030D-6E8A-4147-A177-3AD203B41FA5}">
                      <a16:colId xmlns:a16="http://schemas.microsoft.com/office/drawing/2014/main" val="20001"/>
                    </a:ext>
                  </a:extLst>
                </a:gridCol>
                <a:gridCol w="777573">
                  <a:extLst>
                    <a:ext uri="{9D8B030D-6E8A-4147-A177-3AD203B41FA5}">
                      <a16:colId xmlns:a16="http://schemas.microsoft.com/office/drawing/2014/main" val="20002"/>
                    </a:ext>
                  </a:extLst>
                </a:gridCol>
                <a:gridCol w="898203">
                  <a:extLst>
                    <a:ext uri="{9D8B030D-6E8A-4147-A177-3AD203B41FA5}">
                      <a16:colId xmlns:a16="http://schemas.microsoft.com/office/drawing/2014/main" val="20003"/>
                    </a:ext>
                  </a:extLst>
                </a:gridCol>
              </a:tblGrid>
              <a:tr h="317335">
                <a:tc>
                  <a:txBody>
                    <a:bodyPr/>
                    <a:lstStyle/>
                    <a:p>
                      <a:pPr algn="ctr"/>
                      <a:endParaRPr lang="en-US" sz="1800" dirty="0"/>
                    </a:p>
                  </a:txBody>
                  <a:tcPr>
                    <a:solidFill>
                      <a:schemeClr val="bg1"/>
                    </a:solidFill>
                  </a:tcPr>
                </a:tc>
                <a:tc>
                  <a:txBody>
                    <a:bodyPr/>
                    <a:lstStyle/>
                    <a:p>
                      <a:pPr algn="ctr"/>
                      <a:r>
                        <a:rPr lang="en-US" sz="1600" dirty="0"/>
                        <a:t>Rep</a:t>
                      </a:r>
                    </a:p>
                  </a:txBody>
                  <a:tcPr anchor="ctr">
                    <a:solidFill>
                      <a:srgbClr val="C00000"/>
                    </a:solidFill>
                  </a:tcPr>
                </a:tc>
                <a:tc>
                  <a:txBody>
                    <a:bodyPr/>
                    <a:lstStyle/>
                    <a:p>
                      <a:pPr algn="ctr"/>
                      <a:r>
                        <a:rPr lang="en-US" sz="1600" dirty="0"/>
                        <a:t>Dem</a:t>
                      </a:r>
                    </a:p>
                  </a:txBody>
                  <a:tcPr anchor="ctr">
                    <a:solidFill>
                      <a:srgbClr val="002060"/>
                    </a:solidFill>
                  </a:tcPr>
                </a:tc>
                <a:tc>
                  <a:txBody>
                    <a:bodyPr/>
                    <a:lstStyle/>
                    <a:p>
                      <a:pPr algn="ctr"/>
                      <a:r>
                        <a:rPr lang="en-US" sz="1600" dirty="0"/>
                        <a:t>Other</a:t>
                      </a:r>
                    </a:p>
                  </a:txBody>
                  <a:tcPr anchor="ctr">
                    <a:solidFill>
                      <a:schemeClr val="bg1">
                        <a:lumMod val="50000"/>
                      </a:schemeClr>
                    </a:solidFill>
                  </a:tcPr>
                </a:tc>
                <a:extLst>
                  <a:ext uri="{0D108BD9-81ED-4DB2-BD59-A6C34878D82A}">
                    <a16:rowId xmlns:a16="http://schemas.microsoft.com/office/drawing/2014/main" val="10000"/>
                  </a:ext>
                </a:extLst>
              </a:tr>
              <a:tr h="193927">
                <a:tc>
                  <a:txBody>
                    <a:bodyPr/>
                    <a:lstStyle/>
                    <a:p>
                      <a:pPr algn="l"/>
                      <a:r>
                        <a:rPr lang="en-US" sz="1600" dirty="0"/>
                        <a:t>Men</a:t>
                      </a:r>
                    </a:p>
                  </a:txBody>
                  <a:tcPr marT="0" marB="0" anchor="ctr">
                    <a:solidFill>
                      <a:schemeClr val="bg1">
                        <a:lumMod val="50000"/>
                        <a:alpha val="25000"/>
                      </a:schemeClr>
                    </a:solidFill>
                  </a:tcPr>
                </a:tc>
                <a:tc>
                  <a:txBody>
                    <a:bodyPr/>
                    <a:lstStyle/>
                    <a:p>
                      <a:pPr algn="ctr"/>
                      <a:r>
                        <a:rPr lang="en-US" sz="1600" b="1" dirty="0"/>
                        <a:t>51</a:t>
                      </a:r>
                    </a:p>
                  </a:txBody>
                  <a:tcPr marT="0" marB="0" anchor="ctr">
                    <a:solidFill>
                      <a:srgbClr val="F2BCBB">
                        <a:alpha val="25000"/>
                      </a:srgbClr>
                    </a:solidFill>
                  </a:tcPr>
                </a:tc>
                <a:tc>
                  <a:txBody>
                    <a:bodyPr/>
                    <a:lstStyle/>
                    <a:p>
                      <a:pPr algn="ctr"/>
                      <a:r>
                        <a:rPr lang="en-US" sz="1600" dirty="0"/>
                        <a:t>48</a:t>
                      </a:r>
                    </a:p>
                  </a:txBody>
                  <a:tcPr marT="0" marB="0" anchor="ctr">
                    <a:solidFill>
                      <a:schemeClr val="bg1">
                        <a:lumMod val="50000"/>
                        <a:alpha val="25000"/>
                      </a:schemeClr>
                    </a:solidFill>
                  </a:tcPr>
                </a:tc>
                <a:tc>
                  <a:txBody>
                    <a:bodyPr/>
                    <a:lstStyle/>
                    <a:p>
                      <a:pPr algn="ctr"/>
                      <a:r>
                        <a:rPr lang="en-US" sz="1600" dirty="0"/>
                        <a:t>1</a:t>
                      </a:r>
                    </a:p>
                  </a:txBody>
                  <a:tcPr marT="0" marB="0" anchor="ctr">
                    <a:solidFill>
                      <a:schemeClr val="bg1">
                        <a:lumMod val="50000"/>
                        <a:alpha val="25000"/>
                      </a:schemeClr>
                    </a:solidFill>
                  </a:tcPr>
                </a:tc>
                <a:extLst>
                  <a:ext uri="{0D108BD9-81ED-4DB2-BD59-A6C34878D82A}">
                    <a16:rowId xmlns:a16="http://schemas.microsoft.com/office/drawing/2014/main" val="10001"/>
                  </a:ext>
                </a:extLst>
              </a:tr>
              <a:tr h="193927">
                <a:tc>
                  <a:txBody>
                    <a:bodyPr/>
                    <a:lstStyle/>
                    <a:p>
                      <a:pPr algn="l"/>
                      <a:r>
                        <a:rPr lang="en-US" sz="1600" dirty="0"/>
                        <a:t>Women</a:t>
                      </a:r>
                    </a:p>
                  </a:txBody>
                  <a:tcPr marT="0" marB="0" anchor="ctr">
                    <a:solidFill>
                      <a:schemeClr val="bg1">
                        <a:lumMod val="50000"/>
                        <a:alpha val="25000"/>
                      </a:schemeClr>
                    </a:solidFill>
                  </a:tcPr>
                </a:tc>
                <a:tc>
                  <a:txBody>
                    <a:bodyPr/>
                    <a:lstStyle/>
                    <a:p>
                      <a:pPr algn="ctr"/>
                      <a:r>
                        <a:rPr lang="en-US" sz="1600" dirty="0"/>
                        <a:t>45</a:t>
                      </a:r>
                    </a:p>
                  </a:txBody>
                  <a:tcPr marT="0" marB="0" anchor="ctr">
                    <a:solidFill>
                      <a:schemeClr val="bg1">
                        <a:lumMod val="50000"/>
                        <a:alpha val="25000"/>
                      </a:schemeClr>
                    </a:solidFill>
                  </a:tcPr>
                </a:tc>
                <a:tc>
                  <a:txBody>
                    <a:bodyPr/>
                    <a:lstStyle/>
                    <a:p>
                      <a:pPr algn="ctr"/>
                      <a:r>
                        <a:rPr lang="en-US" sz="1600" b="1" dirty="0"/>
                        <a:t>54</a:t>
                      </a:r>
                    </a:p>
                  </a:txBody>
                  <a:tcPr marT="0" marB="0" anchor="ctr">
                    <a:solidFill>
                      <a:srgbClr val="96BADA"/>
                    </a:solidFill>
                  </a:tcPr>
                </a:tc>
                <a:tc>
                  <a:txBody>
                    <a:bodyPr/>
                    <a:lstStyle/>
                    <a:p>
                      <a:pPr algn="ctr"/>
                      <a:r>
                        <a:rPr lang="en-US" sz="1600" dirty="0"/>
                        <a:t>1</a:t>
                      </a:r>
                    </a:p>
                  </a:txBody>
                  <a:tcPr marT="0" marB="0" anchor="ctr">
                    <a:solidFill>
                      <a:schemeClr val="bg1">
                        <a:lumMod val="50000"/>
                        <a:alpha val="25000"/>
                      </a:schemeClr>
                    </a:solidFill>
                  </a:tcPr>
                </a:tc>
                <a:extLst>
                  <a:ext uri="{0D108BD9-81ED-4DB2-BD59-A6C34878D82A}">
                    <a16:rowId xmlns:a16="http://schemas.microsoft.com/office/drawing/2014/main" val="10002"/>
                  </a:ext>
                </a:extLst>
              </a:tr>
              <a:tr h="193927">
                <a:tc>
                  <a:txBody>
                    <a:bodyPr/>
                    <a:lstStyle/>
                    <a:p>
                      <a:pPr algn="l"/>
                      <a:r>
                        <a:rPr lang="en-US" sz="1600" dirty="0"/>
                        <a:t>Under 30</a:t>
                      </a:r>
                    </a:p>
                  </a:txBody>
                  <a:tcPr marT="0" marB="0" anchor="ctr">
                    <a:solidFill>
                      <a:schemeClr val="bg1">
                        <a:lumMod val="50000"/>
                        <a:alpha val="50000"/>
                      </a:schemeClr>
                    </a:solidFill>
                  </a:tcPr>
                </a:tc>
                <a:tc>
                  <a:txBody>
                    <a:bodyPr/>
                    <a:lstStyle/>
                    <a:p>
                      <a:pPr algn="ctr"/>
                      <a:r>
                        <a:rPr lang="en-US" sz="1600" dirty="0"/>
                        <a:t>39</a:t>
                      </a:r>
                    </a:p>
                  </a:txBody>
                  <a:tcPr marT="0" marB="0" anchor="ctr">
                    <a:solidFill>
                      <a:schemeClr val="bg1">
                        <a:lumMod val="50000"/>
                        <a:alpha val="50000"/>
                      </a:schemeClr>
                    </a:solidFill>
                  </a:tcPr>
                </a:tc>
                <a:tc>
                  <a:txBody>
                    <a:bodyPr/>
                    <a:lstStyle/>
                    <a:p>
                      <a:pPr algn="ctr"/>
                      <a:r>
                        <a:rPr lang="en-US" sz="1600" dirty="0"/>
                        <a:t>59</a:t>
                      </a:r>
                    </a:p>
                  </a:txBody>
                  <a:tcPr marT="0" marB="0" anchor="ctr">
                    <a:solidFill>
                      <a:schemeClr val="bg1">
                        <a:lumMod val="50000"/>
                        <a:alpha val="50000"/>
                      </a:schemeClr>
                    </a:solidFill>
                  </a:tcPr>
                </a:tc>
                <a:tc>
                  <a:txBody>
                    <a:bodyPr/>
                    <a:lstStyle/>
                    <a:p>
                      <a:pPr algn="ctr"/>
                      <a:r>
                        <a:rPr lang="en-US" sz="1600" dirty="0"/>
                        <a:t>2</a:t>
                      </a:r>
                    </a:p>
                  </a:txBody>
                  <a:tcPr marT="0" marB="0" anchor="ctr">
                    <a:solidFill>
                      <a:schemeClr val="bg1">
                        <a:lumMod val="50000"/>
                        <a:alpha val="50000"/>
                      </a:schemeClr>
                    </a:solidFill>
                  </a:tcPr>
                </a:tc>
                <a:extLst>
                  <a:ext uri="{0D108BD9-81ED-4DB2-BD59-A6C34878D82A}">
                    <a16:rowId xmlns:a16="http://schemas.microsoft.com/office/drawing/2014/main" val="10003"/>
                  </a:ext>
                </a:extLst>
              </a:tr>
              <a:tr h="193927">
                <a:tc>
                  <a:txBody>
                    <a:bodyPr/>
                    <a:lstStyle/>
                    <a:p>
                      <a:pPr algn="l"/>
                      <a:r>
                        <a:rPr lang="en-US" sz="1600" dirty="0"/>
                        <a:t>30 to 39</a:t>
                      </a:r>
                    </a:p>
                  </a:txBody>
                  <a:tcPr marT="0" marB="0" anchor="ctr">
                    <a:solidFill>
                      <a:schemeClr val="bg1">
                        <a:lumMod val="50000"/>
                        <a:alpha val="50000"/>
                      </a:schemeClr>
                    </a:solidFill>
                  </a:tcPr>
                </a:tc>
                <a:tc>
                  <a:txBody>
                    <a:bodyPr/>
                    <a:lstStyle/>
                    <a:p>
                      <a:pPr algn="ctr"/>
                      <a:r>
                        <a:rPr lang="en-US" sz="1600" dirty="0"/>
                        <a:t>43</a:t>
                      </a:r>
                    </a:p>
                  </a:txBody>
                  <a:tcPr marT="0" marB="0" anchor="ctr">
                    <a:solidFill>
                      <a:schemeClr val="bg1">
                        <a:lumMod val="50000"/>
                        <a:alpha val="50000"/>
                      </a:schemeClr>
                    </a:solidFill>
                  </a:tcPr>
                </a:tc>
                <a:tc>
                  <a:txBody>
                    <a:bodyPr/>
                    <a:lstStyle/>
                    <a:p>
                      <a:pPr algn="ctr"/>
                      <a:r>
                        <a:rPr lang="en-US" sz="1600" dirty="0"/>
                        <a:t>56</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4"/>
                  </a:ext>
                </a:extLst>
              </a:tr>
              <a:tr h="193927">
                <a:tc>
                  <a:txBody>
                    <a:bodyPr/>
                    <a:lstStyle/>
                    <a:p>
                      <a:pPr algn="l"/>
                      <a:r>
                        <a:rPr lang="en-US" sz="1600" dirty="0"/>
                        <a:t>40 to 49</a:t>
                      </a:r>
                    </a:p>
                  </a:txBody>
                  <a:tcPr marT="0" marB="0" anchor="ctr">
                    <a:solidFill>
                      <a:schemeClr val="bg1">
                        <a:lumMod val="50000"/>
                        <a:alpha val="50000"/>
                      </a:schemeClr>
                    </a:solidFill>
                  </a:tcPr>
                </a:tc>
                <a:tc>
                  <a:txBody>
                    <a:bodyPr/>
                    <a:lstStyle/>
                    <a:p>
                      <a:pPr algn="ctr"/>
                      <a:r>
                        <a:rPr lang="en-US" sz="1600" dirty="0"/>
                        <a:t>53</a:t>
                      </a:r>
                    </a:p>
                  </a:txBody>
                  <a:tcPr marT="0" marB="0" anchor="ctr">
                    <a:solidFill>
                      <a:schemeClr val="bg1">
                        <a:lumMod val="50000"/>
                        <a:alpha val="50000"/>
                      </a:schemeClr>
                    </a:solidFill>
                  </a:tcPr>
                </a:tc>
                <a:tc>
                  <a:txBody>
                    <a:bodyPr/>
                    <a:lstStyle/>
                    <a:p>
                      <a:pPr algn="ctr"/>
                      <a:r>
                        <a:rPr lang="en-US" sz="1600" dirty="0"/>
                        <a:t>46</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5"/>
                  </a:ext>
                </a:extLst>
              </a:tr>
              <a:tr h="193927">
                <a:tc>
                  <a:txBody>
                    <a:bodyPr/>
                    <a:lstStyle/>
                    <a:p>
                      <a:pPr algn="l"/>
                      <a:r>
                        <a:rPr lang="en-US" sz="1600" dirty="0"/>
                        <a:t>50 to 64</a:t>
                      </a:r>
                    </a:p>
                  </a:txBody>
                  <a:tcPr marT="0" marB="0" anchor="ctr">
                    <a:solidFill>
                      <a:schemeClr val="bg1">
                        <a:lumMod val="50000"/>
                        <a:alpha val="50000"/>
                      </a:schemeClr>
                    </a:solidFill>
                  </a:tcPr>
                </a:tc>
                <a:tc>
                  <a:txBody>
                    <a:bodyPr/>
                    <a:lstStyle/>
                    <a:p>
                      <a:pPr algn="ctr"/>
                      <a:r>
                        <a:rPr lang="en-US" sz="1600" dirty="0"/>
                        <a:t>51</a:t>
                      </a:r>
                    </a:p>
                  </a:txBody>
                  <a:tcPr marT="0" marB="0" anchor="ctr">
                    <a:solidFill>
                      <a:schemeClr val="bg1">
                        <a:lumMod val="50000"/>
                        <a:alpha val="50000"/>
                      </a:schemeClr>
                    </a:solidFill>
                  </a:tcPr>
                </a:tc>
                <a:tc>
                  <a:txBody>
                    <a:bodyPr/>
                    <a:lstStyle/>
                    <a:p>
                      <a:pPr algn="ctr"/>
                      <a:r>
                        <a:rPr lang="en-US" sz="1600" dirty="0"/>
                        <a:t>48</a:t>
                      </a:r>
                    </a:p>
                  </a:txBody>
                  <a:tcPr marT="0" marB="0" anchor="ctr">
                    <a:solidFill>
                      <a:schemeClr val="bg1">
                        <a:lumMod val="50000"/>
                        <a:alpha val="50000"/>
                      </a:schemeClr>
                    </a:solidFill>
                  </a:tcPr>
                </a:tc>
                <a:tc>
                  <a:txBody>
                    <a:bodyPr/>
                    <a:lstStyle/>
                    <a:p>
                      <a:pPr algn="ctr"/>
                      <a:r>
                        <a:rPr lang="en-US" sz="1600" dirty="0"/>
                        <a:t>1</a:t>
                      </a:r>
                    </a:p>
                  </a:txBody>
                  <a:tcPr marT="0" marB="0" anchor="ctr">
                    <a:solidFill>
                      <a:schemeClr val="bg1">
                        <a:lumMod val="50000"/>
                        <a:alpha val="50000"/>
                      </a:schemeClr>
                    </a:solidFill>
                  </a:tcPr>
                </a:tc>
                <a:extLst>
                  <a:ext uri="{0D108BD9-81ED-4DB2-BD59-A6C34878D82A}">
                    <a16:rowId xmlns:a16="http://schemas.microsoft.com/office/drawing/2014/main" val="10006"/>
                  </a:ext>
                </a:extLst>
              </a:tr>
              <a:tr h="193927">
                <a:tc>
                  <a:txBody>
                    <a:bodyPr/>
                    <a:lstStyle/>
                    <a:p>
                      <a:pPr algn="l"/>
                      <a:r>
                        <a:rPr lang="en-US" sz="1600" dirty="0"/>
                        <a:t>Over 65</a:t>
                      </a:r>
                    </a:p>
                  </a:txBody>
                  <a:tcPr marT="0" marB="0" anchor="ctr">
                    <a:solidFill>
                      <a:schemeClr val="bg1">
                        <a:lumMod val="50000"/>
                        <a:alpha val="50000"/>
                      </a:schemeClr>
                    </a:solidFill>
                  </a:tcPr>
                </a:tc>
                <a:tc>
                  <a:txBody>
                    <a:bodyPr/>
                    <a:lstStyle/>
                    <a:p>
                      <a:pPr algn="ctr"/>
                      <a:r>
                        <a:rPr lang="en-US" sz="1600" dirty="0"/>
                        <a:t>50</a:t>
                      </a:r>
                    </a:p>
                  </a:txBody>
                  <a:tcPr marT="0" marB="0" anchor="ctr">
                    <a:solidFill>
                      <a:schemeClr val="bg1">
                        <a:lumMod val="50000"/>
                        <a:alpha val="50000"/>
                      </a:schemeClr>
                    </a:solidFill>
                  </a:tcPr>
                </a:tc>
                <a:tc>
                  <a:txBody>
                    <a:bodyPr/>
                    <a:lstStyle/>
                    <a:p>
                      <a:pPr algn="ctr"/>
                      <a:r>
                        <a:rPr lang="en-US" sz="1600" dirty="0"/>
                        <a:t>48</a:t>
                      </a:r>
                    </a:p>
                  </a:txBody>
                  <a:tcPr marT="0" marB="0" anchor="ctr">
                    <a:solidFill>
                      <a:schemeClr val="bg1">
                        <a:lumMod val="50000"/>
                        <a:alpha val="50000"/>
                      </a:schemeClr>
                    </a:solidFill>
                  </a:tcPr>
                </a:tc>
                <a:tc>
                  <a:txBody>
                    <a:bodyPr/>
                    <a:lstStyle/>
                    <a:p>
                      <a:pPr algn="ctr"/>
                      <a:r>
                        <a:rPr lang="en-US" sz="1600" dirty="0"/>
                        <a:t>2</a:t>
                      </a:r>
                    </a:p>
                  </a:txBody>
                  <a:tcPr marT="0" marB="0" anchor="ctr">
                    <a:solidFill>
                      <a:schemeClr val="bg1">
                        <a:lumMod val="50000"/>
                        <a:alpha val="50000"/>
                      </a:schemeClr>
                    </a:solidFill>
                  </a:tcPr>
                </a:tc>
                <a:extLst>
                  <a:ext uri="{0D108BD9-81ED-4DB2-BD59-A6C34878D82A}">
                    <a16:rowId xmlns:a16="http://schemas.microsoft.com/office/drawing/2014/main" val="10007"/>
                  </a:ext>
                </a:extLst>
              </a:tr>
              <a:tr h="193927">
                <a:tc>
                  <a:txBody>
                    <a:bodyPr/>
                    <a:lstStyle/>
                    <a:p>
                      <a:pPr algn="l"/>
                      <a:r>
                        <a:rPr lang="en-US" sz="1600" dirty="0"/>
                        <a:t>Northeast</a:t>
                      </a:r>
                    </a:p>
                  </a:txBody>
                  <a:tcPr marT="0" marB="0" anchor="ctr">
                    <a:solidFill>
                      <a:srgbClr val="DFDFDF"/>
                    </a:solidFill>
                  </a:tcPr>
                </a:tc>
                <a:tc>
                  <a:txBody>
                    <a:bodyPr/>
                    <a:lstStyle/>
                    <a:p>
                      <a:pPr algn="ctr"/>
                      <a:r>
                        <a:rPr lang="en-US" sz="1600" dirty="0"/>
                        <a:t>38</a:t>
                      </a:r>
                    </a:p>
                  </a:txBody>
                  <a:tcPr marT="0" marB="0" anchor="ctr">
                    <a:solidFill>
                      <a:srgbClr val="DFDFDF"/>
                    </a:solidFill>
                  </a:tcPr>
                </a:tc>
                <a:tc>
                  <a:txBody>
                    <a:bodyPr/>
                    <a:lstStyle/>
                    <a:p>
                      <a:pPr algn="ctr"/>
                      <a:r>
                        <a:rPr lang="en-US" sz="1600" dirty="0"/>
                        <a:t>61</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2509724112"/>
                  </a:ext>
                </a:extLst>
              </a:tr>
              <a:tr h="193927">
                <a:tc>
                  <a:txBody>
                    <a:bodyPr/>
                    <a:lstStyle/>
                    <a:p>
                      <a:pPr algn="l"/>
                      <a:r>
                        <a:rPr lang="en-US" sz="1600" dirty="0"/>
                        <a:t>Midwest</a:t>
                      </a:r>
                    </a:p>
                  </a:txBody>
                  <a:tcPr marT="0" marB="0" anchor="ctr">
                    <a:solidFill>
                      <a:srgbClr val="DFDFDF"/>
                    </a:solidFill>
                  </a:tcPr>
                </a:tc>
                <a:tc>
                  <a:txBody>
                    <a:bodyPr/>
                    <a:lstStyle/>
                    <a:p>
                      <a:pPr algn="ctr"/>
                      <a:r>
                        <a:rPr lang="en-US" sz="1600" dirty="0"/>
                        <a:t>50</a:t>
                      </a:r>
                    </a:p>
                  </a:txBody>
                  <a:tcPr marT="0" marB="0" anchor="ctr">
                    <a:solidFill>
                      <a:srgbClr val="DFDFDF"/>
                    </a:solidFill>
                  </a:tcPr>
                </a:tc>
                <a:tc>
                  <a:txBody>
                    <a:bodyPr/>
                    <a:lstStyle/>
                    <a:p>
                      <a:pPr algn="ctr"/>
                      <a:r>
                        <a:rPr lang="en-US" sz="1600" dirty="0"/>
                        <a:t>48</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2468814616"/>
                  </a:ext>
                </a:extLst>
              </a:tr>
              <a:tr h="193927">
                <a:tc>
                  <a:txBody>
                    <a:bodyPr/>
                    <a:lstStyle/>
                    <a:p>
                      <a:pPr algn="l"/>
                      <a:r>
                        <a:rPr lang="en-US" sz="1600" dirty="0"/>
                        <a:t>South</a:t>
                      </a:r>
                    </a:p>
                  </a:txBody>
                  <a:tcPr marT="0" marB="0" anchor="ctr">
                    <a:solidFill>
                      <a:srgbClr val="DFDFDF"/>
                    </a:solidFill>
                  </a:tcPr>
                </a:tc>
                <a:tc>
                  <a:txBody>
                    <a:bodyPr/>
                    <a:lstStyle/>
                    <a:p>
                      <a:pPr algn="ctr"/>
                      <a:r>
                        <a:rPr lang="en-US" sz="1600" dirty="0"/>
                        <a:t>52</a:t>
                      </a:r>
                    </a:p>
                  </a:txBody>
                  <a:tcPr marT="0" marB="0" anchor="ctr">
                    <a:solidFill>
                      <a:srgbClr val="DFDFDF"/>
                    </a:solidFill>
                  </a:tcPr>
                </a:tc>
                <a:tc>
                  <a:txBody>
                    <a:bodyPr/>
                    <a:lstStyle/>
                    <a:p>
                      <a:pPr algn="ctr"/>
                      <a:r>
                        <a:rPr lang="en-US" sz="1600" dirty="0"/>
                        <a:t>46</a:t>
                      </a:r>
                    </a:p>
                  </a:txBody>
                  <a:tcPr marT="0" marB="0" anchor="ctr">
                    <a:solidFill>
                      <a:srgbClr val="DFDFDF"/>
                    </a:solidFill>
                  </a:tcPr>
                </a:tc>
                <a:tc>
                  <a:txBody>
                    <a:bodyPr/>
                    <a:lstStyle/>
                    <a:p>
                      <a:pPr algn="ctr"/>
                      <a:r>
                        <a:rPr lang="en-US" sz="1600" dirty="0"/>
                        <a:t>2</a:t>
                      </a:r>
                    </a:p>
                  </a:txBody>
                  <a:tcPr marT="0" marB="0" anchor="ctr">
                    <a:solidFill>
                      <a:srgbClr val="DFDFDF"/>
                    </a:solidFill>
                  </a:tcPr>
                </a:tc>
                <a:extLst>
                  <a:ext uri="{0D108BD9-81ED-4DB2-BD59-A6C34878D82A}">
                    <a16:rowId xmlns:a16="http://schemas.microsoft.com/office/drawing/2014/main" val="28977811"/>
                  </a:ext>
                </a:extLst>
              </a:tr>
              <a:tr h="193927">
                <a:tc>
                  <a:txBody>
                    <a:bodyPr/>
                    <a:lstStyle/>
                    <a:p>
                      <a:pPr algn="l"/>
                      <a:r>
                        <a:rPr lang="en-US" sz="1600" dirty="0"/>
                        <a:t>West</a:t>
                      </a:r>
                    </a:p>
                  </a:txBody>
                  <a:tcPr marT="0" marB="0" anchor="ctr">
                    <a:solidFill>
                      <a:srgbClr val="DFDFDF"/>
                    </a:solidFill>
                  </a:tcPr>
                </a:tc>
                <a:tc>
                  <a:txBody>
                    <a:bodyPr/>
                    <a:lstStyle/>
                    <a:p>
                      <a:pPr algn="ctr"/>
                      <a:r>
                        <a:rPr lang="en-US" sz="1600" dirty="0"/>
                        <a:t>48</a:t>
                      </a:r>
                    </a:p>
                  </a:txBody>
                  <a:tcPr marT="0" marB="0" anchor="ctr">
                    <a:solidFill>
                      <a:srgbClr val="DFDFDF"/>
                    </a:solidFill>
                  </a:tcPr>
                </a:tc>
                <a:tc>
                  <a:txBody>
                    <a:bodyPr/>
                    <a:lstStyle/>
                    <a:p>
                      <a:pPr algn="ctr"/>
                      <a:r>
                        <a:rPr lang="en-US" sz="1600" dirty="0"/>
                        <a:t>51</a:t>
                      </a:r>
                    </a:p>
                  </a:txBody>
                  <a:tcPr marT="0" marB="0" anchor="ctr">
                    <a:solidFill>
                      <a:srgbClr val="DFDFDF"/>
                    </a:solidFill>
                  </a:tcPr>
                </a:tc>
                <a:tc>
                  <a:txBody>
                    <a:bodyPr/>
                    <a:lstStyle/>
                    <a:p>
                      <a:pPr algn="ctr"/>
                      <a:r>
                        <a:rPr lang="en-US" sz="1600" dirty="0"/>
                        <a:t>1</a:t>
                      </a:r>
                    </a:p>
                  </a:txBody>
                  <a:tcPr marT="0" marB="0" anchor="ctr">
                    <a:solidFill>
                      <a:srgbClr val="DFDFDF"/>
                    </a:solidFill>
                  </a:tcPr>
                </a:tc>
                <a:extLst>
                  <a:ext uri="{0D108BD9-81ED-4DB2-BD59-A6C34878D82A}">
                    <a16:rowId xmlns:a16="http://schemas.microsoft.com/office/drawing/2014/main" val="1221708626"/>
                  </a:ext>
                </a:extLst>
              </a:tr>
              <a:tr h="193927">
                <a:tc>
                  <a:txBody>
                    <a:bodyPr/>
                    <a:lstStyle/>
                    <a:p>
                      <a:pPr algn="l"/>
                      <a:r>
                        <a:rPr lang="en-US" sz="1600" dirty="0"/>
                        <a:t>White</a:t>
                      </a:r>
                    </a:p>
                  </a:txBody>
                  <a:tcPr marT="0" marB="0" anchor="ctr">
                    <a:solidFill>
                      <a:srgbClr val="BFBFBF"/>
                    </a:solidFill>
                  </a:tcPr>
                </a:tc>
                <a:tc>
                  <a:txBody>
                    <a:bodyPr/>
                    <a:lstStyle/>
                    <a:p>
                      <a:pPr algn="ctr"/>
                      <a:r>
                        <a:rPr lang="en-US" sz="1600" dirty="0"/>
                        <a:t>54</a:t>
                      </a:r>
                    </a:p>
                  </a:txBody>
                  <a:tcPr marT="0" marB="0" anchor="ctr">
                    <a:solidFill>
                      <a:srgbClr val="BFBFBF"/>
                    </a:solidFill>
                  </a:tcPr>
                </a:tc>
                <a:tc>
                  <a:txBody>
                    <a:bodyPr/>
                    <a:lstStyle/>
                    <a:p>
                      <a:pPr algn="ctr"/>
                      <a:r>
                        <a:rPr lang="en-US" sz="1600" dirty="0"/>
                        <a:t>45</a:t>
                      </a:r>
                    </a:p>
                  </a:txBody>
                  <a:tcPr marT="0" marB="0" anchor="ctr">
                    <a:solidFill>
                      <a:srgbClr val="BFBFBF"/>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10008"/>
                  </a:ext>
                </a:extLst>
              </a:tr>
              <a:tr h="193927">
                <a:tc>
                  <a:txBody>
                    <a:bodyPr/>
                    <a:lstStyle/>
                    <a:p>
                      <a:pPr algn="l"/>
                      <a:r>
                        <a:rPr lang="en-US" sz="1600" dirty="0"/>
                        <a:t>African American</a:t>
                      </a:r>
                    </a:p>
                  </a:txBody>
                  <a:tcPr marT="0" marB="0" anchor="ctr">
                    <a:solidFill>
                      <a:srgbClr val="BFBFBF"/>
                    </a:solidFill>
                  </a:tcPr>
                </a:tc>
                <a:tc>
                  <a:txBody>
                    <a:bodyPr/>
                    <a:lstStyle/>
                    <a:p>
                      <a:pPr algn="ctr"/>
                      <a:r>
                        <a:rPr lang="en-US" sz="1600" dirty="0"/>
                        <a:t>11</a:t>
                      </a:r>
                    </a:p>
                  </a:txBody>
                  <a:tcPr marT="0" marB="0" anchor="ctr">
                    <a:solidFill>
                      <a:srgbClr val="BFBFBF"/>
                    </a:solidFill>
                  </a:tcPr>
                </a:tc>
                <a:tc>
                  <a:txBody>
                    <a:bodyPr/>
                    <a:lstStyle/>
                    <a:p>
                      <a:pPr algn="ctr"/>
                      <a:r>
                        <a:rPr lang="en-US" sz="1600" dirty="0"/>
                        <a:t>87</a:t>
                      </a:r>
                    </a:p>
                  </a:txBody>
                  <a:tcPr marT="0" marB="0" anchor="ctr">
                    <a:solidFill>
                      <a:srgbClr val="BFBFBF"/>
                    </a:solidFill>
                  </a:tcPr>
                </a:tc>
                <a:tc>
                  <a:txBody>
                    <a:bodyPr/>
                    <a:lstStyle/>
                    <a:p>
                      <a:pPr algn="ctr"/>
                      <a:r>
                        <a:rPr lang="en-US" sz="1600" dirty="0"/>
                        <a:t>2</a:t>
                      </a:r>
                    </a:p>
                  </a:txBody>
                  <a:tcPr marT="0" marB="0" anchor="ctr">
                    <a:solidFill>
                      <a:srgbClr val="BFBFBF"/>
                    </a:solidFill>
                  </a:tcPr>
                </a:tc>
                <a:extLst>
                  <a:ext uri="{0D108BD9-81ED-4DB2-BD59-A6C34878D82A}">
                    <a16:rowId xmlns:a16="http://schemas.microsoft.com/office/drawing/2014/main" val="10009"/>
                  </a:ext>
                </a:extLst>
              </a:tr>
              <a:tr h="193927">
                <a:tc>
                  <a:txBody>
                    <a:bodyPr/>
                    <a:lstStyle/>
                    <a:p>
                      <a:pPr algn="l"/>
                      <a:r>
                        <a:rPr lang="en-US" sz="1600" dirty="0"/>
                        <a:t>Latino</a:t>
                      </a:r>
                    </a:p>
                  </a:txBody>
                  <a:tcPr marT="0" marB="0" anchor="ctr">
                    <a:solidFill>
                      <a:srgbClr val="BFBFBF"/>
                    </a:solidFill>
                  </a:tcPr>
                </a:tc>
                <a:tc>
                  <a:txBody>
                    <a:bodyPr/>
                    <a:lstStyle/>
                    <a:p>
                      <a:pPr algn="ctr"/>
                      <a:r>
                        <a:rPr lang="en-US" sz="1600" dirty="0"/>
                        <a:t>39</a:t>
                      </a:r>
                    </a:p>
                  </a:txBody>
                  <a:tcPr marT="0" marB="0" anchor="ctr">
                    <a:solidFill>
                      <a:srgbClr val="BFBFBF"/>
                    </a:solidFill>
                  </a:tcPr>
                </a:tc>
                <a:tc>
                  <a:txBody>
                    <a:bodyPr/>
                    <a:lstStyle/>
                    <a:p>
                      <a:pPr algn="ctr"/>
                      <a:r>
                        <a:rPr lang="en-US" sz="1600" dirty="0"/>
                        <a:t>58</a:t>
                      </a:r>
                    </a:p>
                  </a:txBody>
                  <a:tcPr marT="0" marB="0" anchor="ctr">
                    <a:solidFill>
                      <a:srgbClr val="BFBFBF"/>
                    </a:solidFill>
                  </a:tcPr>
                </a:tc>
                <a:tc>
                  <a:txBody>
                    <a:bodyPr/>
                    <a:lstStyle/>
                    <a:p>
                      <a:pPr algn="ctr"/>
                      <a:r>
                        <a:rPr lang="en-US" sz="1600" dirty="0"/>
                        <a:t>3</a:t>
                      </a:r>
                    </a:p>
                  </a:txBody>
                  <a:tcPr marT="0" marB="0" anchor="ctr">
                    <a:solidFill>
                      <a:srgbClr val="BFBFBF"/>
                    </a:solidFill>
                  </a:tcPr>
                </a:tc>
                <a:extLst>
                  <a:ext uri="{0D108BD9-81ED-4DB2-BD59-A6C34878D82A}">
                    <a16:rowId xmlns:a16="http://schemas.microsoft.com/office/drawing/2014/main" val="10010"/>
                  </a:ext>
                </a:extLst>
              </a:tr>
              <a:tr h="193927">
                <a:tc>
                  <a:txBody>
                    <a:bodyPr/>
                    <a:lstStyle/>
                    <a:p>
                      <a:pPr algn="l"/>
                      <a:r>
                        <a:rPr lang="en-US" sz="1600" dirty="0"/>
                        <a:t>AAPI</a:t>
                      </a:r>
                    </a:p>
                  </a:txBody>
                  <a:tcPr marT="0" marB="0" anchor="ctr">
                    <a:solidFill>
                      <a:srgbClr val="BFBFBF"/>
                    </a:solidFill>
                  </a:tcPr>
                </a:tc>
                <a:tc>
                  <a:txBody>
                    <a:bodyPr/>
                    <a:lstStyle/>
                    <a:p>
                      <a:pPr algn="ctr"/>
                      <a:r>
                        <a:rPr lang="en-US" sz="1600" dirty="0"/>
                        <a:t>43</a:t>
                      </a:r>
                    </a:p>
                  </a:txBody>
                  <a:tcPr marT="0" marB="0" anchor="ctr">
                    <a:solidFill>
                      <a:srgbClr val="BFBFBF"/>
                    </a:solidFill>
                  </a:tcPr>
                </a:tc>
                <a:tc>
                  <a:txBody>
                    <a:bodyPr/>
                    <a:lstStyle/>
                    <a:p>
                      <a:pPr algn="ctr"/>
                      <a:r>
                        <a:rPr lang="en-US" sz="1600" dirty="0"/>
                        <a:t>57</a:t>
                      </a:r>
                    </a:p>
                  </a:txBody>
                  <a:tcPr marT="0" marB="0" anchor="ctr">
                    <a:solidFill>
                      <a:srgbClr val="BFBFBF"/>
                    </a:solidFill>
                  </a:tcPr>
                </a:tc>
                <a:tc>
                  <a:txBody>
                    <a:bodyPr/>
                    <a:lstStyle/>
                    <a:p>
                      <a:pPr algn="ctr"/>
                      <a:r>
                        <a:rPr lang="en-US" sz="1600" dirty="0"/>
                        <a:t>1</a:t>
                      </a:r>
                    </a:p>
                  </a:txBody>
                  <a:tcPr marT="0" marB="0" anchor="ctr">
                    <a:solidFill>
                      <a:srgbClr val="BFBFBF"/>
                    </a:solidFill>
                  </a:tcPr>
                </a:tc>
                <a:extLst>
                  <a:ext uri="{0D108BD9-81ED-4DB2-BD59-A6C34878D82A}">
                    <a16:rowId xmlns:a16="http://schemas.microsoft.com/office/drawing/2014/main" val="468079103"/>
                  </a:ext>
                </a:extLst>
              </a:tr>
              <a:tr h="193927">
                <a:tc>
                  <a:txBody>
                    <a:bodyPr/>
                    <a:lstStyle/>
                    <a:p>
                      <a:pPr algn="l"/>
                      <a:r>
                        <a:rPr lang="en-US" sz="1600" dirty="0"/>
                        <a:t>Democrat (ID)</a:t>
                      </a:r>
                    </a:p>
                  </a:txBody>
                  <a:tcPr marT="0" marB="0" anchor="ctr">
                    <a:solidFill>
                      <a:srgbClr val="DFDFDF"/>
                    </a:solidFill>
                  </a:tcPr>
                </a:tc>
                <a:tc>
                  <a:txBody>
                    <a:bodyPr/>
                    <a:lstStyle/>
                    <a:p>
                      <a:pPr algn="ctr"/>
                      <a:r>
                        <a:rPr lang="en-US" sz="1600" dirty="0"/>
                        <a:t>6</a:t>
                      </a:r>
                    </a:p>
                  </a:txBody>
                  <a:tcPr marT="0" marB="0" anchor="ctr">
                    <a:solidFill>
                      <a:srgbClr val="DFDFDF"/>
                    </a:solidFill>
                  </a:tcPr>
                </a:tc>
                <a:tc>
                  <a:txBody>
                    <a:bodyPr/>
                    <a:lstStyle/>
                    <a:p>
                      <a:pPr algn="ctr"/>
                      <a:r>
                        <a:rPr lang="en-US" sz="1600" dirty="0"/>
                        <a:t>94</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11"/>
                  </a:ext>
                </a:extLst>
              </a:tr>
              <a:tr h="193927">
                <a:tc>
                  <a:txBody>
                    <a:bodyPr/>
                    <a:lstStyle/>
                    <a:p>
                      <a:pPr algn="l"/>
                      <a:r>
                        <a:rPr lang="en-US" sz="1600" dirty="0"/>
                        <a:t>Independent (ID)</a:t>
                      </a:r>
                    </a:p>
                  </a:txBody>
                  <a:tcPr marT="0" marB="0" anchor="ctr">
                    <a:solidFill>
                      <a:srgbClr val="DFDFDF"/>
                    </a:solidFill>
                  </a:tcPr>
                </a:tc>
                <a:tc>
                  <a:txBody>
                    <a:bodyPr/>
                    <a:lstStyle/>
                    <a:p>
                      <a:pPr algn="ctr"/>
                      <a:r>
                        <a:rPr lang="en-US" sz="1600" dirty="0"/>
                        <a:t>45</a:t>
                      </a:r>
                    </a:p>
                  </a:txBody>
                  <a:tcPr marT="0" marB="0" anchor="ctr">
                    <a:solidFill>
                      <a:srgbClr val="DFDFDF"/>
                    </a:solidFill>
                  </a:tcPr>
                </a:tc>
                <a:tc>
                  <a:txBody>
                    <a:bodyPr/>
                    <a:lstStyle/>
                    <a:p>
                      <a:pPr algn="ctr"/>
                      <a:r>
                        <a:rPr lang="en-US" sz="1600" b="1" dirty="0"/>
                        <a:t>51</a:t>
                      </a:r>
                    </a:p>
                  </a:txBody>
                  <a:tcPr marT="0" marB="0" anchor="ctr">
                    <a:solidFill>
                      <a:srgbClr val="96BADA"/>
                    </a:solidFill>
                  </a:tcPr>
                </a:tc>
                <a:tc>
                  <a:txBody>
                    <a:bodyPr/>
                    <a:lstStyle/>
                    <a:p>
                      <a:pPr algn="ctr"/>
                      <a:r>
                        <a:rPr lang="en-US" sz="1600" dirty="0"/>
                        <a:t>4</a:t>
                      </a:r>
                    </a:p>
                  </a:txBody>
                  <a:tcPr marT="0" marB="0" anchor="ctr">
                    <a:solidFill>
                      <a:srgbClr val="DFDFDF"/>
                    </a:solidFill>
                  </a:tcPr>
                </a:tc>
                <a:extLst>
                  <a:ext uri="{0D108BD9-81ED-4DB2-BD59-A6C34878D82A}">
                    <a16:rowId xmlns:a16="http://schemas.microsoft.com/office/drawing/2014/main" val="799081869"/>
                  </a:ext>
                </a:extLst>
              </a:tr>
              <a:tr h="193927">
                <a:tc>
                  <a:txBody>
                    <a:bodyPr/>
                    <a:lstStyle/>
                    <a:p>
                      <a:pPr algn="l"/>
                      <a:r>
                        <a:rPr lang="en-US" sz="1600" dirty="0"/>
                        <a:t>Republican (ID)</a:t>
                      </a:r>
                    </a:p>
                  </a:txBody>
                  <a:tcPr marT="0" marB="0" anchor="ctr">
                    <a:solidFill>
                      <a:srgbClr val="DFDFDF"/>
                    </a:solidFill>
                  </a:tcPr>
                </a:tc>
                <a:tc>
                  <a:txBody>
                    <a:bodyPr/>
                    <a:lstStyle/>
                    <a:p>
                      <a:pPr algn="ctr"/>
                      <a:r>
                        <a:rPr lang="en-US" sz="1600" dirty="0"/>
                        <a:t>95</a:t>
                      </a:r>
                    </a:p>
                  </a:txBody>
                  <a:tcPr marT="0" marB="0" anchor="ctr">
                    <a:solidFill>
                      <a:srgbClr val="DFDFDF"/>
                    </a:solidFill>
                  </a:tcPr>
                </a:tc>
                <a:tc>
                  <a:txBody>
                    <a:bodyPr/>
                    <a:lstStyle/>
                    <a:p>
                      <a:pPr algn="ctr"/>
                      <a:r>
                        <a:rPr lang="en-US" sz="1600" dirty="0"/>
                        <a:t>5</a:t>
                      </a:r>
                    </a:p>
                  </a:txBody>
                  <a:tcPr marT="0" marB="0" anchor="ctr">
                    <a:solidFill>
                      <a:srgbClr val="DFDFDF"/>
                    </a:solidFill>
                  </a:tcPr>
                </a:tc>
                <a:tc>
                  <a:txBody>
                    <a:bodyPr/>
                    <a:lstStyle/>
                    <a:p>
                      <a:pPr algn="ctr"/>
                      <a:r>
                        <a:rPr lang="en-US" sz="1600" dirty="0"/>
                        <a:t>0</a:t>
                      </a:r>
                    </a:p>
                  </a:txBody>
                  <a:tcPr marT="0" marB="0" anchor="ctr">
                    <a:solidFill>
                      <a:srgbClr val="DFDFDF"/>
                    </a:solidFill>
                  </a:tcPr>
                </a:tc>
                <a:extLst>
                  <a:ext uri="{0D108BD9-81ED-4DB2-BD59-A6C34878D82A}">
                    <a16:rowId xmlns:a16="http://schemas.microsoft.com/office/drawing/2014/main" val="10012"/>
                  </a:ext>
                </a:extLst>
              </a:tr>
            </a:tbl>
          </a:graphicData>
        </a:graphic>
      </p:graphicFrame>
      <p:sp>
        <p:nvSpPr>
          <p:cNvPr id="11" name="TextBox 10" descr="In the election for Congress, will you vote for [ROTATE: _the Republican candidate or _the Democratic candidate? [IF “UNDECIDED,” ASK]: Which candidate do you lean toward at this time? &#13;&#10;">
            <a:extLst>
              <a:ext uri="{FF2B5EF4-FFF2-40B4-BE49-F238E27FC236}">
                <a16:creationId xmlns:a16="http://schemas.microsoft.com/office/drawing/2014/main" id="{B2FFDA2F-83BC-41D1-BB92-F4FD23D7102C}"/>
              </a:ext>
            </a:extLst>
          </p:cNvPr>
          <p:cNvSpPr txBox="1"/>
          <p:nvPr/>
        </p:nvSpPr>
        <p:spPr>
          <a:xfrm>
            <a:off x="335280" y="1603019"/>
            <a:ext cx="6884670" cy="873482"/>
          </a:xfrm>
          <a:prstGeom prst="rect">
            <a:avLst/>
          </a:prstGeom>
          <a:solidFill>
            <a:schemeClr val="bg1">
              <a:lumMod val="85000"/>
            </a:schemeClr>
          </a:solidFill>
        </p:spPr>
        <p:txBody>
          <a:bodyPr wrap="square" rtlCol="0" anchor="ctr">
            <a:noAutofit/>
          </a:bodyPr>
          <a:lstStyle/>
          <a:p>
            <a:pPr algn="ctr"/>
            <a:r>
              <a:rPr lang="en-US" b="1" dirty="0"/>
              <a:t>In the election for Congress, will you vote for [ROTATE: _the Republican candidate or _the Democratic candidate? [IF “UNDECIDED,” ASK]: Which candidate do you lean toward at this time? </a:t>
            </a:r>
          </a:p>
        </p:txBody>
      </p:sp>
      <p:sp>
        <p:nvSpPr>
          <p:cNvPr id="2" name="Title 1">
            <a:extLst>
              <a:ext uri="{FF2B5EF4-FFF2-40B4-BE49-F238E27FC236}">
                <a16:creationId xmlns:a16="http://schemas.microsoft.com/office/drawing/2014/main" id="{A92A0A8B-06C1-44A9-A659-5598428790B9}"/>
              </a:ext>
            </a:extLst>
          </p:cNvPr>
          <p:cNvSpPr>
            <a:spLocks noGrp="1"/>
          </p:cNvSpPr>
          <p:nvPr>
            <p:ph type="title"/>
          </p:nvPr>
        </p:nvSpPr>
        <p:spPr>
          <a:xfrm>
            <a:off x="335280" y="1"/>
            <a:ext cx="11521440" cy="1644138"/>
          </a:xfrm>
        </p:spPr>
        <p:txBody>
          <a:bodyPr>
            <a:noAutofit/>
          </a:bodyPr>
          <a:lstStyle/>
          <a:p>
            <a:r>
              <a:rPr lang="en-US" sz="2400" dirty="0"/>
              <a:t>In the Congressional ballot, the Democratic candidate beat the Republican candidate 51% to 48%. The gender gap showed up in the Congressional ballot as well, with men voting for the Republican candidate by 3 points and women voting for the Democratic candidate by 9 points. Independent voters favored the Democratic candidate by 6 points.</a:t>
            </a:r>
          </a:p>
        </p:txBody>
      </p:sp>
    </p:spTree>
    <p:extLst>
      <p:ext uri="{BB962C8B-B14F-4D97-AF65-F5344CB8AC3E}">
        <p14:creationId xmlns:p14="http://schemas.microsoft.com/office/powerpoint/2010/main" val="208666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png" descr="The Tarrance Group logo">
            <a:extLst>
              <a:ext uri="{FF2B5EF4-FFF2-40B4-BE49-F238E27FC236}">
                <a16:creationId xmlns:a16="http://schemas.microsoft.com/office/drawing/2014/main" id="{9AB5F7FB-093D-4D15-A6AD-185D6920CAC3}"/>
              </a:ext>
            </a:extLst>
          </p:cNvPr>
          <p:cNvPicPr/>
          <p:nvPr/>
        </p:nvPicPr>
        <p:blipFill>
          <a:blip r:embed="rId3"/>
          <a:srcRect/>
          <a:stretch>
            <a:fillRect/>
          </a:stretch>
        </p:blipFill>
        <p:spPr>
          <a:xfrm>
            <a:off x="8153400" y="6355080"/>
            <a:ext cx="2207812" cy="367160"/>
          </a:xfrm>
          <a:prstGeom prst="rect">
            <a:avLst/>
          </a:prstGeom>
          <a:ln/>
        </p:spPr>
      </p:pic>
      <p:graphicFrame>
        <p:nvGraphicFramePr>
          <p:cNvPr id="5" name="Table 4">
            <a:extLst>
              <a:ext uri="{FF2B5EF4-FFF2-40B4-BE49-F238E27FC236}">
                <a16:creationId xmlns:a16="http://schemas.microsoft.com/office/drawing/2014/main" id="{1F341E43-E3B0-45B3-9323-1C40FBCA92BC}"/>
              </a:ext>
            </a:extLst>
          </p:cNvPr>
          <p:cNvGraphicFramePr>
            <a:graphicFrameLocks noGrp="1"/>
          </p:cNvGraphicFramePr>
          <p:nvPr>
            <p:extLst>
              <p:ext uri="{D42A27DB-BD31-4B8C-83A1-F6EECF244321}">
                <p14:modId xmlns:p14="http://schemas.microsoft.com/office/powerpoint/2010/main" val="456038964"/>
              </p:ext>
            </p:extLst>
          </p:nvPr>
        </p:nvGraphicFramePr>
        <p:xfrm>
          <a:off x="79491" y="6339181"/>
          <a:ext cx="2551732" cy="50292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r>
                        <a:rPr lang="en-US" sz="1050" b="0" dirty="0">
                          <a:solidFill>
                            <a:schemeClr val="tx1"/>
                          </a:solidFill>
                        </a:rPr>
                        <a:t>Democrat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Republican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6" name="Straight Connector 5">
            <a:extLst>
              <a:ext uri="{FF2B5EF4-FFF2-40B4-BE49-F238E27FC236}">
                <a16:creationId xmlns:a16="http://schemas.microsoft.com/office/drawing/2014/main" id="{E0514E98-E604-4759-A9F9-53A20CF037CA}"/>
              </a:ext>
              <a:ext uri="{C183D7F6-B498-43B3-948B-1728B52AA6E4}">
                <adec:decorative xmlns:adec="http://schemas.microsoft.com/office/drawing/2017/decorative" val="1"/>
              </a:ext>
            </a:extLst>
          </p:cNvPr>
          <p:cNvCxnSpPr>
            <a:cxnSpLocks/>
          </p:cNvCxnSpPr>
          <p:nvPr/>
        </p:nvCxnSpPr>
        <p:spPr>
          <a:xfrm>
            <a:off x="7852780" y="2315476"/>
            <a:ext cx="0" cy="3341162"/>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Table 11">
            <a:extLst>
              <a:ext uri="{FF2B5EF4-FFF2-40B4-BE49-F238E27FC236}">
                <a16:creationId xmlns:a16="http://schemas.microsoft.com/office/drawing/2014/main" id="{40A6923E-5EBA-4DBE-8141-8848790103B3}"/>
              </a:ext>
            </a:extLst>
          </p:cNvPr>
          <p:cNvGraphicFramePr>
            <a:graphicFrameLocks noGrp="1"/>
          </p:cNvGraphicFramePr>
          <p:nvPr>
            <p:extLst>
              <p:ext uri="{D42A27DB-BD31-4B8C-83A1-F6EECF244321}">
                <p14:modId xmlns:p14="http://schemas.microsoft.com/office/powerpoint/2010/main" val="3525445919"/>
              </p:ext>
            </p:extLst>
          </p:nvPr>
        </p:nvGraphicFramePr>
        <p:xfrm>
          <a:off x="1968082" y="5656638"/>
          <a:ext cx="4251897" cy="1097280"/>
        </p:xfrm>
        <a:graphic>
          <a:graphicData uri="http://schemas.openxmlformats.org/drawingml/2006/table">
            <a:tbl>
              <a:tblPr firstRow="1" bandRow="1">
                <a:tableStyleId>{F5AB1C69-6EDB-4FF4-983F-18BD219EF322}</a:tableStyleId>
              </a:tblPr>
              <a:tblGrid>
                <a:gridCol w="2493836">
                  <a:extLst>
                    <a:ext uri="{9D8B030D-6E8A-4147-A177-3AD203B41FA5}">
                      <a16:colId xmlns:a16="http://schemas.microsoft.com/office/drawing/2014/main" val="1411350487"/>
                    </a:ext>
                  </a:extLst>
                </a:gridCol>
                <a:gridCol w="921131">
                  <a:extLst>
                    <a:ext uri="{9D8B030D-6E8A-4147-A177-3AD203B41FA5}">
                      <a16:colId xmlns:a16="http://schemas.microsoft.com/office/drawing/2014/main" val="1450042876"/>
                    </a:ext>
                  </a:extLst>
                </a:gridCol>
                <a:gridCol w="836930">
                  <a:extLst>
                    <a:ext uri="{9D8B030D-6E8A-4147-A177-3AD203B41FA5}">
                      <a16:colId xmlns:a16="http://schemas.microsoft.com/office/drawing/2014/main" val="3298898114"/>
                    </a:ext>
                  </a:extLst>
                </a:gridCol>
              </a:tblGrid>
              <a:tr h="119235">
                <a:tc>
                  <a:txBody>
                    <a:bodyPr/>
                    <a:lstStyle/>
                    <a:p>
                      <a:r>
                        <a:rPr lang="en-US" sz="1200" dirty="0">
                          <a:solidFill>
                            <a:schemeClr val="tx1"/>
                          </a:solidFill>
                        </a:rPr>
                        <a:t>2016 Vote </a:t>
                      </a:r>
                    </a:p>
                  </a:txBody>
                  <a:tcPr/>
                </a:tc>
                <a:tc>
                  <a:txBody>
                    <a:bodyPr/>
                    <a:lstStyle/>
                    <a:p>
                      <a:r>
                        <a:rPr lang="en-US" sz="1200" dirty="0">
                          <a:solidFill>
                            <a:schemeClr val="tx1"/>
                          </a:solidFill>
                        </a:rPr>
                        <a:t>Republican</a:t>
                      </a:r>
                    </a:p>
                  </a:txBody>
                  <a:tcPr/>
                </a:tc>
                <a:tc>
                  <a:txBody>
                    <a:bodyPr/>
                    <a:lstStyle/>
                    <a:p>
                      <a:r>
                        <a:rPr lang="en-US" sz="1200" dirty="0">
                          <a:solidFill>
                            <a:schemeClr val="tx1"/>
                          </a:solidFill>
                        </a:rPr>
                        <a:t>Democrat</a:t>
                      </a:r>
                    </a:p>
                  </a:txBody>
                  <a:tcPr/>
                </a:tc>
                <a:extLst>
                  <a:ext uri="{0D108BD9-81ED-4DB2-BD59-A6C34878D82A}">
                    <a16:rowId xmlns:a16="http://schemas.microsoft.com/office/drawing/2014/main" val="476761312"/>
                  </a:ext>
                </a:extLst>
              </a:tr>
              <a:tr h="119235">
                <a:tc>
                  <a:txBody>
                    <a:bodyPr/>
                    <a:lstStyle/>
                    <a:p>
                      <a:r>
                        <a:rPr lang="en-US" sz="1200" dirty="0">
                          <a:solidFill>
                            <a:schemeClr val="tx1"/>
                          </a:solidFill>
                        </a:rPr>
                        <a:t>Voters w/ a Disability </a:t>
                      </a:r>
                    </a:p>
                  </a:txBody>
                  <a:tcPr/>
                </a:tc>
                <a:tc>
                  <a:txBody>
                    <a:bodyPr/>
                    <a:lstStyle/>
                    <a:p>
                      <a:pPr algn="ctr"/>
                      <a:r>
                        <a:rPr lang="en-US" sz="1200" b="0" dirty="0">
                          <a:solidFill>
                            <a:schemeClr val="tx1"/>
                          </a:solidFill>
                        </a:rPr>
                        <a:t>41</a:t>
                      </a:r>
                    </a:p>
                  </a:txBody>
                  <a:tcPr/>
                </a:tc>
                <a:tc>
                  <a:txBody>
                    <a:bodyPr/>
                    <a:lstStyle/>
                    <a:p>
                      <a:pPr algn="ctr"/>
                      <a:r>
                        <a:rPr lang="en-US" sz="1200" b="0" dirty="0">
                          <a:solidFill>
                            <a:schemeClr val="tx1"/>
                          </a:solidFill>
                        </a:rPr>
                        <a:t>54</a:t>
                      </a:r>
                    </a:p>
                  </a:txBody>
                  <a:tcPr/>
                </a:tc>
                <a:extLst>
                  <a:ext uri="{0D108BD9-81ED-4DB2-BD59-A6C34878D82A}">
                    <a16:rowId xmlns:a16="http://schemas.microsoft.com/office/drawing/2014/main" val="2917829844"/>
                  </a:ext>
                </a:extLst>
              </a:tr>
              <a:tr h="119235">
                <a:tc>
                  <a:txBody>
                    <a:bodyPr/>
                    <a:lstStyle/>
                    <a:p>
                      <a:r>
                        <a:rPr lang="en-US" sz="1200" dirty="0">
                          <a:solidFill>
                            <a:schemeClr val="tx1"/>
                          </a:solidFill>
                        </a:rPr>
                        <a:t>Voters w/ a Disability/Family/Friends</a:t>
                      </a:r>
                    </a:p>
                  </a:txBody>
                  <a:tcPr/>
                </a:tc>
                <a:tc>
                  <a:txBody>
                    <a:bodyPr/>
                    <a:lstStyle/>
                    <a:p>
                      <a:pPr algn="ctr"/>
                      <a:r>
                        <a:rPr lang="en-US" sz="1200" b="0" dirty="0">
                          <a:solidFill>
                            <a:schemeClr val="tx1"/>
                          </a:solidFill>
                        </a:rPr>
                        <a:t>48</a:t>
                      </a:r>
                    </a:p>
                  </a:txBody>
                  <a:tcPr/>
                </a:tc>
                <a:tc>
                  <a:txBody>
                    <a:bodyPr/>
                    <a:lstStyle/>
                    <a:p>
                      <a:pPr algn="ctr"/>
                      <a:r>
                        <a:rPr lang="en-US" sz="1200" b="0" dirty="0">
                          <a:solidFill>
                            <a:schemeClr val="tx1"/>
                          </a:solidFill>
                        </a:rPr>
                        <a:t>50</a:t>
                      </a:r>
                    </a:p>
                  </a:txBody>
                  <a:tcPr/>
                </a:tc>
                <a:extLst>
                  <a:ext uri="{0D108BD9-81ED-4DB2-BD59-A6C34878D82A}">
                    <a16:rowId xmlns:a16="http://schemas.microsoft.com/office/drawing/2014/main" val="1684082506"/>
                  </a:ext>
                </a:extLst>
              </a:tr>
              <a:tr h="119235">
                <a:tc>
                  <a:txBody>
                    <a:bodyPr/>
                    <a:lstStyle/>
                    <a:p>
                      <a:r>
                        <a:rPr lang="en-US" sz="1200" dirty="0">
                          <a:solidFill>
                            <a:schemeClr val="tx1"/>
                          </a:solidFill>
                        </a:rPr>
                        <a:t>Not PWD/family/friends </a:t>
                      </a:r>
                    </a:p>
                  </a:txBody>
                  <a:tcPr/>
                </a:tc>
                <a:tc>
                  <a:txBody>
                    <a:bodyPr/>
                    <a:lstStyle/>
                    <a:p>
                      <a:pPr algn="ctr"/>
                      <a:r>
                        <a:rPr lang="en-US" sz="1200" b="0" dirty="0">
                          <a:solidFill>
                            <a:schemeClr val="tx1"/>
                          </a:solidFill>
                        </a:rPr>
                        <a:t>50</a:t>
                      </a:r>
                    </a:p>
                  </a:txBody>
                  <a:tcPr/>
                </a:tc>
                <a:tc>
                  <a:txBody>
                    <a:bodyPr/>
                    <a:lstStyle/>
                    <a:p>
                      <a:pPr algn="ctr"/>
                      <a:r>
                        <a:rPr lang="en-US" sz="1200" b="0" dirty="0">
                          <a:solidFill>
                            <a:schemeClr val="tx1"/>
                          </a:solidFill>
                        </a:rPr>
                        <a:t>48</a:t>
                      </a:r>
                    </a:p>
                  </a:txBody>
                  <a:tcPr/>
                </a:tc>
                <a:extLst>
                  <a:ext uri="{0D108BD9-81ED-4DB2-BD59-A6C34878D82A}">
                    <a16:rowId xmlns:a16="http://schemas.microsoft.com/office/drawing/2014/main" val="3005798017"/>
                  </a:ext>
                </a:extLst>
              </a:tr>
            </a:tbl>
          </a:graphicData>
        </a:graphic>
      </p:graphicFrame>
      <p:sp>
        <p:nvSpPr>
          <p:cNvPr id="9" name="Circle: Hollow 8">
            <a:extLst>
              <a:ext uri="{FF2B5EF4-FFF2-40B4-BE49-F238E27FC236}">
                <a16:creationId xmlns:a16="http://schemas.microsoft.com/office/drawing/2014/main" id="{3CBB6BD3-1A47-4B37-A099-8591868900DB}"/>
              </a:ext>
              <a:ext uri="{C183D7F6-B498-43B3-948B-1728B52AA6E4}">
                <adec:decorative xmlns:adec="http://schemas.microsoft.com/office/drawing/2017/decorative" val="1"/>
              </a:ext>
            </a:extLst>
          </p:cNvPr>
          <p:cNvSpPr/>
          <p:nvPr/>
        </p:nvSpPr>
        <p:spPr>
          <a:xfrm>
            <a:off x="2631223" y="2509463"/>
            <a:ext cx="1106756" cy="615455"/>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5431D27B-9B9F-424E-9CD3-FEBFE358C9C0}"/>
              </a:ext>
              <a:ext uri="{C183D7F6-B498-43B3-948B-1728B52AA6E4}">
                <adec:decorative xmlns:adec="http://schemas.microsoft.com/office/drawing/2017/decorative" val="1"/>
              </a:ext>
            </a:extLst>
          </p:cNvPr>
          <p:cNvSpPr/>
          <p:nvPr/>
        </p:nvSpPr>
        <p:spPr>
          <a:xfrm rot="19864104">
            <a:off x="8375308" y="2539168"/>
            <a:ext cx="1185121" cy="619675"/>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a:extLst>
              <a:ext uri="{FF2B5EF4-FFF2-40B4-BE49-F238E27FC236}">
                <a16:creationId xmlns:a16="http://schemas.microsoft.com/office/drawing/2014/main" id="{FD0E65DE-A898-405D-9F56-FCCBBF59A86D}"/>
              </a:ext>
              <a:ext uri="{C183D7F6-B498-43B3-948B-1728B52AA6E4}">
                <adec:decorative xmlns:adec="http://schemas.microsoft.com/office/drawing/2017/decorative" val="1"/>
              </a:ext>
            </a:extLst>
          </p:cNvPr>
          <p:cNvSpPr/>
          <p:nvPr/>
        </p:nvSpPr>
        <p:spPr>
          <a:xfrm>
            <a:off x="4481567" y="2519513"/>
            <a:ext cx="693327" cy="517482"/>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Chart 6" descr="All Voters&#10;51 Democrat&#10;48 Republican&#10;&#10;Voters with a disability&#10;49 each&#10;&#10;Disability community&#10;50 Democrat&#10;48 Republican&#10;&#10;Non-Disability Community&#10;51 Democrat&#10;48 Republican&#10;&#10;Voters with a disability in battleground states&#10;47 Democrat&#10;52 Republican&#10;&#10;Disability Community in Battleground states&#10;49 each">
            <a:extLst>
              <a:ext uri="{FF2B5EF4-FFF2-40B4-BE49-F238E27FC236}">
                <a16:creationId xmlns:a16="http://schemas.microsoft.com/office/drawing/2014/main" id="{49D4B1EC-B1B9-4A32-BF85-237DCDD5A4C2}"/>
              </a:ext>
            </a:extLst>
          </p:cNvPr>
          <p:cNvGraphicFramePr/>
          <p:nvPr>
            <p:extLst>
              <p:ext uri="{D42A27DB-BD31-4B8C-83A1-F6EECF244321}">
                <p14:modId xmlns:p14="http://schemas.microsoft.com/office/powerpoint/2010/main" val="1656345179"/>
              </p:ext>
            </p:extLst>
          </p:nvPr>
        </p:nvGraphicFramePr>
        <p:xfrm>
          <a:off x="79491" y="2055773"/>
          <a:ext cx="12001673" cy="369349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descr="In the election for Congress, will you vote for [ROTATE: _the Republican candidate or _the Democratic candidate? [IF “UNDECIDED,” ASK]: Which candidate do you lean toward at this time? &#13;&#10;">
            <a:extLst>
              <a:ext uri="{FF2B5EF4-FFF2-40B4-BE49-F238E27FC236}">
                <a16:creationId xmlns:a16="http://schemas.microsoft.com/office/drawing/2014/main" id="{541032DC-1F15-4BA9-A665-4FD0F2E26B76}"/>
              </a:ext>
            </a:extLst>
          </p:cNvPr>
          <p:cNvSpPr txBox="1"/>
          <p:nvPr/>
        </p:nvSpPr>
        <p:spPr>
          <a:xfrm>
            <a:off x="335280" y="1603019"/>
            <a:ext cx="11458301" cy="566975"/>
          </a:xfrm>
          <a:prstGeom prst="rect">
            <a:avLst/>
          </a:prstGeom>
          <a:solidFill>
            <a:schemeClr val="bg1">
              <a:lumMod val="85000"/>
            </a:schemeClr>
          </a:solidFill>
        </p:spPr>
        <p:txBody>
          <a:bodyPr wrap="square" rtlCol="0" anchor="ctr">
            <a:noAutofit/>
          </a:bodyPr>
          <a:lstStyle/>
          <a:p>
            <a:pPr algn="ctr"/>
            <a:r>
              <a:rPr lang="en-US" sz="1600" b="1" dirty="0"/>
              <a:t>In the election for Congress, will you vote for [ROTATE: _the Republican candidate or _the Democratic candidate? [IF “UNDECIDED,” ASK]: Which candidate do you lean toward at this time? </a:t>
            </a:r>
          </a:p>
        </p:txBody>
      </p:sp>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Voters with disabilities nationwide split their votes evenly between the Democratic and Republican candidate. Among voters with disabilities in battleground states, 52% voted for the Republican candidate. Half of all voters with disabilities/family/friends voted for the Democrat. </a:t>
            </a:r>
          </a:p>
        </p:txBody>
      </p:sp>
    </p:spTree>
    <p:extLst>
      <p:ext uri="{BB962C8B-B14F-4D97-AF65-F5344CB8AC3E}">
        <p14:creationId xmlns:p14="http://schemas.microsoft.com/office/powerpoint/2010/main" val="3360721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6165</TotalTime>
  <Words>4587</Words>
  <Application>Microsoft Macintosh PowerPoint</Application>
  <PresentationFormat>Widescreen</PresentationFormat>
  <Paragraphs>1236</Paragraphs>
  <Slides>27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 Election Omnibus Findings January 2021</vt:lpstr>
      <vt:lpstr>Methodology</vt:lpstr>
      <vt:lpstr>More than 2 in 5 voters report having a disability and/or having a family member or a close friend with a disability. Throughout this webinar deck, we use either the phrase “voters with disabilities/family/friends” or “P/F/F” to refer to the total sample of voters who say they either personally have a disability, have a family member with a disability, or a close friend with a disability. </vt:lpstr>
      <vt:lpstr>Presidential Vote</vt:lpstr>
      <vt:lpstr>In a closely contested race, Joe Biden defeated Donald Trump in both the electoral college and the popular vote. Our election survey had the national vote at 51% for Biden to 48% for Trump.</vt:lpstr>
      <vt:lpstr>A majority of voters with disabilities overall, including 55% of voters with disabilities in battleground states, voted for Donald Trump. A majority of the voters with disabilities/family/friends voted for Biden – 51% to 48%. In 2016, a plurality of voters with disabilities (49%) voted for Clinton. </vt:lpstr>
      <vt:lpstr>Majorities of voters who are college educated, unmarried, female, younger, and voters of color who identify as a person with a disability  and/or as a voter with a family member or close friend with a disability voted for Biden.   Conversely, a solid majority of non-college, married, male, white, and older voters with disabilities voted for Trump.  </vt:lpstr>
      <vt:lpstr>In the Congressional ballot, the Democratic candidate beat the Republican candidate 51% to 48%. The gender gap showed up in the Congressional ballot as well, with men voting for the Republican candidate by 3 points and women voting for the Democratic candidate by 9 points. Independent voters favored the Democratic candidate by 6 points.</vt:lpstr>
      <vt:lpstr>Voters with disabilities nationwide split their votes evenly between the Democratic and Republican candidate. Among voters with disabilities in battleground states, 52% voted for the Republican candidate. Half of all voters with disabilities/family/friends voted for the Democrat. </vt:lpstr>
      <vt:lpstr>Like the presidential ballot, majorities of voters who are college- educated, unmarried, female, younger, and voters of color who identify as a person with disabilities voted for Biden.   Majorities of non-college, married, male, white, and older voters with disabilities and voters with disabilities/family/friends voted for Trump.  </vt:lpstr>
      <vt:lpstr>The economy and jobs and COVID-19 dominated voters’ issue concerns, with 30% saying the economy and jobs and 28% saying COVID-19 were one of the two most important issues in deciding for whom to vote. While the economy and jobs were paramount among Trump voters, COVID-19 was most important to Biden voters.</vt:lpstr>
      <vt:lpstr>Among voters with disabilities and those connected to voters with disabilities, COVID-19 and the economy and jobs were the most important issues in deciding for whom to vote. Voters with a family member or close friend were likely to list health care as an important issue and voters with disabilities were more likely than voters overall to list Social Security and Medicare as an important issue, too. </vt:lpstr>
      <vt:lpstr>Candidates and  Disability Issues</vt:lpstr>
      <vt:lpstr>Less than one-third of voters overall remember hearing, reading, or seeing anything from congressional or presidential campaigns about issues that are important to people with disabilities. African American voters are most likely to recall hearing something from campaigns. Independents and voters in the Midwest are least likely.</vt:lpstr>
      <vt:lpstr>Voters with disabilities, particularly women with disabilities, and voters with a close friend with disabilities are most likely to have heard, read, or seen something. </vt:lpstr>
      <vt:lpstr>A solid majority of voters believe it is very important that candidates treat people with disabilities with dignity and respect – a core value among all voters, voters with disabilities, and voters with disabilities/family/friends since 2016. The simple act of treating disabled people with respect is powerful and in an election season where hundreds of races are going to be decided by 5-points or less, courting these groups is good politics and good policy.</vt:lpstr>
      <vt:lpstr>Voters across demographic subgroups believe it is very important that candidates treat people with disabilities with dignity and respect. We see the greatest intensity of support among the voters with disabilities/family/friends, older voters, whites, African Americans, and Democrats. There is a 13-point gap in intensity between Biden and Trump voters.</vt:lpstr>
      <vt:lpstr>Across demographic subgroups, a solid majority of voters believe it is very important that congressional and presidential campaigns address issues that are important to people with disabilities. African American voters are especially likely to say it is very important.</vt:lpstr>
      <vt:lpstr>We see the greatest rating of importance for issues for people with disabilities among voters with disabilities, especially those in battleground states, men with disabilities, older people with disabilities, and Biden voters who heard something around disabilities during the election. </vt:lpstr>
      <vt:lpstr>At least 9 in 10 voters agree that our communities are at their best when all people, including people with disabilities, have opportunities, and that people with disabilities should be at decision making tables just like everyone else. Voters also strongly agree with statements that call for disability issues to be included in national policies and for candidates and their campaigns to include this constituency in their efforts and fight against stigmas and bias.  </vt:lpstr>
      <vt:lpstr>At least two-thirds of voters also strongly agree with statements that center people with disabilities and highlight their contributions to the workplace, underscore the historical biases they have faced, and talk about how voting on issues important to this community can bring about change. Statements focused on the individual around the issues and motivation to vote fall into a second tier. Voters are more likely to strongly agree that issues around disability and healthcare influence their motivation to vote rather than disability issues alone.</vt:lpstr>
      <vt:lpstr>The top tier of statements is also strong, especially among voters with disabilities. More than 9 in 10 older voters with disabilities and voters with disabilities in battleground states strongly agree our communities are at their best when all people, including people with disabilities, have the opportunity to get skills, jobs, and succeed. </vt:lpstr>
      <vt:lpstr>Voters with disabilities strongly agree with all statements at higher rates than overall voters with disabilities/family/friends overall, as do Biden voters who heard about issues around disabilities from campaigns. Younger voters with disabilities are more likely than older voters with disabilities to strongly agree that candidates’ stances on issues around disability influence who they voted for and how motivated they were to vote this election. </vt:lpstr>
      <vt:lpstr>There has been a 10-point increase in intensity among people with disabilities and a 5-point increase among the voters with disabilities/family/friends strongly agreeing that issues around disability influence how motivated they are to vote. </vt:lpstr>
      <vt:lpstr>Voters are concerned that cuts to health care and the ACA will have a negative impact on people with disabilities, including about 2 in 5 who are very concerned. African Americans, Democrats, voters in the Northeast, and older voters are most likely to be very concerned. A majority of Republicans are not concerned.</vt:lpstr>
      <vt:lpstr>Voters with disabilities, particularly women with disabilities, are very concerned that cuts to health care and the ACA will have a negative impact on people with disabilities.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PowerPoint Template</dc:title>
  <dc:creator>Jonathan Voss</dc:creator>
  <cp:lastModifiedBy>Tina Pinedo</cp:lastModifiedBy>
  <cp:revision>523</cp:revision>
  <dcterms:created xsi:type="dcterms:W3CDTF">2019-01-30T18:38:59Z</dcterms:created>
  <dcterms:modified xsi:type="dcterms:W3CDTF">2021-01-13T14:57:35Z</dcterms:modified>
</cp:coreProperties>
</file>