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media/image2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328" r:id="rId2"/>
    <p:sldId id="322" r:id="rId3"/>
    <p:sldId id="362" r:id="rId4"/>
    <p:sldId id="314" r:id="rId5"/>
    <p:sldId id="335" r:id="rId6"/>
    <p:sldId id="324" r:id="rId7"/>
    <p:sldId id="330" r:id="rId8"/>
    <p:sldId id="345" r:id="rId9"/>
    <p:sldId id="346" r:id="rId10"/>
    <p:sldId id="347" r:id="rId11"/>
    <p:sldId id="344" r:id="rId12"/>
    <p:sldId id="329" r:id="rId13"/>
    <p:sldId id="348" r:id="rId14"/>
    <p:sldId id="350" r:id="rId15"/>
    <p:sldId id="334" r:id="rId16"/>
    <p:sldId id="337" r:id="rId17"/>
    <p:sldId id="351" r:id="rId18"/>
    <p:sldId id="318" r:id="rId19"/>
    <p:sldId id="353" r:id="rId20"/>
    <p:sldId id="357" r:id="rId21"/>
    <p:sldId id="358" r:id="rId22"/>
    <p:sldId id="361" r:id="rId23"/>
    <p:sldId id="359" r:id="rId24"/>
    <p:sldId id="327" r:id="rId25"/>
    <p:sldId id="360" r:id="rId26"/>
  </p:sldIdLst>
  <p:sldSz cx="9144000" cy="5143500" type="screen16x9"/>
  <p:notesSz cx="7010400" cy="9296400"/>
  <p:embeddedFontLst>
    <p:embeddedFont>
      <p:font typeface="Century Gothic" panose="020B0502020202020204" pitchFamily="34" charset="0"/>
      <p:regular r:id="rId28"/>
      <p:bold r:id="rId29"/>
      <p:italic r:id="rId30"/>
      <p:boldItalic r:id="rId31"/>
    </p:embeddedFont>
    <p:embeddedFont>
      <p:font typeface="Raleway"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La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B23"/>
    <a:srgbClr val="BFDBDE"/>
    <a:srgbClr val="BEF1A1"/>
    <a:srgbClr val="A86D6F"/>
    <a:srgbClr val="822E31"/>
    <a:srgbClr val="843133"/>
    <a:srgbClr val="D3D8D8"/>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90FCC4-729B-4B12-893A-96D2397494F8}">
  <a:tblStyle styleId="{E690FCC4-729B-4B12-893A-96D2397494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424" autoAdjust="0"/>
  </p:normalViewPr>
  <p:slideViewPr>
    <p:cSldViewPr snapToGrid="0">
      <p:cViewPr varScale="1">
        <p:scale>
          <a:sx n="36" d="100"/>
          <a:sy n="36" d="100"/>
        </p:scale>
        <p:origin x="2100" y="4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895D3-3452-4C3C-8C05-BABB681EB2EF}" type="doc">
      <dgm:prSet loTypeId="urn:microsoft.com/office/officeart/2005/8/layout/vProcess5" loCatId="process" qsTypeId="urn:microsoft.com/office/officeart/2005/8/quickstyle/3d4" qsCatId="3D" csTypeId="urn:microsoft.com/office/officeart/2005/8/colors/accent0_2" csCatId="mainScheme" phldr="1"/>
      <dgm:spPr/>
      <dgm:t>
        <a:bodyPr/>
        <a:lstStyle/>
        <a:p>
          <a:endParaRPr lang="en-US"/>
        </a:p>
      </dgm:t>
    </dgm:pt>
    <dgm:pt modelId="{B3843420-82A0-4D7C-B0C3-C28EB2A7B353}">
      <dgm:prSet phldrT="[Text]"/>
      <dgm:spPr>
        <a:solidFill>
          <a:srgbClr val="150B23">
            <a:alpha val="75000"/>
          </a:srgbClr>
        </a:solidFill>
        <a:ln>
          <a:solidFill>
            <a:schemeClr val="bg1"/>
          </a:solidFill>
        </a:ln>
      </dgm:spPr>
      <dgm:t>
        <a:bodyPr/>
        <a:lstStyle/>
        <a:p>
          <a:r>
            <a:rPr lang="en-US" dirty="0">
              <a:solidFill>
                <a:schemeClr val="bg1"/>
              </a:solidFill>
            </a:rPr>
            <a:t>Census 201</a:t>
          </a:r>
        </a:p>
      </dgm:t>
    </dgm:pt>
    <dgm:pt modelId="{281DD8A8-93B0-4F3C-A8F6-02DA1E59F0ED}" type="parTrans" cxnId="{285A738C-A595-452B-9360-A0A05005149A}">
      <dgm:prSet/>
      <dgm:spPr/>
      <dgm:t>
        <a:bodyPr/>
        <a:lstStyle/>
        <a:p>
          <a:endParaRPr lang="en-US"/>
        </a:p>
      </dgm:t>
    </dgm:pt>
    <dgm:pt modelId="{EE04F9BA-B8B4-4EEA-8785-D40DEBCCDACB}" type="sibTrans" cxnId="{285A738C-A595-452B-9360-A0A05005149A}">
      <dgm:prSet/>
      <dgm:spPr>
        <a:solidFill>
          <a:srgbClr val="150B23">
            <a:alpha val="90000"/>
          </a:srgbClr>
        </a:solidFill>
      </dgm:spPr>
      <dgm:t>
        <a:bodyPr/>
        <a:lstStyle/>
        <a:p>
          <a:endParaRPr lang="en-US"/>
        </a:p>
      </dgm:t>
    </dgm:pt>
    <dgm:pt modelId="{4427B19E-37F3-4DBF-8248-AD803A06F2A5}">
      <dgm:prSet phldrT="[Text]"/>
      <dgm:spPr>
        <a:ln>
          <a:solidFill>
            <a:srgbClr val="150B23"/>
          </a:solidFill>
        </a:ln>
      </dgm:spPr>
      <dgm:t>
        <a:bodyPr/>
        <a:lstStyle/>
        <a:p>
          <a:r>
            <a:rPr lang="en-US" dirty="0"/>
            <a:t>Census 2020 and COVID-19</a:t>
          </a:r>
        </a:p>
      </dgm:t>
    </dgm:pt>
    <dgm:pt modelId="{A68550ED-CAFC-4ACF-AF3C-340C263F7755}" type="parTrans" cxnId="{23C8FFDE-6FDD-403A-A7CF-4F771124D199}">
      <dgm:prSet/>
      <dgm:spPr/>
      <dgm:t>
        <a:bodyPr/>
        <a:lstStyle/>
        <a:p>
          <a:endParaRPr lang="en-US"/>
        </a:p>
      </dgm:t>
    </dgm:pt>
    <dgm:pt modelId="{CA967A1D-B434-4A1D-8267-BEE3C17A1369}" type="sibTrans" cxnId="{23C8FFDE-6FDD-403A-A7CF-4F771124D199}">
      <dgm:prSet/>
      <dgm:spPr>
        <a:solidFill>
          <a:srgbClr val="150B23">
            <a:alpha val="90000"/>
          </a:srgbClr>
        </a:solidFill>
      </dgm:spPr>
      <dgm:t>
        <a:bodyPr/>
        <a:lstStyle/>
        <a:p>
          <a:endParaRPr lang="en-US"/>
        </a:p>
      </dgm:t>
    </dgm:pt>
    <dgm:pt modelId="{F558A4F6-D1A5-4521-A232-6E06AD0A6B24}">
      <dgm:prSet phldrT="[Text]"/>
      <dgm:spPr>
        <a:solidFill>
          <a:srgbClr val="150B23">
            <a:alpha val="75000"/>
          </a:srgbClr>
        </a:solidFill>
        <a:ln>
          <a:solidFill>
            <a:schemeClr val="bg1"/>
          </a:solidFill>
        </a:ln>
      </dgm:spPr>
      <dgm:t>
        <a:bodyPr/>
        <a:lstStyle/>
        <a:p>
          <a:r>
            <a:rPr lang="en-US" dirty="0">
              <a:solidFill>
                <a:schemeClr val="bg1"/>
              </a:solidFill>
            </a:rPr>
            <a:t>Frequently Asked Questions</a:t>
          </a:r>
        </a:p>
      </dgm:t>
    </dgm:pt>
    <dgm:pt modelId="{46A052D2-9A6D-4F66-9165-D372D4261AC7}" type="parTrans" cxnId="{1BB8CFE3-0236-40EE-B4D1-BBB8596073C8}">
      <dgm:prSet/>
      <dgm:spPr/>
      <dgm:t>
        <a:bodyPr/>
        <a:lstStyle/>
        <a:p>
          <a:endParaRPr lang="en-US"/>
        </a:p>
      </dgm:t>
    </dgm:pt>
    <dgm:pt modelId="{43358308-AD0B-4C6B-BEE5-7BAF452CAB12}" type="sibTrans" cxnId="{1BB8CFE3-0236-40EE-B4D1-BBB8596073C8}">
      <dgm:prSet/>
      <dgm:spPr/>
      <dgm:t>
        <a:bodyPr/>
        <a:lstStyle/>
        <a:p>
          <a:endParaRPr lang="en-US"/>
        </a:p>
      </dgm:t>
    </dgm:pt>
    <dgm:pt modelId="{9B671917-E812-4B07-ACEC-FB9A271BD464}" type="pres">
      <dgm:prSet presAssocID="{FBD895D3-3452-4C3C-8C05-BABB681EB2EF}" presName="outerComposite" presStyleCnt="0">
        <dgm:presLayoutVars>
          <dgm:chMax val="5"/>
          <dgm:dir/>
          <dgm:resizeHandles val="exact"/>
        </dgm:presLayoutVars>
      </dgm:prSet>
      <dgm:spPr/>
      <dgm:t>
        <a:bodyPr/>
        <a:lstStyle/>
        <a:p>
          <a:endParaRPr lang="en-US"/>
        </a:p>
      </dgm:t>
    </dgm:pt>
    <dgm:pt modelId="{D69EF84E-F96F-4364-BBDC-885A252DCB34}" type="pres">
      <dgm:prSet presAssocID="{FBD895D3-3452-4C3C-8C05-BABB681EB2EF}" presName="dummyMaxCanvas" presStyleCnt="0">
        <dgm:presLayoutVars/>
      </dgm:prSet>
      <dgm:spPr/>
    </dgm:pt>
    <dgm:pt modelId="{6781B61F-7E7B-4FE6-9269-42E9779A5D0E}" type="pres">
      <dgm:prSet presAssocID="{FBD895D3-3452-4C3C-8C05-BABB681EB2EF}" presName="ThreeNodes_1" presStyleLbl="node1" presStyleIdx="0" presStyleCnt="3" custLinFactNeighborX="-1347" custLinFactNeighborY="-5324">
        <dgm:presLayoutVars>
          <dgm:bulletEnabled val="1"/>
        </dgm:presLayoutVars>
      </dgm:prSet>
      <dgm:spPr/>
      <dgm:t>
        <a:bodyPr/>
        <a:lstStyle/>
        <a:p>
          <a:endParaRPr lang="en-US"/>
        </a:p>
      </dgm:t>
    </dgm:pt>
    <dgm:pt modelId="{B4D02D6C-FC40-4BB5-9F8C-5F7BAAB443D5}" type="pres">
      <dgm:prSet presAssocID="{FBD895D3-3452-4C3C-8C05-BABB681EB2EF}" presName="ThreeNodes_2" presStyleLbl="node1" presStyleIdx="1" presStyleCnt="3" custLinFactNeighborX="0" custLinFactNeighborY="-3549">
        <dgm:presLayoutVars>
          <dgm:bulletEnabled val="1"/>
        </dgm:presLayoutVars>
      </dgm:prSet>
      <dgm:spPr/>
      <dgm:t>
        <a:bodyPr/>
        <a:lstStyle/>
        <a:p>
          <a:endParaRPr lang="en-US"/>
        </a:p>
      </dgm:t>
    </dgm:pt>
    <dgm:pt modelId="{1D266072-AC98-4937-A702-086D14BFF4EC}" type="pres">
      <dgm:prSet presAssocID="{FBD895D3-3452-4C3C-8C05-BABB681EB2EF}" presName="ThreeNodes_3" presStyleLbl="node1" presStyleIdx="2" presStyleCnt="3" custLinFactNeighborX="1123" custLinFactNeighborY="3549">
        <dgm:presLayoutVars>
          <dgm:bulletEnabled val="1"/>
        </dgm:presLayoutVars>
      </dgm:prSet>
      <dgm:spPr/>
      <dgm:t>
        <a:bodyPr/>
        <a:lstStyle/>
        <a:p>
          <a:endParaRPr lang="en-US"/>
        </a:p>
      </dgm:t>
    </dgm:pt>
    <dgm:pt modelId="{AC30DBD5-C676-4374-9642-04E6E1CFBEE1}" type="pres">
      <dgm:prSet presAssocID="{FBD895D3-3452-4C3C-8C05-BABB681EB2EF}" presName="ThreeConn_1-2" presStyleLbl="fgAccFollowNode1" presStyleIdx="0" presStyleCnt="2">
        <dgm:presLayoutVars>
          <dgm:bulletEnabled val="1"/>
        </dgm:presLayoutVars>
      </dgm:prSet>
      <dgm:spPr/>
      <dgm:t>
        <a:bodyPr/>
        <a:lstStyle/>
        <a:p>
          <a:endParaRPr lang="en-US"/>
        </a:p>
      </dgm:t>
    </dgm:pt>
    <dgm:pt modelId="{D8868144-763C-41B5-B2C2-146D78074C1A}" type="pres">
      <dgm:prSet presAssocID="{FBD895D3-3452-4C3C-8C05-BABB681EB2EF}" presName="ThreeConn_2-3" presStyleLbl="fgAccFollowNode1" presStyleIdx="1" presStyleCnt="2">
        <dgm:presLayoutVars>
          <dgm:bulletEnabled val="1"/>
        </dgm:presLayoutVars>
      </dgm:prSet>
      <dgm:spPr/>
      <dgm:t>
        <a:bodyPr/>
        <a:lstStyle/>
        <a:p>
          <a:endParaRPr lang="en-US"/>
        </a:p>
      </dgm:t>
    </dgm:pt>
    <dgm:pt modelId="{55B672A2-86BF-4CC6-9F7B-806513B9B875}" type="pres">
      <dgm:prSet presAssocID="{FBD895D3-3452-4C3C-8C05-BABB681EB2EF}" presName="ThreeNodes_1_text" presStyleLbl="node1" presStyleIdx="2" presStyleCnt="3">
        <dgm:presLayoutVars>
          <dgm:bulletEnabled val="1"/>
        </dgm:presLayoutVars>
      </dgm:prSet>
      <dgm:spPr/>
      <dgm:t>
        <a:bodyPr/>
        <a:lstStyle/>
        <a:p>
          <a:endParaRPr lang="en-US"/>
        </a:p>
      </dgm:t>
    </dgm:pt>
    <dgm:pt modelId="{968350FD-24CC-465A-AA22-389018CEEB84}" type="pres">
      <dgm:prSet presAssocID="{FBD895D3-3452-4C3C-8C05-BABB681EB2EF}" presName="ThreeNodes_2_text" presStyleLbl="node1" presStyleIdx="2" presStyleCnt="3">
        <dgm:presLayoutVars>
          <dgm:bulletEnabled val="1"/>
        </dgm:presLayoutVars>
      </dgm:prSet>
      <dgm:spPr/>
      <dgm:t>
        <a:bodyPr/>
        <a:lstStyle/>
        <a:p>
          <a:endParaRPr lang="en-US"/>
        </a:p>
      </dgm:t>
    </dgm:pt>
    <dgm:pt modelId="{B772DBC4-65AD-48C9-963B-48EE3D0FE1CD}" type="pres">
      <dgm:prSet presAssocID="{FBD895D3-3452-4C3C-8C05-BABB681EB2EF}" presName="ThreeNodes_3_text" presStyleLbl="node1" presStyleIdx="2" presStyleCnt="3">
        <dgm:presLayoutVars>
          <dgm:bulletEnabled val="1"/>
        </dgm:presLayoutVars>
      </dgm:prSet>
      <dgm:spPr/>
      <dgm:t>
        <a:bodyPr/>
        <a:lstStyle/>
        <a:p>
          <a:endParaRPr lang="en-US"/>
        </a:p>
      </dgm:t>
    </dgm:pt>
  </dgm:ptLst>
  <dgm:cxnLst>
    <dgm:cxn modelId="{0D27FF1C-7757-423F-8F78-9CD4B01CA513}" type="presOf" srcId="{F558A4F6-D1A5-4521-A232-6E06AD0A6B24}" destId="{B772DBC4-65AD-48C9-963B-48EE3D0FE1CD}" srcOrd="1" destOrd="0" presId="urn:microsoft.com/office/officeart/2005/8/layout/vProcess5"/>
    <dgm:cxn modelId="{EEAA9C01-7854-4ECD-A265-F07E329C6043}" type="presOf" srcId="{F558A4F6-D1A5-4521-A232-6E06AD0A6B24}" destId="{1D266072-AC98-4937-A702-086D14BFF4EC}" srcOrd="0" destOrd="0" presId="urn:microsoft.com/office/officeart/2005/8/layout/vProcess5"/>
    <dgm:cxn modelId="{23C8FFDE-6FDD-403A-A7CF-4F771124D199}" srcId="{FBD895D3-3452-4C3C-8C05-BABB681EB2EF}" destId="{4427B19E-37F3-4DBF-8248-AD803A06F2A5}" srcOrd="1" destOrd="0" parTransId="{A68550ED-CAFC-4ACF-AF3C-340C263F7755}" sibTransId="{CA967A1D-B434-4A1D-8267-BEE3C17A1369}"/>
    <dgm:cxn modelId="{078C3488-FD81-4E71-AED3-F3F6AFCD0CB6}" type="presOf" srcId="{EE04F9BA-B8B4-4EEA-8785-D40DEBCCDACB}" destId="{AC30DBD5-C676-4374-9642-04E6E1CFBEE1}" srcOrd="0" destOrd="0" presId="urn:microsoft.com/office/officeart/2005/8/layout/vProcess5"/>
    <dgm:cxn modelId="{5E4127FE-F539-49E9-970C-64E9EBA5ED76}" type="presOf" srcId="{B3843420-82A0-4D7C-B0C3-C28EB2A7B353}" destId="{55B672A2-86BF-4CC6-9F7B-806513B9B875}" srcOrd="1" destOrd="0" presId="urn:microsoft.com/office/officeart/2005/8/layout/vProcess5"/>
    <dgm:cxn modelId="{1BB8CFE3-0236-40EE-B4D1-BBB8596073C8}" srcId="{FBD895D3-3452-4C3C-8C05-BABB681EB2EF}" destId="{F558A4F6-D1A5-4521-A232-6E06AD0A6B24}" srcOrd="2" destOrd="0" parTransId="{46A052D2-9A6D-4F66-9165-D372D4261AC7}" sibTransId="{43358308-AD0B-4C6B-BEE5-7BAF452CAB12}"/>
    <dgm:cxn modelId="{5E4830CD-29BA-497C-A26C-80E32D92DF44}" type="presOf" srcId="{4427B19E-37F3-4DBF-8248-AD803A06F2A5}" destId="{B4D02D6C-FC40-4BB5-9F8C-5F7BAAB443D5}" srcOrd="0" destOrd="0" presId="urn:microsoft.com/office/officeart/2005/8/layout/vProcess5"/>
    <dgm:cxn modelId="{DFE099EF-147B-412D-81DC-755244A623DB}" type="presOf" srcId="{4427B19E-37F3-4DBF-8248-AD803A06F2A5}" destId="{968350FD-24CC-465A-AA22-389018CEEB84}" srcOrd="1" destOrd="0" presId="urn:microsoft.com/office/officeart/2005/8/layout/vProcess5"/>
    <dgm:cxn modelId="{285A738C-A595-452B-9360-A0A05005149A}" srcId="{FBD895D3-3452-4C3C-8C05-BABB681EB2EF}" destId="{B3843420-82A0-4D7C-B0C3-C28EB2A7B353}" srcOrd="0" destOrd="0" parTransId="{281DD8A8-93B0-4F3C-A8F6-02DA1E59F0ED}" sibTransId="{EE04F9BA-B8B4-4EEA-8785-D40DEBCCDACB}"/>
    <dgm:cxn modelId="{BC379117-D856-402D-AC91-3241DE7825BD}" type="presOf" srcId="{CA967A1D-B434-4A1D-8267-BEE3C17A1369}" destId="{D8868144-763C-41B5-B2C2-146D78074C1A}" srcOrd="0" destOrd="0" presId="urn:microsoft.com/office/officeart/2005/8/layout/vProcess5"/>
    <dgm:cxn modelId="{D5F1E274-A5B7-4F44-902F-5DD549386238}" type="presOf" srcId="{FBD895D3-3452-4C3C-8C05-BABB681EB2EF}" destId="{9B671917-E812-4B07-ACEC-FB9A271BD464}" srcOrd="0" destOrd="0" presId="urn:microsoft.com/office/officeart/2005/8/layout/vProcess5"/>
    <dgm:cxn modelId="{B564DDC7-393D-4074-999F-E6F113E52332}" type="presOf" srcId="{B3843420-82A0-4D7C-B0C3-C28EB2A7B353}" destId="{6781B61F-7E7B-4FE6-9269-42E9779A5D0E}" srcOrd="0" destOrd="0" presId="urn:microsoft.com/office/officeart/2005/8/layout/vProcess5"/>
    <dgm:cxn modelId="{CC87CF49-85D0-41B7-B318-D08444BA7A63}" type="presParOf" srcId="{9B671917-E812-4B07-ACEC-FB9A271BD464}" destId="{D69EF84E-F96F-4364-BBDC-885A252DCB34}" srcOrd="0" destOrd="0" presId="urn:microsoft.com/office/officeart/2005/8/layout/vProcess5"/>
    <dgm:cxn modelId="{05ECBAAA-5B27-4CF1-A33E-AAF5941C40A3}" type="presParOf" srcId="{9B671917-E812-4B07-ACEC-FB9A271BD464}" destId="{6781B61F-7E7B-4FE6-9269-42E9779A5D0E}" srcOrd="1" destOrd="0" presId="urn:microsoft.com/office/officeart/2005/8/layout/vProcess5"/>
    <dgm:cxn modelId="{0D8C30C9-81B8-409F-BB9E-F875985EE09E}" type="presParOf" srcId="{9B671917-E812-4B07-ACEC-FB9A271BD464}" destId="{B4D02D6C-FC40-4BB5-9F8C-5F7BAAB443D5}" srcOrd="2" destOrd="0" presId="urn:microsoft.com/office/officeart/2005/8/layout/vProcess5"/>
    <dgm:cxn modelId="{0B04BEFF-2332-4D45-935D-DD0E210154A2}" type="presParOf" srcId="{9B671917-E812-4B07-ACEC-FB9A271BD464}" destId="{1D266072-AC98-4937-A702-086D14BFF4EC}" srcOrd="3" destOrd="0" presId="urn:microsoft.com/office/officeart/2005/8/layout/vProcess5"/>
    <dgm:cxn modelId="{4E30BAF9-581F-477F-B9D4-AEAE42C3D0DF}" type="presParOf" srcId="{9B671917-E812-4B07-ACEC-FB9A271BD464}" destId="{AC30DBD5-C676-4374-9642-04E6E1CFBEE1}" srcOrd="4" destOrd="0" presId="urn:microsoft.com/office/officeart/2005/8/layout/vProcess5"/>
    <dgm:cxn modelId="{C37ABD70-8EB4-4507-89F4-1E534B9020E4}" type="presParOf" srcId="{9B671917-E812-4B07-ACEC-FB9A271BD464}" destId="{D8868144-763C-41B5-B2C2-146D78074C1A}" srcOrd="5" destOrd="0" presId="urn:microsoft.com/office/officeart/2005/8/layout/vProcess5"/>
    <dgm:cxn modelId="{F60873F5-FD58-4B27-8CA4-418C1347848A}" type="presParOf" srcId="{9B671917-E812-4B07-ACEC-FB9A271BD464}" destId="{55B672A2-86BF-4CC6-9F7B-806513B9B875}" srcOrd="6" destOrd="0" presId="urn:microsoft.com/office/officeart/2005/8/layout/vProcess5"/>
    <dgm:cxn modelId="{B63446FC-4D81-4D36-854F-B79CDF938569}" type="presParOf" srcId="{9B671917-E812-4B07-ACEC-FB9A271BD464}" destId="{968350FD-24CC-465A-AA22-389018CEEB84}" srcOrd="7" destOrd="0" presId="urn:microsoft.com/office/officeart/2005/8/layout/vProcess5"/>
    <dgm:cxn modelId="{D0C0592B-7209-4889-9EAD-9BECC5BDBB4C}" type="presParOf" srcId="{9B671917-E812-4B07-ACEC-FB9A271BD464}" destId="{B772DBC4-65AD-48C9-963B-48EE3D0FE1C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55CDB-FC32-4048-BFD3-5F5766DB663D}" type="doc">
      <dgm:prSet loTypeId="urn:microsoft.com/office/officeart/2005/8/layout/venn1" loCatId="relationship" qsTypeId="urn:microsoft.com/office/officeart/2005/8/quickstyle/simple1" qsCatId="simple" csTypeId="urn:microsoft.com/office/officeart/2005/8/colors/accent1_2" csCatId="accent1" phldr="1"/>
      <dgm:spPr/>
    </dgm:pt>
    <dgm:pt modelId="{6A653D21-3778-4012-8604-C9E9FBA73845}">
      <dgm:prSet phldrT="[Text]"/>
      <dgm:spPr>
        <a:solidFill>
          <a:srgbClr val="150B23">
            <a:alpha val="50000"/>
          </a:srgbClr>
        </a:solidFill>
      </dgm:spPr>
      <dgm:t>
        <a:bodyPr/>
        <a:lstStyle/>
        <a:p>
          <a:r>
            <a:rPr lang="en-US" dirty="0">
              <a:solidFill>
                <a:schemeClr val="bg1"/>
              </a:solidFill>
            </a:rPr>
            <a:t>Hard to contact</a:t>
          </a:r>
        </a:p>
      </dgm:t>
    </dgm:pt>
    <dgm:pt modelId="{4BEFEC5D-CA21-415B-943F-0A9AA8BEDBA0}" type="parTrans" cxnId="{68BBDD34-C0FB-4E73-9A4A-FC2E6C411BFC}">
      <dgm:prSet/>
      <dgm:spPr/>
      <dgm:t>
        <a:bodyPr/>
        <a:lstStyle/>
        <a:p>
          <a:endParaRPr lang="en-US"/>
        </a:p>
      </dgm:t>
    </dgm:pt>
    <dgm:pt modelId="{22095989-3C94-485E-841E-B5942994811B}" type="sibTrans" cxnId="{68BBDD34-C0FB-4E73-9A4A-FC2E6C411BFC}">
      <dgm:prSet/>
      <dgm:spPr/>
      <dgm:t>
        <a:bodyPr/>
        <a:lstStyle/>
        <a:p>
          <a:endParaRPr lang="en-US"/>
        </a:p>
      </dgm:t>
    </dgm:pt>
    <dgm:pt modelId="{A5E92C3B-E6E4-42AB-BC8F-C8490CE80518}">
      <dgm:prSet phldrT="[Text]"/>
      <dgm:spPr>
        <a:solidFill>
          <a:srgbClr val="150B23">
            <a:alpha val="50000"/>
          </a:srgbClr>
        </a:solidFill>
      </dgm:spPr>
      <dgm:t>
        <a:bodyPr/>
        <a:lstStyle/>
        <a:p>
          <a:r>
            <a:rPr lang="en-US" dirty="0">
              <a:solidFill>
                <a:schemeClr val="bg1"/>
              </a:solidFill>
            </a:rPr>
            <a:t>Hard to interview</a:t>
          </a:r>
        </a:p>
      </dgm:t>
    </dgm:pt>
    <dgm:pt modelId="{5602FB35-550A-47B1-A34A-84E68B798BFD}" type="parTrans" cxnId="{D5B2BBD8-D7B4-40B9-8100-DDF3850AD817}">
      <dgm:prSet/>
      <dgm:spPr/>
      <dgm:t>
        <a:bodyPr/>
        <a:lstStyle/>
        <a:p>
          <a:endParaRPr lang="en-US"/>
        </a:p>
      </dgm:t>
    </dgm:pt>
    <dgm:pt modelId="{ABF5AD71-BB99-434E-B4EB-B29A0116FCA9}" type="sibTrans" cxnId="{D5B2BBD8-D7B4-40B9-8100-DDF3850AD817}">
      <dgm:prSet/>
      <dgm:spPr/>
      <dgm:t>
        <a:bodyPr/>
        <a:lstStyle/>
        <a:p>
          <a:endParaRPr lang="en-US"/>
        </a:p>
      </dgm:t>
    </dgm:pt>
    <dgm:pt modelId="{DD4F677C-ACD0-4E64-ABAD-395D2337DBA6}">
      <dgm:prSet phldrT="[Text]" custT="1"/>
      <dgm:spPr>
        <a:solidFill>
          <a:srgbClr val="150B23">
            <a:alpha val="50000"/>
          </a:srgbClr>
        </a:solidFill>
      </dgm:spPr>
      <dgm:t>
        <a:bodyPr/>
        <a:lstStyle/>
        <a:p>
          <a:r>
            <a:rPr lang="en-US" sz="2500" dirty="0">
              <a:solidFill>
                <a:schemeClr val="bg1"/>
              </a:solidFill>
            </a:rPr>
            <a:t>Hard to </a:t>
          </a:r>
          <a:r>
            <a:rPr lang="en-US" sz="1500" dirty="0">
              <a:solidFill>
                <a:schemeClr val="bg1"/>
              </a:solidFill>
            </a:rPr>
            <a:t>persuade</a:t>
          </a:r>
        </a:p>
      </dgm:t>
    </dgm:pt>
    <dgm:pt modelId="{74C13A61-E998-45D3-A57F-585E21EE62FF}" type="parTrans" cxnId="{DBD48176-FFB8-4C6A-A9A8-5B76E093025C}">
      <dgm:prSet/>
      <dgm:spPr/>
      <dgm:t>
        <a:bodyPr/>
        <a:lstStyle/>
        <a:p>
          <a:endParaRPr lang="en-US"/>
        </a:p>
      </dgm:t>
    </dgm:pt>
    <dgm:pt modelId="{11B3CC9E-A0E0-4CDE-8AF2-326CF02FC151}" type="sibTrans" cxnId="{DBD48176-FFB8-4C6A-A9A8-5B76E093025C}">
      <dgm:prSet/>
      <dgm:spPr/>
      <dgm:t>
        <a:bodyPr/>
        <a:lstStyle/>
        <a:p>
          <a:endParaRPr lang="en-US"/>
        </a:p>
      </dgm:t>
    </dgm:pt>
    <dgm:pt modelId="{A75EA1CD-86F4-4D52-9E74-7DDC5E793774}">
      <dgm:prSet/>
      <dgm:spPr>
        <a:solidFill>
          <a:srgbClr val="150B23">
            <a:alpha val="50000"/>
          </a:srgbClr>
        </a:solidFill>
      </dgm:spPr>
      <dgm:t>
        <a:bodyPr/>
        <a:lstStyle/>
        <a:p>
          <a:r>
            <a:rPr lang="en-US" dirty="0">
              <a:solidFill>
                <a:schemeClr val="bg1"/>
              </a:solidFill>
            </a:rPr>
            <a:t>Hard to locate</a:t>
          </a:r>
        </a:p>
      </dgm:t>
    </dgm:pt>
    <dgm:pt modelId="{1909377D-BC85-441C-8666-7ADD664FAB9A}" type="parTrans" cxnId="{69B77283-FCA9-4E18-B560-FF3B68CF2026}">
      <dgm:prSet/>
      <dgm:spPr/>
      <dgm:t>
        <a:bodyPr/>
        <a:lstStyle/>
        <a:p>
          <a:endParaRPr lang="en-US"/>
        </a:p>
      </dgm:t>
    </dgm:pt>
    <dgm:pt modelId="{CEB80041-CA95-4634-BFA9-320FD46BB6B7}" type="sibTrans" cxnId="{69B77283-FCA9-4E18-B560-FF3B68CF2026}">
      <dgm:prSet/>
      <dgm:spPr/>
      <dgm:t>
        <a:bodyPr/>
        <a:lstStyle/>
        <a:p>
          <a:endParaRPr lang="en-US"/>
        </a:p>
      </dgm:t>
    </dgm:pt>
    <dgm:pt modelId="{53E7A5C5-E69B-459B-A9F6-1D84AF551542}" type="pres">
      <dgm:prSet presAssocID="{D3455CDB-FC32-4048-BFD3-5F5766DB663D}" presName="compositeShape" presStyleCnt="0">
        <dgm:presLayoutVars>
          <dgm:chMax val="7"/>
          <dgm:dir/>
          <dgm:resizeHandles val="exact"/>
        </dgm:presLayoutVars>
      </dgm:prSet>
      <dgm:spPr/>
    </dgm:pt>
    <dgm:pt modelId="{1B9C1DA0-433C-4557-A123-7980E4CD662D}" type="pres">
      <dgm:prSet presAssocID="{6A653D21-3778-4012-8604-C9E9FBA73845}" presName="circ1" presStyleLbl="vennNode1" presStyleIdx="0" presStyleCnt="4"/>
      <dgm:spPr/>
      <dgm:t>
        <a:bodyPr/>
        <a:lstStyle/>
        <a:p>
          <a:endParaRPr lang="en-US"/>
        </a:p>
      </dgm:t>
    </dgm:pt>
    <dgm:pt modelId="{0A086E26-C3E5-423B-B875-CBAF043DB86B}" type="pres">
      <dgm:prSet presAssocID="{6A653D21-3778-4012-8604-C9E9FBA73845}" presName="circ1Tx" presStyleLbl="revTx" presStyleIdx="0" presStyleCnt="0">
        <dgm:presLayoutVars>
          <dgm:chMax val="0"/>
          <dgm:chPref val="0"/>
          <dgm:bulletEnabled val="1"/>
        </dgm:presLayoutVars>
      </dgm:prSet>
      <dgm:spPr/>
      <dgm:t>
        <a:bodyPr/>
        <a:lstStyle/>
        <a:p>
          <a:endParaRPr lang="en-US"/>
        </a:p>
      </dgm:t>
    </dgm:pt>
    <dgm:pt modelId="{39190B87-C696-441B-A687-CE2F96AEF411}" type="pres">
      <dgm:prSet presAssocID="{A75EA1CD-86F4-4D52-9E74-7DDC5E793774}" presName="circ2" presStyleLbl="vennNode1" presStyleIdx="1" presStyleCnt="4"/>
      <dgm:spPr/>
      <dgm:t>
        <a:bodyPr/>
        <a:lstStyle/>
        <a:p>
          <a:endParaRPr lang="en-US"/>
        </a:p>
      </dgm:t>
    </dgm:pt>
    <dgm:pt modelId="{CFCA9CF1-C3D9-4009-87D9-A100A4DE8E76}" type="pres">
      <dgm:prSet presAssocID="{A75EA1CD-86F4-4D52-9E74-7DDC5E793774}" presName="circ2Tx" presStyleLbl="revTx" presStyleIdx="0" presStyleCnt="0">
        <dgm:presLayoutVars>
          <dgm:chMax val="0"/>
          <dgm:chPref val="0"/>
          <dgm:bulletEnabled val="1"/>
        </dgm:presLayoutVars>
      </dgm:prSet>
      <dgm:spPr/>
      <dgm:t>
        <a:bodyPr/>
        <a:lstStyle/>
        <a:p>
          <a:endParaRPr lang="en-US"/>
        </a:p>
      </dgm:t>
    </dgm:pt>
    <dgm:pt modelId="{BAA36DC4-ABC0-4FBD-9726-2151BFCCC842}" type="pres">
      <dgm:prSet presAssocID="{A5E92C3B-E6E4-42AB-BC8F-C8490CE80518}" presName="circ3" presStyleLbl="vennNode1" presStyleIdx="2" presStyleCnt="4"/>
      <dgm:spPr/>
      <dgm:t>
        <a:bodyPr/>
        <a:lstStyle/>
        <a:p>
          <a:endParaRPr lang="en-US"/>
        </a:p>
      </dgm:t>
    </dgm:pt>
    <dgm:pt modelId="{BAA16603-F003-4B01-A26B-E47FFBCC353D}" type="pres">
      <dgm:prSet presAssocID="{A5E92C3B-E6E4-42AB-BC8F-C8490CE80518}" presName="circ3Tx" presStyleLbl="revTx" presStyleIdx="0" presStyleCnt="0">
        <dgm:presLayoutVars>
          <dgm:chMax val="0"/>
          <dgm:chPref val="0"/>
          <dgm:bulletEnabled val="1"/>
        </dgm:presLayoutVars>
      </dgm:prSet>
      <dgm:spPr/>
      <dgm:t>
        <a:bodyPr/>
        <a:lstStyle/>
        <a:p>
          <a:endParaRPr lang="en-US"/>
        </a:p>
      </dgm:t>
    </dgm:pt>
    <dgm:pt modelId="{09094780-260F-4DB8-B108-D8292570601B}" type="pres">
      <dgm:prSet presAssocID="{DD4F677C-ACD0-4E64-ABAD-395D2337DBA6}" presName="circ4" presStyleLbl="vennNode1" presStyleIdx="3" presStyleCnt="4" custScaleX="101612"/>
      <dgm:spPr/>
      <dgm:t>
        <a:bodyPr/>
        <a:lstStyle/>
        <a:p>
          <a:endParaRPr lang="en-US"/>
        </a:p>
      </dgm:t>
    </dgm:pt>
    <dgm:pt modelId="{9F778CCB-540B-4F85-9131-18EFF8C8B4D1}" type="pres">
      <dgm:prSet presAssocID="{DD4F677C-ACD0-4E64-ABAD-395D2337DBA6}" presName="circ4Tx" presStyleLbl="revTx" presStyleIdx="0" presStyleCnt="0">
        <dgm:presLayoutVars>
          <dgm:chMax val="0"/>
          <dgm:chPref val="0"/>
          <dgm:bulletEnabled val="1"/>
        </dgm:presLayoutVars>
      </dgm:prSet>
      <dgm:spPr/>
      <dgm:t>
        <a:bodyPr/>
        <a:lstStyle/>
        <a:p>
          <a:endParaRPr lang="en-US"/>
        </a:p>
      </dgm:t>
    </dgm:pt>
  </dgm:ptLst>
  <dgm:cxnLst>
    <dgm:cxn modelId="{66AC631D-8BE9-466B-AE0A-978C9160EBCD}" type="presOf" srcId="{D3455CDB-FC32-4048-BFD3-5F5766DB663D}" destId="{53E7A5C5-E69B-459B-A9F6-1D84AF551542}" srcOrd="0" destOrd="0" presId="urn:microsoft.com/office/officeart/2005/8/layout/venn1"/>
    <dgm:cxn modelId="{D2F2A05C-C598-4E47-833F-2D7C9E3146A8}" type="presOf" srcId="{DD4F677C-ACD0-4E64-ABAD-395D2337DBA6}" destId="{9F778CCB-540B-4F85-9131-18EFF8C8B4D1}" srcOrd="1" destOrd="0" presId="urn:microsoft.com/office/officeart/2005/8/layout/venn1"/>
    <dgm:cxn modelId="{6513DB91-ED92-4EE3-80D2-58479D7452C8}" type="presOf" srcId="{DD4F677C-ACD0-4E64-ABAD-395D2337DBA6}" destId="{09094780-260F-4DB8-B108-D8292570601B}" srcOrd="0" destOrd="0" presId="urn:microsoft.com/office/officeart/2005/8/layout/venn1"/>
    <dgm:cxn modelId="{423760FA-933E-4FD5-AC10-868A2687C7C0}" type="presOf" srcId="{A5E92C3B-E6E4-42AB-BC8F-C8490CE80518}" destId="{BAA36DC4-ABC0-4FBD-9726-2151BFCCC842}" srcOrd="0" destOrd="0" presId="urn:microsoft.com/office/officeart/2005/8/layout/venn1"/>
    <dgm:cxn modelId="{AEBCDBE3-AF59-4A4A-8263-1A84C2ABB2A4}" type="presOf" srcId="{A75EA1CD-86F4-4D52-9E74-7DDC5E793774}" destId="{39190B87-C696-441B-A687-CE2F96AEF411}" srcOrd="0" destOrd="0" presId="urn:microsoft.com/office/officeart/2005/8/layout/venn1"/>
    <dgm:cxn modelId="{69B77283-FCA9-4E18-B560-FF3B68CF2026}" srcId="{D3455CDB-FC32-4048-BFD3-5F5766DB663D}" destId="{A75EA1CD-86F4-4D52-9E74-7DDC5E793774}" srcOrd="1" destOrd="0" parTransId="{1909377D-BC85-441C-8666-7ADD664FAB9A}" sibTransId="{CEB80041-CA95-4634-BFA9-320FD46BB6B7}"/>
    <dgm:cxn modelId="{D5B2BBD8-D7B4-40B9-8100-DDF3850AD817}" srcId="{D3455CDB-FC32-4048-BFD3-5F5766DB663D}" destId="{A5E92C3B-E6E4-42AB-BC8F-C8490CE80518}" srcOrd="2" destOrd="0" parTransId="{5602FB35-550A-47B1-A34A-84E68B798BFD}" sibTransId="{ABF5AD71-BB99-434E-B4EB-B29A0116FCA9}"/>
    <dgm:cxn modelId="{684E5AEF-B425-42C2-9CA7-CD1BE7C9C735}" type="presOf" srcId="{6A653D21-3778-4012-8604-C9E9FBA73845}" destId="{0A086E26-C3E5-423B-B875-CBAF043DB86B}" srcOrd="1" destOrd="0" presId="urn:microsoft.com/office/officeart/2005/8/layout/venn1"/>
    <dgm:cxn modelId="{94893576-C96F-4F46-9FE5-B87F447C9197}" type="presOf" srcId="{A5E92C3B-E6E4-42AB-BC8F-C8490CE80518}" destId="{BAA16603-F003-4B01-A26B-E47FFBCC353D}" srcOrd="1" destOrd="0" presId="urn:microsoft.com/office/officeart/2005/8/layout/venn1"/>
    <dgm:cxn modelId="{E9D9CA88-A333-4553-B4F6-D5A0838DCBE7}" type="presOf" srcId="{6A653D21-3778-4012-8604-C9E9FBA73845}" destId="{1B9C1DA0-433C-4557-A123-7980E4CD662D}" srcOrd="0" destOrd="0" presId="urn:microsoft.com/office/officeart/2005/8/layout/venn1"/>
    <dgm:cxn modelId="{DBD48176-FFB8-4C6A-A9A8-5B76E093025C}" srcId="{D3455CDB-FC32-4048-BFD3-5F5766DB663D}" destId="{DD4F677C-ACD0-4E64-ABAD-395D2337DBA6}" srcOrd="3" destOrd="0" parTransId="{74C13A61-E998-45D3-A57F-585E21EE62FF}" sibTransId="{11B3CC9E-A0E0-4CDE-8AF2-326CF02FC151}"/>
    <dgm:cxn modelId="{8E7118A4-AE0F-49DC-913E-B80495015697}" type="presOf" srcId="{A75EA1CD-86F4-4D52-9E74-7DDC5E793774}" destId="{CFCA9CF1-C3D9-4009-87D9-A100A4DE8E76}" srcOrd="1" destOrd="0" presId="urn:microsoft.com/office/officeart/2005/8/layout/venn1"/>
    <dgm:cxn modelId="{68BBDD34-C0FB-4E73-9A4A-FC2E6C411BFC}" srcId="{D3455CDB-FC32-4048-BFD3-5F5766DB663D}" destId="{6A653D21-3778-4012-8604-C9E9FBA73845}" srcOrd="0" destOrd="0" parTransId="{4BEFEC5D-CA21-415B-943F-0A9AA8BEDBA0}" sibTransId="{22095989-3C94-485E-841E-B5942994811B}"/>
    <dgm:cxn modelId="{4BD74620-64F9-405C-8E42-645ED60ACBE7}" type="presParOf" srcId="{53E7A5C5-E69B-459B-A9F6-1D84AF551542}" destId="{1B9C1DA0-433C-4557-A123-7980E4CD662D}" srcOrd="0" destOrd="0" presId="urn:microsoft.com/office/officeart/2005/8/layout/venn1"/>
    <dgm:cxn modelId="{7418D964-C3D3-4FF4-9A17-787C894F111D}" type="presParOf" srcId="{53E7A5C5-E69B-459B-A9F6-1D84AF551542}" destId="{0A086E26-C3E5-423B-B875-CBAF043DB86B}" srcOrd="1" destOrd="0" presId="urn:microsoft.com/office/officeart/2005/8/layout/venn1"/>
    <dgm:cxn modelId="{84A1E27E-A0D4-4C78-B69A-6D71D4306736}" type="presParOf" srcId="{53E7A5C5-E69B-459B-A9F6-1D84AF551542}" destId="{39190B87-C696-441B-A687-CE2F96AEF411}" srcOrd="2" destOrd="0" presId="urn:microsoft.com/office/officeart/2005/8/layout/venn1"/>
    <dgm:cxn modelId="{3CC9086E-C662-4DE3-84D8-93B2B35CCBBC}" type="presParOf" srcId="{53E7A5C5-E69B-459B-A9F6-1D84AF551542}" destId="{CFCA9CF1-C3D9-4009-87D9-A100A4DE8E76}" srcOrd="3" destOrd="0" presId="urn:microsoft.com/office/officeart/2005/8/layout/venn1"/>
    <dgm:cxn modelId="{8A6D5A72-0308-4D07-9923-091BE49B3911}" type="presParOf" srcId="{53E7A5C5-E69B-459B-A9F6-1D84AF551542}" destId="{BAA36DC4-ABC0-4FBD-9726-2151BFCCC842}" srcOrd="4" destOrd="0" presId="urn:microsoft.com/office/officeart/2005/8/layout/venn1"/>
    <dgm:cxn modelId="{A473B35C-F898-4A86-A106-C157B2EB8612}" type="presParOf" srcId="{53E7A5C5-E69B-459B-A9F6-1D84AF551542}" destId="{BAA16603-F003-4B01-A26B-E47FFBCC353D}" srcOrd="5" destOrd="0" presId="urn:microsoft.com/office/officeart/2005/8/layout/venn1"/>
    <dgm:cxn modelId="{CFDDD418-DCBD-4E54-BC08-5114DEE353C6}" type="presParOf" srcId="{53E7A5C5-E69B-459B-A9F6-1D84AF551542}" destId="{09094780-260F-4DB8-B108-D8292570601B}" srcOrd="6" destOrd="0" presId="urn:microsoft.com/office/officeart/2005/8/layout/venn1"/>
    <dgm:cxn modelId="{A4B31D84-2144-4E53-934F-2372E1C20B9F}" type="presParOf" srcId="{53E7A5C5-E69B-459B-A9F6-1D84AF551542}" destId="{9F778CCB-540B-4F85-9131-18EFF8C8B4D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D6D45-8C5C-4581-ACC7-EC6857649C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0B0306-7AE9-4241-8FAB-57C06D156C62}">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150B23">
            <a:alpha val="32000"/>
          </a:srgbClr>
        </a:solidFill>
        <a:ln>
          <a:noFill/>
        </a:ln>
      </dgm:spPr>
      <dgm:t>
        <a:bodyPr/>
        <a:lstStyle/>
        <a:p>
          <a:r>
            <a:rPr lang="en-US" sz="2800" dirty="0">
              <a:solidFill>
                <a:schemeClr val="bg1"/>
              </a:solidFill>
            </a:rPr>
            <a:t>Are</a:t>
          </a:r>
          <a:r>
            <a:rPr lang="en-US" sz="2800" baseline="0" dirty="0">
              <a:solidFill>
                <a:schemeClr val="bg1"/>
              </a:solidFill>
            </a:rPr>
            <a:t> disability-related questions asked on the 2020 Census?</a:t>
          </a:r>
          <a:endParaRPr lang="en-US" sz="2800" dirty="0">
            <a:solidFill>
              <a:schemeClr val="bg1"/>
            </a:solidFill>
          </a:endParaRPr>
        </a:p>
      </dgm:t>
    </dgm:pt>
    <dgm:pt modelId="{55045FEA-EC30-4C9B-88E0-38DA1E7A91C1}" type="parTrans" cxnId="{50305151-C7A8-43CC-A4FD-4964FC4B7B5E}">
      <dgm:prSet/>
      <dgm:spPr/>
      <dgm:t>
        <a:bodyPr/>
        <a:lstStyle/>
        <a:p>
          <a:endParaRPr lang="en-US"/>
        </a:p>
      </dgm:t>
    </dgm:pt>
    <dgm:pt modelId="{3B71C3E2-A227-492C-B337-FD43AED49887}" type="sibTrans" cxnId="{50305151-C7A8-43CC-A4FD-4964FC4B7B5E}">
      <dgm:prSet/>
      <dgm:spPr/>
      <dgm:t>
        <a:bodyPr/>
        <a:lstStyle/>
        <a:p>
          <a:endParaRPr lang="en-US"/>
        </a:p>
      </dgm:t>
    </dgm:pt>
    <dgm:pt modelId="{9825A79F-5BDC-42F6-827E-7E0D217C797B}">
      <dgm:prSet custT="1"/>
      <dgm:spPr/>
      <dgm:t>
        <a:bodyPr/>
        <a:lstStyle/>
        <a:p>
          <a:endParaRPr lang="en-US" sz="2400" b="1" dirty="0">
            <a:solidFill>
              <a:srgbClr val="150B23"/>
            </a:solidFill>
          </a:endParaRPr>
        </a:p>
      </dgm:t>
    </dgm:pt>
    <dgm:pt modelId="{23286884-8381-4D61-80F0-96CDC511F809}" type="parTrans" cxnId="{8BA20CD6-F0FD-47F6-A0F0-A07A22ACD7BA}">
      <dgm:prSet/>
      <dgm:spPr/>
      <dgm:t>
        <a:bodyPr/>
        <a:lstStyle/>
        <a:p>
          <a:endParaRPr lang="en-US"/>
        </a:p>
      </dgm:t>
    </dgm:pt>
    <dgm:pt modelId="{747DB303-0FF6-4162-8544-425788818188}" type="sibTrans" cxnId="{8BA20CD6-F0FD-47F6-A0F0-A07A22ACD7BA}">
      <dgm:prSet/>
      <dgm:spPr/>
      <dgm:t>
        <a:bodyPr/>
        <a:lstStyle/>
        <a:p>
          <a:endParaRPr lang="en-US"/>
        </a:p>
      </dgm:t>
    </dgm:pt>
    <dgm:pt modelId="{3FD57457-D430-4CEC-8ABE-4BFD82DE806C}">
      <dgm:prSet custT="1"/>
      <dgm:spPr/>
      <dgm:t>
        <a:bodyPr/>
        <a:lstStyle/>
        <a:p>
          <a:r>
            <a:rPr lang="en-US" sz="2400" b="1" dirty="0">
              <a:solidFill>
                <a:srgbClr val="150B23"/>
              </a:solidFill>
            </a:rPr>
            <a:t>No, disability-related questions are asked on the American Community Survey (ACS).</a:t>
          </a:r>
        </a:p>
      </dgm:t>
    </dgm:pt>
    <dgm:pt modelId="{380FC635-834C-460C-8E36-5E68C0658F98}" type="parTrans" cxnId="{6E94F68E-2C8A-4BB6-97B0-64F6AC89E160}">
      <dgm:prSet/>
      <dgm:spPr/>
      <dgm:t>
        <a:bodyPr/>
        <a:lstStyle/>
        <a:p>
          <a:endParaRPr lang="en-US"/>
        </a:p>
      </dgm:t>
    </dgm:pt>
    <dgm:pt modelId="{0FED2C12-1A9D-4A24-87AE-831E1321A800}" type="sibTrans" cxnId="{6E94F68E-2C8A-4BB6-97B0-64F6AC89E160}">
      <dgm:prSet/>
      <dgm:spPr/>
      <dgm:t>
        <a:bodyPr/>
        <a:lstStyle/>
        <a:p>
          <a:endParaRPr lang="en-US"/>
        </a:p>
      </dgm:t>
    </dgm:pt>
    <dgm:pt modelId="{35856F85-D488-410A-B7BD-A21692546D44}">
      <dgm:prSet custT="1"/>
      <dgm:spPr/>
      <dgm:t>
        <a:bodyPr/>
        <a:lstStyle/>
        <a:p>
          <a:endParaRPr lang="en-US" sz="2400" b="1" dirty="0">
            <a:solidFill>
              <a:srgbClr val="150B23"/>
            </a:solidFill>
          </a:endParaRPr>
        </a:p>
      </dgm:t>
    </dgm:pt>
    <dgm:pt modelId="{4E13EB1C-60C0-4B75-89A3-DC1D239F164F}" type="parTrans" cxnId="{2062698B-9F35-4414-A60B-ABF858BD0127}">
      <dgm:prSet/>
      <dgm:spPr/>
      <dgm:t>
        <a:bodyPr/>
        <a:lstStyle/>
        <a:p>
          <a:endParaRPr lang="en-US"/>
        </a:p>
      </dgm:t>
    </dgm:pt>
    <dgm:pt modelId="{51006297-E396-4074-9257-B8F75B18F9ED}" type="sibTrans" cxnId="{2062698B-9F35-4414-A60B-ABF858BD0127}">
      <dgm:prSet/>
      <dgm:spPr/>
      <dgm:t>
        <a:bodyPr/>
        <a:lstStyle/>
        <a:p>
          <a:endParaRPr lang="en-US"/>
        </a:p>
      </dgm:t>
    </dgm:pt>
    <dgm:pt modelId="{733C4005-2010-4294-94EF-1EB0D14FE378}" type="pres">
      <dgm:prSet presAssocID="{3FAD6D45-8C5C-4581-ACC7-EC6857649CE3}" presName="linear" presStyleCnt="0">
        <dgm:presLayoutVars>
          <dgm:animLvl val="lvl"/>
          <dgm:resizeHandles val="exact"/>
        </dgm:presLayoutVars>
      </dgm:prSet>
      <dgm:spPr/>
      <dgm:t>
        <a:bodyPr/>
        <a:lstStyle/>
        <a:p>
          <a:endParaRPr lang="en-US"/>
        </a:p>
      </dgm:t>
    </dgm:pt>
    <dgm:pt modelId="{BF4BEF99-ABF8-4AC7-8469-7EAC4BDC0C55}" type="pres">
      <dgm:prSet presAssocID="{060B0306-7AE9-4241-8FAB-57C06D156C62}" presName="parentText" presStyleLbl="node1" presStyleIdx="0" presStyleCnt="1" custLinFactNeighborY="2838">
        <dgm:presLayoutVars>
          <dgm:chMax val="0"/>
          <dgm:bulletEnabled val="1"/>
        </dgm:presLayoutVars>
      </dgm:prSet>
      <dgm:spPr/>
      <dgm:t>
        <a:bodyPr/>
        <a:lstStyle/>
        <a:p>
          <a:endParaRPr lang="en-US"/>
        </a:p>
      </dgm:t>
    </dgm:pt>
    <dgm:pt modelId="{51D94D70-52FC-4666-93ED-67C7A648015A}" type="pres">
      <dgm:prSet presAssocID="{060B0306-7AE9-4241-8FAB-57C06D156C62}" presName="childText" presStyleLbl="revTx" presStyleIdx="0" presStyleCnt="1">
        <dgm:presLayoutVars>
          <dgm:bulletEnabled val="1"/>
        </dgm:presLayoutVars>
      </dgm:prSet>
      <dgm:spPr/>
      <dgm:t>
        <a:bodyPr/>
        <a:lstStyle/>
        <a:p>
          <a:endParaRPr lang="en-US"/>
        </a:p>
      </dgm:t>
    </dgm:pt>
  </dgm:ptLst>
  <dgm:cxnLst>
    <dgm:cxn modelId="{50305151-C7A8-43CC-A4FD-4964FC4B7B5E}" srcId="{3FAD6D45-8C5C-4581-ACC7-EC6857649CE3}" destId="{060B0306-7AE9-4241-8FAB-57C06D156C62}" srcOrd="0" destOrd="0" parTransId="{55045FEA-EC30-4C9B-88E0-38DA1E7A91C1}" sibTransId="{3B71C3E2-A227-492C-B337-FD43AED49887}"/>
    <dgm:cxn modelId="{E872B937-AC31-45BE-81A1-B6EB98329CD6}" type="presOf" srcId="{3FD57457-D430-4CEC-8ABE-4BFD82DE806C}" destId="{51D94D70-52FC-4666-93ED-67C7A648015A}" srcOrd="0" destOrd="1" presId="urn:microsoft.com/office/officeart/2005/8/layout/vList2"/>
    <dgm:cxn modelId="{AA2BC7D2-5F67-49E7-9C37-F8961DB5AE9A}" type="presOf" srcId="{060B0306-7AE9-4241-8FAB-57C06D156C62}" destId="{BF4BEF99-ABF8-4AC7-8469-7EAC4BDC0C55}" srcOrd="0" destOrd="0" presId="urn:microsoft.com/office/officeart/2005/8/layout/vList2"/>
    <dgm:cxn modelId="{2062698B-9F35-4414-A60B-ABF858BD0127}" srcId="{060B0306-7AE9-4241-8FAB-57C06D156C62}" destId="{35856F85-D488-410A-B7BD-A21692546D44}" srcOrd="0" destOrd="0" parTransId="{4E13EB1C-60C0-4B75-89A3-DC1D239F164F}" sibTransId="{51006297-E396-4074-9257-B8F75B18F9ED}"/>
    <dgm:cxn modelId="{BA266550-6D7F-4EC2-A310-F184CCC746C4}" type="presOf" srcId="{35856F85-D488-410A-B7BD-A21692546D44}" destId="{51D94D70-52FC-4666-93ED-67C7A648015A}" srcOrd="0" destOrd="0" presId="urn:microsoft.com/office/officeart/2005/8/layout/vList2"/>
    <dgm:cxn modelId="{8BA20CD6-F0FD-47F6-A0F0-A07A22ACD7BA}" srcId="{060B0306-7AE9-4241-8FAB-57C06D156C62}" destId="{9825A79F-5BDC-42F6-827E-7E0D217C797B}" srcOrd="2" destOrd="0" parTransId="{23286884-8381-4D61-80F0-96CDC511F809}" sibTransId="{747DB303-0FF6-4162-8544-425788818188}"/>
    <dgm:cxn modelId="{CECD92CD-44F8-45A8-ACDE-1EF07CB370D9}" type="presOf" srcId="{3FAD6D45-8C5C-4581-ACC7-EC6857649CE3}" destId="{733C4005-2010-4294-94EF-1EB0D14FE378}" srcOrd="0" destOrd="0" presId="urn:microsoft.com/office/officeart/2005/8/layout/vList2"/>
    <dgm:cxn modelId="{6E94F68E-2C8A-4BB6-97B0-64F6AC89E160}" srcId="{060B0306-7AE9-4241-8FAB-57C06D156C62}" destId="{3FD57457-D430-4CEC-8ABE-4BFD82DE806C}" srcOrd="1" destOrd="0" parTransId="{380FC635-834C-460C-8E36-5E68C0658F98}" sibTransId="{0FED2C12-1A9D-4A24-87AE-831E1321A800}"/>
    <dgm:cxn modelId="{6F219DAE-53F6-4B75-A14C-585452F3BC85}" type="presOf" srcId="{9825A79F-5BDC-42F6-827E-7E0D217C797B}" destId="{51D94D70-52FC-4666-93ED-67C7A648015A}" srcOrd="0" destOrd="2" presId="urn:microsoft.com/office/officeart/2005/8/layout/vList2"/>
    <dgm:cxn modelId="{27E3D4C6-3806-4F36-BBA9-2AB644151B92}" type="presParOf" srcId="{733C4005-2010-4294-94EF-1EB0D14FE378}" destId="{BF4BEF99-ABF8-4AC7-8469-7EAC4BDC0C55}" srcOrd="0" destOrd="0" presId="urn:microsoft.com/office/officeart/2005/8/layout/vList2"/>
    <dgm:cxn modelId="{26B123C6-A4E9-43F0-AA83-942C0EC6E12B}" type="presParOf" srcId="{733C4005-2010-4294-94EF-1EB0D14FE378}" destId="{51D94D70-52FC-4666-93ED-67C7A648015A}"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AD6D45-8C5C-4581-ACC7-EC6857649C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0B0306-7AE9-4241-8FAB-57C06D156C62}">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150B23">
            <a:alpha val="32000"/>
          </a:srgbClr>
        </a:solidFill>
        <a:ln>
          <a:noFill/>
        </a:ln>
      </dgm:spPr>
      <dgm:t>
        <a:bodyPr/>
        <a:lstStyle/>
        <a:p>
          <a:r>
            <a:rPr lang="en-US" sz="2800" b="1" i="0" dirty="0">
              <a:solidFill>
                <a:schemeClr val="bg1"/>
              </a:solidFill>
            </a:rPr>
            <a:t>Is my 2020 Census data safe?</a:t>
          </a:r>
          <a:endParaRPr lang="en-US" sz="2800" dirty="0">
            <a:solidFill>
              <a:schemeClr val="bg1"/>
            </a:solidFill>
          </a:endParaRPr>
        </a:p>
      </dgm:t>
    </dgm:pt>
    <dgm:pt modelId="{55045FEA-EC30-4C9B-88E0-38DA1E7A91C1}" type="parTrans" cxnId="{50305151-C7A8-43CC-A4FD-4964FC4B7B5E}">
      <dgm:prSet/>
      <dgm:spPr/>
      <dgm:t>
        <a:bodyPr/>
        <a:lstStyle/>
        <a:p>
          <a:endParaRPr lang="en-US"/>
        </a:p>
      </dgm:t>
    </dgm:pt>
    <dgm:pt modelId="{3B71C3E2-A227-492C-B337-FD43AED49887}" type="sibTrans" cxnId="{50305151-C7A8-43CC-A4FD-4964FC4B7B5E}">
      <dgm:prSet/>
      <dgm:spPr/>
      <dgm:t>
        <a:bodyPr/>
        <a:lstStyle/>
        <a:p>
          <a:endParaRPr lang="en-US"/>
        </a:p>
      </dgm:t>
    </dgm:pt>
    <dgm:pt modelId="{9825A79F-5BDC-42F6-827E-7E0D217C797B}">
      <dgm:prSet custT="1"/>
      <dgm:spPr/>
      <dgm:t>
        <a:bodyPr/>
        <a:lstStyle/>
        <a:p>
          <a:r>
            <a:rPr lang="en-US" sz="2400" b="1" i="0" dirty="0">
              <a:solidFill>
                <a:srgbClr val="150B23"/>
              </a:solidFill>
            </a:rPr>
            <a:t>Yes! </a:t>
          </a:r>
          <a:endParaRPr lang="en-US" sz="2400" b="1" dirty="0">
            <a:solidFill>
              <a:srgbClr val="150B23"/>
            </a:solidFill>
          </a:endParaRPr>
        </a:p>
      </dgm:t>
    </dgm:pt>
    <dgm:pt modelId="{23286884-8381-4D61-80F0-96CDC511F809}" type="parTrans" cxnId="{8BA20CD6-F0FD-47F6-A0F0-A07A22ACD7BA}">
      <dgm:prSet/>
      <dgm:spPr/>
      <dgm:t>
        <a:bodyPr/>
        <a:lstStyle/>
        <a:p>
          <a:endParaRPr lang="en-US"/>
        </a:p>
      </dgm:t>
    </dgm:pt>
    <dgm:pt modelId="{747DB303-0FF6-4162-8544-425788818188}" type="sibTrans" cxnId="{8BA20CD6-F0FD-47F6-A0F0-A07A22ACD7BA}">
      <dgm:prSet/>
      <dgm:spPr/>
      <dgm:t>
        <a:bodyPr/>
        <a:lstStyle/>
        <a:p>
          <a:endParaRPr lang="en-US"/>
        </a:p>
      </dgm:t>
    </dgm:pt>
    <dgm:pt modelId="{3FD57457-D430-4CEC-8ABE-4BFD82DE806C}">
      <dgm:prSet custT="1"/>
      <dgm:spPr/>
      <dgm:t>
        <a:bodyPr/>
        <a:lstStyle/>
        <a:p>
          <a:endParaRPr lang="en-US" sz="2400" b="1" dirty="0">
            <a:solidFill>
              <a:srgbClr val="150B23"/>
            </a:solidFill>
          </a:endParaRPr>
        </a:p>
      </dgm:t>
    </dgm:pt>
    <dgm:pt modelId="{380FC635-834C-460C-8E36-5E68C0658F98}" type="parTrans" cxnId="{6E94F68E-2C8A-4BB6-97B0-64F6AC89E160}">
      <dgm:prSet/>
      <dgm:spPr/>
      <dgm:t>
        <a:bodyPr/>
        <a:lstStyle/>
        <a:p>
          <a:endParaRPr lang="en-US"/>
        </a:p>
      </dgm:t>
    </dgm:pt>
    <dgm:pt modelId="{0FED2C12-1A9D-4A24-87AE-831E1321A800}" type="sibTrans" cxnId="{6E94F68E-2C8A-4BB6-97B0-64F6AC89E160}">
      <dgm:prSet/>
      <dgm:spPr/>
      <dgm:t>
        <a:bodyPr/>
        <a:lstStyle/>
        <a:p>
          <a:endParaRPr lang="en-US"/>
        </a:p>
      </dgm:t>
    </dgm:pt>
    <dgm:pt modelId="{733C4005-2010-4294-94EF-1EB0D14FE378}" type="pres">
      <dgm:prSet presAssocID="{3FAD6D45-8C5C-4581-ACC7-EC6857649CE3}" presName="linear" presStyleCnt="0">
        <dgm:presLayoutVars>
          <dgm:animLvl val="lvl"/>
          <dgm:resizeHandles val="exact"/>
        </dgm:presLayoutVars>
      </dgm:prSet>
      <dgm:spPr/>
      <dgm:t>
        <a:bodyPr/>
        <a:lstStyle/>
        <a:p>
          <a:endParaRPr lang="en-US"/>
        </a:p>
      </dgm:t>
    </dgm:pt>
    <dgm:pt modelId="{BF4BEF99-ABF8-4AC7-8469-7EAC4BDC0C55}" type="pres">
      <dgm:prSet presAssocID="{060B0306-7AE9-4241-8FAB-57C06D156C62}" presName="parentText" presStyleLbl="node1" presStyleIdx="0" presStyleCnt="1" custLinFactNeighborY="2838">
        <dgm:presLayoutVars>
          <dgm:chMax val="0"/>
          <dgm:bulletEnabled val="1"/>
        </dgm:presLayoutVars>
      </dgm:prSet>
      <dgm:spPr/>
      <dgm:t>
        <a:bodyPr/>
        <a:lstStyle/>
        <a:p>
          <a:endParaRPr lang="en-US"/>
        </a:p>
      </dgm:t>
    </dgm:pt>
    <dgm:pt modelId="{51D94D70-52FC-4666-93ED-67C7A648015A}" type="pres">
      <dgm:prSet presAssocID="{060B0306-7AE9-4241-8FAB-57C06D156C62}" presName="childText" presStyleLbl="revTx" presStyleIdx="0" presStyleCnt="1">
        <dgm:presLayoutVars>
          <dgm:bulletEnabled val="1"/>
        </dgm:presLayoutVars>
      </dgm:prSet>
      <dgm:spPr/>
      <dgm:t>
        <a:bodyPr/>
        <a:lstStyle/>
        <a:p>
          <a:endParaRPr lang="en-US"/>
        </a:p>
      </dgm:t>
    </dgm:pt>
  </dgm:ptLst>
  <dgm:cxnLst>
    <dgm:cxn modelId="{50305151-C7A8-43CC-A4FD-4964FC4B7B5E}" srcId="{3FAD6D45-8C5C-4581-ACC7-EC6857649CE3}" destId="{060B0306-7AE9-4241-8FAB-57C06D156C62}" srcOrd="0" destOrd="0" parTransId="{55045FEA-EC30-4C9B-88E0-38DA1E7A91C1}" sibTransId="{3B71C3E2-A227-492C-B337-FD43AED49887}"/>
    <dgm:cxn modelId="{4B4C13ED-E420-4E47-B3BE-D9639715C57B}" type="presOf" srcId="{3FAD6D45-8C5C-4581-ACC7-EC6857649CE3}" destId="{733C4005-2010-4294-94EF-1EB0D14FE378}" srcOrd="0" destOrd="0" presId="urn:microsoft.com/office/officeart/2005/8/layout/vList2"/>
    <dgm:cxn modelId="{C60FA017-8E11-4632-BAFA-33B2EFCD32EC}" type="presOf" srcId="{060B0306-7AE9-4241-8FAB-57C06D156C62}" destId="{BF4BEF99-ABF8-4AC7-8469-7EAC4BDC0C55}" srcOrd="0" destOrd="0" presId="urn:microsoft.com/office/officeart/2005/8/layout/vList2"/>
    <dgm:cxn modelId="{BF39B30C-9BD6-4C62-A54A-1A98DFBFD71E}" type="presOf" srcId="{3FD57457-D430-4CEC-8ABE-4BFD82DE806C}" destId="{51D94D70-52FC-4666-93ED-67C7A648015A}" srcOrd="0" destOrd="0" presId="urn:microsoft.com/office/officeart/2005/8/layout/vList2"/>
    <dgm:cxn modelId="{8BA20CD6-F0FD-47F6-A0F0-A07A22ACD7BA}" srcId="{060B0306-7AE9-4241-8FAB-57C06D156C62}" destId="{9825A79F-5BDC-42F6-827E-7E0D217C797B}" srcOrd="1" destOrd="0" parTransId="{23286884-8381-4D61-80F0-96CDC511F809}" sibTransId="{747DB303-0FF6-4162-8544-425788818188}"/>
    <dgm:cxn modelId="{90E0B2B9-06B9-4402-8191-93E55361030F}" type="presOf" srcId="{9825A79F-5BDC-42F6-827E-7E0D217C797B}" destId="{51D94D70-52FC-4666-93ED-67C7A648015A}" srcOrd="0" destOrd="1" presId="urn:microsoft.com/office/officeart/2005/8/layout/vList2"/>
    <dgm:cxn modelId="{6E94F68E-2C8A-4BB6-97B0-64F6AC89E160}" srcId="{060B0306-7AE9-4241-8FAB-57C06D156C62}" destId="{3FD57457-D430-4CEC-8ABE-4BFD82DE806C}" srcOrd="0" destOrd="0" parTransId="{380FC635-834C-460C-8E36-5E68C0658F98}" sibTransId="{0FED2C12-1A9D-4A24-87AE-831E1321A800}"/>
    <dgm:cxn modelId="{1BC396DF-9E9A-438A-B2F7-C7B686F72EFF}" type="presParOf" srcId="{733C4005-2010-4294-94EF-1EB0D14FE378}" destId="{BF4BEF99-ABF8-4AC7-8469-7EAC4BDC0C55}" srcOrd="0" destOrd="0" presId="urn:microsoft.com/office/officeart/2005/8/layout/vList2"/>
    <dgm:cxn modelId="{D42B1ACC-B7EF-4A32-8CEC-5A5203DC838C}" type="presParOf" srcId="{733C4005-2010-4294-94EF-1EB0D14FE378}" destId="{51D94D70-52FC-4666-93ED-67C7A648015A}"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AD6D45-8C5C-4581-ACC7-EC6857649C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0B0306-7AE9-4241-8FAB-57C06D156C62}">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150B23">
            <a:alpha val="32000"/>
          </a:srgbClr>
        </a:solidFill>
        <a:ln>
          <a:noFill/>
        </a:ln>
      </dgm:spPr>
      <dgm:t>
        <a:bodyPr/>
        <a:lstStyle/>
        <a:p>
          <a:r>
            <a:rPr lang="en-US" sz="2800" b="1" i="0" dirty="0">
              <a:solidFill>
                <a:schemeClr val="bg1"/>
              </a:solidFill>
            </a:rPr>
            <a:t>How are people living in group quarters, like nursing homes, college dorms and group homes counted in the 2020 Census?</a:t>
          </a:r>
        </a:p>
      </dgm:t>
    </dgm:pt>
    <dgm:pt modelId="{55045FEA-EC30-4C9B-88E0-38DA1E7A91C1}" type="parTrans" cxnId="{50305151-C7A8-43CC-A4FD-4964FC4B7B5E}">
      <dgm:prSet/>
      <dgm:spPr/>
      <dgm:t>
        <a:bodyPr/>
        <a:lstStyle/>
        <a:p>
          <a:endParaRPr lang="en-US"/>
        </a:p>
      </dgm:t>
    </dgm:pt>
    <dgm:pt modelId="{3B71C3E2-A227-492C-B337-FD43AED49887}" type="sibTrans" cxnId="{50305151-C7A8-43CC-A4FD-4964FC4B7B5E}">
      <dgm:prSet/>
      <dgm:spPr/>
      <dgm:t>
        <a:bodyPr/>
        <a:lstStyle/>
        <a:p>
          <a:endParaRPr lang="en-US"/>
        </a:p>
      </dgm:t>
    </dgm:pt>
    <dgm:pt modelId="{9825A79F-5BDC-42F6-827E-7E0D217C797B}">
      <dgm:prSet custT="1"/>
      <dgm:spPr/>
      <dgm:t>
        <a:bodyPr/>
        <a:lstStyle/>
        <a:p>
          <a:r>
            <a:rPr lang="en-US" sz="2400" b="1" i="0" dirty="0">
              <a:solidFill>
                <a:srgbClr val="150B23"/>
              </a:solidFill>
            </a:rPr>
            <a:t>People in group living situations will be counted through a process known as the Group Quarters (GQ) operation. </a:t>
          </a:r>
          <a:endParaRPr lang="en-US" sz="2400" b="1" dirty="0">
            <a:solidFill>
              <a:srgbClr val="150B23"/>
            </a:solidFill>
          </a:endParaRPr>
        </a:p>
      </dgm:t>
    </dgm:pt>
    <dgm:pt modelId="{23286884-8381-4D61-80F0-96CDC511F809}" type="parTrans" cxnId="{8BA20CD6-F0FD-47F6-A0F0-A07A22ACD7BA}">
      <dgm:prSet/>
      <dgm:spPr/>
      <dgm:t>
        <a:bodyPr/>
        <a:lstStyle/>
        <a:p>
          <a:endParaRPr lang="en-US"/>
        </a:p>
      </dgm:t>
    </dgm:pt>
    <dgm:pt modelId="{747DB303-0FF6-4162-8544-425788818188}" type="sibTrans" cxnId="{8BA20CD6-F0FD-47F6-A0F0-A07A22ACD7BA}">
      <dgm:prSet/>
      <dgm:spPr/>
      <dgm:t>
        <a:bodyPr/>
        <a:lstStyle/>
        <a:p>
          <a:endParaRPr lang="en-US"/>
        </a:p>
      </dgm:t>
    </dgm:pt>
    <dgm:pt modelId="{3FD57457-D430-4CEC-8ABE-4BFD82DE806C}">
      <dgm:prSet custT="1"/>
      <dgm:spPr/>
      <dgm:t>
        <a:bodyPr/>
        <a:lstStyle/>
        <a:p>
          <a:endParaRPr lang="en-US" sz="2400" b="1" dirty="0">
            <a:solidFill>
              <a:srgbClr val="150B23"/>
            </a:solidFill>
          </a:endParaRPr>
        </a:p>
      </dgm:t>
    </dgm:pt>
    <dgm:pt modelId="{380FC635-834C-460C-8E36-5E68C0658F98}" type="parTrans" cxnId="{6E94F68E-2C8A-4BB6-97B0-64F6AC89E160}">
      <dgm:prSet/>
      <dgm:spPr/>
      <dgm:t>
        <a:bodyPr/>
        <a:lstStyle/>
        <a:p>
          <a:endParaRPr lang="en-US"/>
        </a:p>
      </dgm:t>
    </dgm:pt>
    <dgm:pt modelId="{0FED2C12-1A9D-4A24-87AE-831E1321A800}" type="sibTrans" cxnId="{6E94F68E-2C8A-4BB6-97B0-64F6AC89E160}">
      <dgm:prSet/>
      <dgm:spPr/>
      <dgm:t>
        <a:bodyPr/>
        <a:lstStyle/>
        <a:p>
          <a:endParaRPr lang="en-US"/>
        </a:p>
      </dgm:t>
    </dgm:pt>
    <dgm:pt modelId="{98FA69EE-8992-495B-AEE3-B4E480949802}">
      <dgm:prSet custT="1"/>
      <dgm:spPr/>
      <dgm:t>
        <a:bodyPr/>
        <a:lstStyle/>
        <a:p>
          <a:endParaRPr lang="en-US" sz="2400" b="1" i="0" dirty="0">
            <a:solidFill>
              <a:srgbClr val="150B23"/>
            </a:solidFill>
          </a:endParaRPr>
        </a:p>
      </dgm:t>
    </dgm:pt>
    <dgm:pt modelId="{F74101AA-684E-4754-9F75-1BCED5AF4F53}" type="parTrans" cxnId="{89C8FE85-F130-4B0B-953B-C1F3B9AAE590}">
      <dgm:prSet/>
      <dgm:spPr/>
      <dgm:t>
        <a:bodyPr/>
        <a:lstStyle/>
        <a:p>
          <a:endParaRPr lang="en-US"/>
        </a:p>
      </dgm:t>
    </dgm:pt>
    <dgm:pt modelId="{CA321B72-1ACB-433A-81D9-B0C7D74A52D8}" type="sibTrans" cxnId="{89C8FE85-F130-4B0B-953B-C1F3B9AAE590}">
      <dgm:prSet/>
      <dgm:spPr/>
      <dgm:t>
        <a:bodyPr/>
        <a:lstStyle/>
        <a:p>
          <a:endParaRPr lang="en-US"/>
        </a:p>
      </dgm:t>
    </dgm:pt>
    <dgm:pt modelId="{733C4005-2010-4294-94EF-1EB0D14FE378}" type="pres">
      <dgm:prSet presAssocID="{3FAD6D45-8C5C-4581-ACC7-EC6857649CE3}" presName="linear" presStyleCnt="0">
        <dgm:presLayoutVars>
          <dgm:animLvl val="lvl"/>
          <dgm:resizeHandles val="exact"/>
        </dgm:presLayoutVars>
      </dgm:prSet>
      <dgm:spPr/>
      <dgm:t>
        <a:bodyPr/>
        <a:lstStyle/>
        <a:p>
          <a:endParaRPr lang="en-US"/>
        </a:p>
      </dgm:t>
    </dgm:pt>
    <dgm:pt modelId="{BF4BEF99-ABF8-4AC7-8469-7EAC4BDC0C55}" type="pres">
      <dgm:prSet presAssocID="{060B0306-7AE9-4241-8FAB-57C06D156C62}" presName="parentText" presStyleLbl="node1" presStyleIdx="0" presStyleCnt="1" custLinFactNeighborX="452" custLinFactNeighborY="16395">
        <dgm:presLayoutVars>
          <dgm:chMax val="0"/>
          <dgm:bulletEnabled val="1"/>
        </dgm:presLayoutVars>
      </dgm:prSet>
      <dgm:spPr/>
      <dgm:t>
        <a:bodyPr/>
        <a:lstStyle/>
        <a:p>
          <a:endParaRPr lang="en-US"/>
        </a:p>
      </dgm:t>
    </dgm:pt>
    <dgm:pt modelId="{51D94D70-52FC-4666-93ED-67C7A648015A}" type="pres">
      <dgm:prSet presAssocID="{060B0306-7AE9-4241-8FAB-57C06D156C62}" presName="childText" presStyleLbl="revTx" presStyleIdx="0" presStyleCnt="1">
        <dgm:presLayoutVars>
          <dgm:bulletEnabled val="1"/>
        </dgm:presLayoutVars>
      </dgm:prSet>
      <dgm:spPr/>
      <dgm:t>
        <a:bodyPr/>
        <a:lstStyle/>
        <a:p>
          <a:endParaRPr lang="en-US"/>
        </a:p>
      </dgm:t>
    </dgm:pt>
  </dgm:ptLst>
  <dgm:cxnLst>
    <dgm:cxn modelId="{50305151-C7A8-43CC-A4FD-4964FC4B7B5E}" srcId="{3FAD6D45-8C5C-4581-ACC7-EC6857649CE3}" destId="{060B0306-7AE9-4241-8FAB-57C06D156C62}" srcOrd="0" destOrd="0" parTransId="{55045FEA-EC30-4C9B-88E0-38DA1E7A91C1}" sibTransId="{3B71C3E2-A227-492C-B337-FD43AED49887}"/>
    <dgm:cxn modelId="{FA9923AC-2800-4AAF-B3B2-501838A9D8AB}" type="presOf" srcId="{98FA69EE-8992-495B-AEE3-B4E480949802}" destId="{51D94D70-52FC-4666-93ED-67C7A648015A}" srcOrd="0" destOrd="2" presId="urn:microsoft.com/office/officeart/2005/8/layout/vList2"/>
    <dgm:cxn modelId="{8EDAC01B-7523-440F-B819-AD85BA143205}" type="presOf" srcId="{3FD57457-D430-4CEC-8ABE-4BFD82DE806C}" destId="{51D94D70-52FC-4666-93ED-67C7A648015A}" srcOrd="0" destOrd="0" presId="urn:microsoft.com/office/officeart/2005/8/layout/vList2"/>
    <dgm:cxn modelId="{22EACBC9-ACB8-4C65-8CFE-872F7BA4F619}" type="presOf" srcId="{060B0306-7AE9-4241-8FAB-57C06D156C62}" destId="{BF4BEF99-ABF8-4AC7-8469-7EAC4BDC0C55}" srcOrd="0" destOrd="0" presId="urn:microsoft.com/office/officeart/2005/8/layout/vList2"/>
    <dgm:cxn modelId="{8BA20CD6-F0FD-47F6-A0F0-A07A22ACD7BA}" srcId="{060B0306-7AE9-4241-8FAB-57C06D156C62}" destId="{9825A79F-5BDC-42F6-827E-7E0D217C797B}" srcOrd="1" destOrd="0" parTransId="{23286884-8381-4D61-80F0-96CDC511F809}" sibTransId="{747DB303-0FF6-4162-8544-425788818188}"/>
    <dgm:cxn modelId="{08909897-65DF-4D85-960A-6578AA6FB648}" type="presOf" srcId="{3FAD6D45-8C5C-4581-ACC7-EC6857649CE3}" destId="{733C4005-2010-4294-94EF-1EB0D14FE378}" srcOrd="0" destOrd="0" presId="urn:microsoft.com/office/officeart/2005/8/layout/vList2"/>
    <dgm:cxn modelId="{89C8FE85-F130-4B0B-953B-C1F3B9AAE590}" srcId="{060B0306-7AE9-4241-8FAB-57C06D156C62}" destId="{98FA69EE-8992-495B-AEE3-B4E480949802}" srcOrd="2" destOrd="0" parTransId="{F74101AA-684E-4754-9F75-1BCED5AF4F53}" sibTransId="{CA321B72-1ACB-433A-81D9-B0C7D74A52D8}"/>
    <dgm:cxn modelId="{6E94F68E-2C8A-4BB6-97B0-64F6AC89E160}" srcId="{060B0306-7AE9-4241-8FAB-57C06D156C62}" destId="{3FD57457-D430-4CEC-8ABE-4BFD82DE806C}" srcOrd="0" destOrd="0" parTransId="{380FC635-834C-460C-8E36-5E68C0658F98}" sibTransId="{0FED2C12-1A9D-4A24-87AE-831E1321A800}"/>
    <dgm:cxn modelId="{E0B4F8D7-8EED-41BC-8CB0-F00A3DEA1687}" type="presOf" srcId="{9825A79F-5BDC-42F6-827E-7E0D217C797B}" destId="{51D94D70-52FC-4666-93ED-67C7A648015A}" srcOrd="0" destOrd="1" presId="urn:microsoft.com/office/officeart/2005/8/layout/vList2"/>
    <dgm:cxn modelId="{4EB285AA-9371-4F33-9FC4-2ABE3AEED59D}" type="presParOf" srcId="{733C4005-2010-4294-94EF-1EB0D14FE378}" destId="{BF4BEF99-ABF8-4AC7-8469-7EAC4BDC0C55}" srcOrd="0" destOrd="0" presId="urn:microsoft.com/office/officeart/2005/8/layout/vList2"/>
    <dgm:cxn modelId="{AF765BE7-2EF4-4070-AD51-E60C518A6032}" type="presParOf" srcId="{733C4005-2010-4294-94EF-1EB0D14FE378}" destId="{51D94D70-52FC-4666-93ED-67C7A648015A}"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AD6D45-8C5C-4581-ACC7-EC6857649C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0B0306-7AE9-4241-8FAB-57C06D156C62}">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150B23">
            <a:alpha val="32000"/>
          </a:srgbClr>
        </a:solidFill>
        <a:ln>
          <a:noFill/>
        </a:ln>
      </dgm:spPr>
      <dgm:t>
        <a:bodyPr/>
        <a:lstStyle/>
        <a:p>
          <a:r>
            <a:rPr lang="en-US" sz="2800" b="1" i="0" dirty="0">
              <a:solidFill>
                <a:schemeClr val="bg1"/>
              </a:solidFill>
            </a:rPr>
            <a:t>How can I help?</a:t>
          </a:r>
        </a:p>
      </dgm:t>
    </dgm:pt>
    <dgm:pt modelId="{55045FEA-EC30-4C9B-88E0-38DA1E7A91C1}" type="parTrans" cxnId="{50305151-C7A8-43CC-A4FD-4964FC4B7B5E}">
      <dgm:prSet/>
      <dgm:spPr/>
      <dgm:t>
        <a:bodyPr/>
        <a:lstStyle/>
        <a:p>
          <a:endParaRPr lang="en-US"/>
        </a:p>
      </dgm:t>
    </dgm:pt>
    <dgm:pt modelId="{3B71C3E2-A227-492C-B337-FD43AED49887}" type="sibTrans" cxnId="{50305151-C7A8-43CC-A4FD-4964FC4B7B5E}">
      <dgm:prSet/>
      <dgm:spPr/>
      <dgm:t>
        <a:bodyPr/>
        <a:lstStyle/>
        <a:p>
          <a:endParaRPr lang="en-US"/>
        </a:p>
      </dgm:t>
    </dgm:pt>
    <dgm:pt modelId="{9825A79F-5BDC-42F6-827E-7E0D217C797B}">
      <dgm:prSet custT="1"/>
      <dgm:spPr/>
      <dgm:t>
        <a:bodyPr/>
        <a:lstStyle/>
        <a:p>
          <a:r>
            <a:rPr lang="en-US" sz="2400" b="1" dirty="0">
              <a:solidFill>
                <a:srgbClr val="150B23"/>
              </a:solidFill>
            </a:rPr>
            <a:t>Resource sharing, social media, emails, virtual events, etc. </a:t>
          </a:r>
        </a:p>
      </dgm:t>
    </dgm:pt>
    <dgm:pt modelId="{23286884-8381-4D61-80F0-96CDC511F809}" type="parTrans" cxnId="{8BA20CD6-F0FD-47F6-A0F0-A07A22ACD7BA}">
      <dgm:prSet/>
      <dgm:spPr/>
      <dgm:t>
        <a:bodyPr/>
        <a:lstStyle/>
        <a:p>
          <a:endParaRPr lang="en-US"/>
        </a:p>
      </dgm:t>
    </dgm:pt>
    <dgm:pt modelId="{747DB303-0FF6-4162-8544-425788818188}" type="sibTrans" cxnId="{8BA20CD6-F0FD-47F6-A0F0-A07A22ACD7BA}">
      <dgm:prSet/>
      <dgm:spPr/>
      <dgm:t>
        <a:bodyPr/>
        <a:lstStyle/>
        <a:p>
          <a:endParaRPr lang="en-US"/>
        </a:p>
      </dgm:t>
    </dgm:pt>
    <dgm:pt modelId="{3FD57457-D430-4CEC-8ABE-4BFD82DE806C}">
      <dgm:prSet custT="1"/>
      <dgm:spPr/>
      <dgm:t>
        <a:bodyPr/>
        <a:lstStyle/>
        <a:p>
          <a:endParaRPr lang="en-US" sz="2400" b="1" dirty="0">
            <a:solidFill>
              <a:srgbClr val="150B23"/>
            </a:solidFill>
          </a:endParaRPr>
        </a:p>
      </dgm:t>
    </dgm:pt>
    <dgm:pt modelId="{380FC635-834C-460C-8E36-5E68C0658F98}" type="parTrans" cxnId="{6E94F68E-2C8A-4BB6-97B0-64F6AC89E160}">
      <dgm:prSet/>
      <dgm:spPr/>
      <dgm:t>
        <a:bodyPr/>
        <a:lstStyle/>
        <a:p>
          <a:endParaRPr lang="en-US"/>
        </a:p>
      </dgm:t>
    </dgm:pt>
    <dgm:pt modelId="{0FED2C12-1A9D-4A24-87AE-831E1321A800}" type="sibTrans" cxnId="{6E94F68E-2C8A-4BB6-97B0-64F6AC89E160}">
      <dgm:prSet/>
      <dgm:spPr/>
      <dgm:t>
        <a:bodyPr/>
        <a:lstStyle/>
        <a:p>
          <a:endParaRPr lang="en-US"/>
        </a:p>
      </dgm:t>
    </dgm:pt>
    <dgm:pt modelId="{98FA69EE-8992-495B-AEE3-B4E480949802}">
      <dgm:prSet custT="1"/>
      <dgm:spPr/>
      <dgm:t>
        <a:bodyPr/>
        <a:lstStyle/>
        <a:p>
          <a:endParaRPr lang="en-US" sz="2400" b="1" i="0" dirty="0">
            <a:solidFill>
              <a:srgbClr val="150B23"/>
            </a:solidFill>
          </a:endParaRPr>
        </a:p>
      </dgm:t>
    </dgm:pt>
    <dgm:pt modelId="{F74101AA-684E-4754-9F75-1BCED5AF4F53}" type="parTrans" cxnId="{89C8FE85-F130-4B0B-953B-C1F3B9AAE590}">
      <dgm:prSet/>
      <dgm:spPr/>
      <dgm:t>
        <a:bodyPr/>
        <a:lstStyle/>
        <a:p>
          <a:endParaRPr lang="en-US"/>
        </a:p>
      </dgm:t>
    </dgm:pt>
    <dgm:pt modelId="{CA321B72-1ACB-433A-81D9-B0C7D74A52D8}" type="sibTrans" cxnId="{89C8FE85-F130-4B0B-953B-C1F3B9AAE590}">
      <dgm:prSet/>
      <dgm:spPr/>
      <dgm:t>
        <a:bodyPr/>
        <a:lstStyle/>
        <a:p>
          <a:endParaRPr lang="en-US"/>
        </a:p>
      </dgm:t>
    </dgm:pt>
    <dgm:pt modelId="{733C4005-2010-4294-94EF-1EB0D14FE378}" type="pres">
      <dgm:prSet presAssocID="{3FAD6D45-8C5C-4581-ACC7-EC6857649CE3}" presName="linear" presStyleCnt="0">
        <dgm:presLayoutVars>
          <dgm:animLvl val="lvl"/>
          <dgm:resizeHandles val="exact"/>
        </dgm:presLayoutVars>
      </dgm:prSet>
      <dgm:spPr/>
      <dgm:t>
        <a:bodyPr/>
        <a:lstStyle/>
        <a:p>
          <a:endParaRPr lang="en-US"/>
        </a:p>
      </dgm:t>
    </dgm:pt>
    <dgm:pt modelId="{BF4BEF99-ABF8-4AC7-8469-7EAC4BDC0C55}" type="pres">
      <dgm:prSet presAssocID="{060B0306-7AE9-4241-8FAB-57C06D156C62}" presName="parentText" presStyleLbl="node1" presStyleIdx="0" presStyleCnt="1" custLinFactNeighborX="452" custLinFactNeighborY="16395">
        <dgm:presLayoutVars>
          <dgm:chMax val="0"/>
          <dgm:bulletEnabled val="1"/>
        </dgm:presLayoutVars>
      </dgm:prSet>
      <dgm:spPr/>
      <dgm:t>
        <a:bodyPr/>
        <a:lstStyle/>
        <a:p>
          <a:endParaRPr lang="en-US"/>
        </a:p>
      </dgm:t>
    </dgm:pt>
    <dgm:pt modelId="{51D94D70-52FC-4666-93ED-67C7A648015A}" type="pres">
      <dgm:prSet presAssocID="{060B0306-7AE9-4241-8FAB-57C06D156C62}" presName="childText" presStyleLbl="revTx" presStyleIdx="0" presStyleCnt="1">
        <dgm:presLayoutVars>
          <dgm:bulletEnabled val="1"/>
        </dgm:presLayoutVars>
      </dgm:prSet>
      <dgm:spPr/>
      <dgm:t>
        <a:bodyPr/>
        <a:lstStyle/>
        <a:p>
          <a:endParaRPr lang="en-US"/>
        </a:p>
      </dgm:t>
    </dgm:pt>
  </dgm:ptLst>
  <dgm:cxnLst>
    <dgm:cxn modelId="{50305151-C7A8-43CC-A4FD-4964FC4B7B5E}" srcId="{3FAD6D45-8C5C-4581-ACC7-EC6857649CE3}" destId="{060B0306-7AE9-4241-8FAB-57C06D156C62}" srcOrd="0" destOrd="0" parTransId="{55045FEA-EC30-4C9B-88E0-38DA1E7A91C1}" sibTransId="{3B71C3E2-A227-492C-B337-FD43AED49887}"/>
    <dgm:cxn modelId="{BAFF3773-787F-4CDD-A8D3-A2D2D52389E1}" type="presOf" srcId="{9825A79F-5BDC-42F6-827E-7E0D217C797B}" destId="{51D94D70-52FC-4666-93ED-67C7A648015A}" srcOrd="0" destOrd="1" presId="urn:microsoft.com/office/officeart/2005/8/layout/vList2"/>
    <dgm:cxn modelId="{3086D313-8FBB-48F2-B2C0-2FEB727DB427}" type="presOf" srcId="{98FA69EE-8992-495B-AEE3-B4E480949802}" destId="{51D94D70-52FC-4666-93ED-67C7A648015A}" srcOrd="0" destOrd="2" presId="urn:microsoft.com/office/officeart/2005/8/layout/vList2"/>
    <dgm:cxn modelId="{EF096AFD-3200-4151-92D0-E79A87342CF6}" type="presOf" srcId="{060B0306-7AE9-4241-8FAB-57C06D156C62}" destId="{BF4BEF99-ABF8-4AC7-8469-7EAC4BDC0C55}" srcOrd="0" destOrd="0" presId="urn:microsoft.com/office/officeart/2005/8/layout/vList2"/>
    <dgm:cxn modelId="{D8A62C7F-EDF0-49AA-A044-C89A35C107CB}" type="presOf" srcId="{3FD57457-D430-4CEC-8ABE-4BFD82DE806C}" destId="{51D94D70-52FC-4666-93ED-67C7A648015A}" srcOrd="0" destOrd="0" presId="urn:microsoft.com/office/officeart/2005/8/layout/vList2"/>
    <dgm:cxn modelId="{8BA20CD6-F0FD-47F6-A0F0-A07A22ACD7BA}" srcId="{060B0306-7AE9-4241-8FAB-57C06D156C62}" destId="{9825A79F-5BDC-42F6-827E-7E0D217C797B}" srcOrd="1" destOrd="0" parTransId="{23286884-8381-4D61-80F0-96CDC511F809}" sibTransId="{747DB303-0FF6-4162-8544-425788818188}"/>
    <dgm:cxn modelId="{CED90C34-2CC3-4C7F-81CF-3115AAFAB88C}" type="presOf" srcId="{3FAD6D45-8C5C-4581-ACC7-EC6857649CE3}" destId="{733C4005-2010-4294-94EF-1EB0D14FE378}" srcOrd="0" destOrd="0" presId="urn:microsoft.com/office/officeart/2005/8/layout/vList2"/>
    <dgm:cxn modelId="{89C8FE85-F130-4B0B-953B-C1F3B9AAE590}" srcId="{060B0306-7AE9-4241-8FAB-57C06D156C62}" destId="{98FA69EE-8992-495B-AEE3-B4E480949802}" srcOrd="2" destOrd="0" parTransId="{F74101AA-684E-4754-9F75-1BCED5AF4F53}" sibTransId="{CA321B72-1ACB-433A-81D9-B0C7D74A52D8}"/>
    <dgm:cxn modelId="{6E94F68E-2C8A-4BB6-97B0-64F6AC89E160}" srcId="{060B0306-7AE9-4241-8FAB-57C06D156C62}" destId="{3FD57457-D430-4CEC-8ABE-4BFD82DE806C}" srcOrd="0" destOrd="0" parTransId="{380FC635-834C-460C-8E36-5E68C0658F98}" sibTransId="{0FED2C12-1A9D-4A24-87AE-831E1321A800}"/>
    <dgm:cxn modelId="{24AF13D2-CBD9-4906-982A-4C30961B63BD}" type="presParOf" srcId="{733C4005-2010-4294-94EF-1EB0D14FE378}" destId="{BF4BEF99-ABF8-4AC7-8469-7EAC4BDC0C55}" srcOrd="0" destOrd="0" presId="urn:microsoft.com/office/officeart/2005/8/layout/vList2"/>
    <dgm:cxn modelId="{A435B3C6-C754-4623-B560-378BC9994908}" type="presParOf" srcId="{733C4005-2010-4294-94EF-1EB0D14FE378}" destId="{51D94D70-52FC-4666-93ED-67C7A648015A}"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68109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smtClean="0"/>
              <a:t>White</a:t>
            </a:r>
            <a:r>
              <a:rPr lang="en-US" baseline="0" dirty="0" smtClean="0"/>
              <a:t> Board Activity </a:t>
            </a:r>
            <a:endParaRPr lang="en-US" dirty="0"/>
          </a:p>
        </p:txBody>
      </p:sp>
    </p:spTree>
    <p:extLst>
      <p:ext uri="{BB962C8B-B14F-4D97-AF65-F5344CB8AC3E}">
        <p14:creationId xmlns:p14="http://schemas.microsoft.com/office/powerpoint/2010/main" val="422168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a:t>2020 Census data will provide baseline numbers not only for funding of federal disaster relief, but also preparation, rescue coordination and even locations for new fire stations.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extLst>
      <p:ext uri="{BB962C8B-B14F-4D97-AF65-F5344CB8AC3E}">
        <p14:creationId xmlns:p14="http://schemas.microsoft.com/office/powerpoint/2010/main" val="403988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Question</a:t>
            </a:r>
          </a:p>
          <a:p>
            <a:pPr lvl="1"/>
            <a:r>
              <a:rPr lang="en-US" dirty="0"/>
              <a:t>I want to make sure everyone is </a:t>
            </a:r>
            <a:r>
              <a:rPr lang="en-US" dirty="0" smtClean="0"/>
              <a:t>counted</a:t>
            </a:r>
          </a:p>
          <a:p>
            <a:pPr lvl="1"/>
            <a:r>
              <a:rPr lang="en-US" dirty="0" smtClean="0"/>
              <a:t>I want accurate representation</a:t>
            </a:r>
            <a:r>
              <a:rPr lang="en-US" baseline="0" dirty="0" smtClean="0"/>
              <a:t> in Congress</a:t>
            </a:r>
          </a:p>
          <a:p>
            <a:pPr lvl="1"/>
            <a:r>
              <a:rPr lang="en-US" baseline="0" dirty="0" smtClean="0"/>
              <a:t>I want accurate population data when making business decisions  </a:t>
            </a:r>
            <a:endParaRPr lang="en-US" dirty="0"/>
          </a:p>
          <a:p>
            <a:pPr lvl="1"/>
            <a:r>
              <a:rPr lang="en-US" dirty="0"/>
              <a:t>I want to make</a:t>
            </a:r>
            <a:r>
              <a:rPr lang="en-US" baseline="0" dirty="0"/>
              <a:t> sure my community receives fair and accurate federal funding</a:t>
            </a:r>
          </a:p>
          <a:p>
            <a:pPr lvl="1"/>
            <a:r>
              <a:rPr lang="en-US" baseline="0" dirty="0"/>
              <a:t>I want to make sure my community receives fair and accurate </a:t>
            </a:r>
            <a:r>
              <a:rPr lang="en-US" baseline="0" dirty="0" smtClean="0"/>
              <a:t>resources</a:t>
            </a:r>
          </a:p>
          <a:p>
            <a:pPr lvl="1"/>
            <a:r>
              <a:rPr lang="en-US" baseline="0" dirty="0" smtClean="0"/>
              <a:t>I want to shape my future</a:t>
            </a:r>
          </a:p>
          <a:p>
            <a:pPr marL="596900" lvl="1" indent="0">
              <a:buNone/>
            </a:pPr>
            <a:endParaRPr lang="en-US" baseline="0" dirty="0"/>
          </a:p>
        </p:txBody>
      </p:sp>
    </p:spTree>
    <p:extLst>
      <p:ext uri="{BB962C8B-B14F-4D97-AF65-F5344CB8AC3E}">
        <p14:creationId xmlns:p14="http://schemas.microsoft.com/office/powerpoint/2010/main" val="406650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300"/>
              <a:buFont typeface="Arial"/>
              <a:buNone/>
            </a:pPr>
            <a:r>
              <a:rPr lang="en-US" sz="1000" dirty="0" smtClean="0">
                <a:latin typeface="Arial"/>
                <a:ea typeface="Arial"/>
                <a:cs typeface="Arial"/>
                <a:sym typeface="Arial"/>
              </a:rPr>
              <a:t>Screen-share.</a:t>
            </a:r>
            <a:endParaRPr sz="1000" dirty="0">
              <a:latin typeface="Arial"/>
              <a:ea typeface="Arial"/>
              <a:cs typeface="Arial"/>
              <a:sym typeface="Arial"/>
            </a:endParaRPr>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35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300"/>
              <a:buFont typeface="Arial"/>
              <a:buNone/>
            </a:pPr>
            <a:endParaRPr sz="1000" dirty="0">
              <a:latin typeface="Arial"/>
              <a:ea typeface="Arial"/>
              <a:cs typeface="Arial"/>
              <a:sym typeface="Arial"/>
            </a:endParaRPr>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827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algn="l"/>
            <a:r>
              <a:rPr lang="en-US" dirty="0"/>
              <a:t>The update leave</a:t>
            </a:r>
            <a:r>
              <a:rPr lang="en-US" b="0" i="0" dirty="0">
                <a:solidFill>
                  <a:srgbClr val="222222"/>
                </a:solidFill>
                <a:effectLst/>
                <a:latin typeface="arial" panose="020B0604020202020204" pitchFamily="34" charset="0"/>
              </a:rPr>
              <a:t> operation is designed to occur in areas where the majority of housing units either do not have mail delivered to the physical location of the housing unit or the mail delivery information for the housing unit cannot be verified. For example in some rural areas the mail is delivered to a post office box but census forms are not mailed to PO boxes. A census worker will come to the house and note the address and leave a paper form</a:t>
            </a:r>
          </a:p>
          <a:p>
            <a:r>
              <a:rPr lang="en-US" b="0" i="0" dirty="0">
                <a:solidFill>
                  <a:srgbClr val="222222"/>
                </a:solidFill>
                <a:effectLst/>
                <a:latin typeface="arial" panose="020B0604020202020204" pitchFamily="34" charset="0"/>
              </a:rPr>
              <a:t>Nonresponse follow up is when </a:t>
            </a:r>
            <a:r>
              <a:rPr lang="en-US" sz="1100" b="0" i="0" u="none" strike="noStrike" cap="none" dirty="0">
                <a:solidFill>
                  <a:srgbClr val="000000"/>
                </a:solidFill>
                <a:effectLst/>
                <a:latin typeface="Arial"/>
                <a:ea typeface="Arial"/>
                <a:cs typeface="Arial"/>
                <a:sym typeface="Arial"/>
              </a:rPr>
              <a:t>Census takers interview households in person. These are households that have not filled out the census </a:t>
            </a:r>
            <a:r>
              <a:rPr lang="en-US" b="0" i="0" dirty="0">
                <a:solidFill>
                  <a:srgbClr val="222222"/>
                </a:solidFill>
                <a:effectLst/>
                <a:latin typeface="arial" panose="020B0604020202020204" pitchFamily="34" charset="0"/>
              </a:rPr>
              <a:t> </a:t>
            </a:r>
            <a:br>
              <a:rPr lang="en-US" b="0" i="0" dirty="0">
                <a:solidFill>
                  <a:srgbClr val="222222"/>
                </a:solidFill>
                <a:effectLst/>
                <a:latin typeface="arial" panose="020B0604020202020204" pitchFamily="34" charset="0"/>
              </a:rPr>
            </a:br>
            <a:r>
              <a:rPr lang="en-US" dirty="0"/>
              <a:t> </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extLst>
      <p:ext uri="{BB962C8B-B14F-4D97-AF65-F5344CB8AC3E}">
        <p14:creationId xmlns:p14="http://schemas.microsoft.com/office/powerpoint/2010/main" val="214586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Board activity</a:t>
            </a:r>
            <a:r>
              <a:rPr lang="en-US" baseline="0" dirty="0"/>
              <a:t> </a:t>
            </a:r>
            <a:endParaRPr lang="en-US" dirty="0"/>
          </a:p>
        </p:txBody>
      </p:sp>
    </p:spTree>
    <p:extLst>
      <p:ext uri="{BB962C8B-B14F-4D97-AF65-F5344CB8AC3E}">
        <p14:creationId xmlns:p14="http://schemas.microsoft.com/office/powerpoint/2010/main" val="324408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a:t>I think it is important to say that the 2020 Census only asks a few questions that are studied for years and approved by Congress. It has to be short to get people to respond. The more questions the less response. Purpose is to count everyone in the country. ACS goes much deeper into other demographic information and is ongoing to keep data up to date. </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extLst>
      <p:ext uri="{BB962C8B-B14F-4D97-AF65-F5344CB8AC3E}">
        <p14:creationId xmlns:p14="http://schemas.microsoft.com/office/powerpoint/2010/main" val="268611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smtClean="0"/>
              <a:t>Talk about the ACS</a:t>
            </a:r>
            <a:r>
              <a:rPr lang="en-US" baseline="0" dirty="0" smtClean="0"/>
              <a:t> in more detail here.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Questions as they appear on the form</a:t>
            </a:r>
          </a:p>
          <a:p>
            <a:r>
              <a:rPr lang="en-US" sz="1100" b="0" i="0" u="none" strike="noStrike" cap="none" dirty="0" smtClean="0">
                <a:solidFill>
                  <a:srgbClr val="000000"/>
                </a:solidFill>
                <a:effectLst/>
                <a:latin typeface="Arial"/>
                <a:ea typeface="Arial"/>
                <a:cs typeface="Arial"/>
                <a:sym typeface="Arial"/>
              </a:rPr>
              <a:t>Is this person deaf or does he/she have serious difficulty hearing?</a:t>
            </a:r>
          </a:p>
          <a:p>
            <a:r>
              <a:rPr lang="en-US" sz="1100" b="0" i="0" u="none" strike="noStrike" cap="none" dirty="0" smtClean="0">
                <a:solidFill>
                  <a:srgbClr val="000000"/>
                </a:solidFill>
                <a:effectLst/>
                <a:latin typeface="Arial"/>
                <a:ea typeface="Arial"/>
                <a:cs typeface="Arial"/>
                <a:sym typeface="Arial"/>
              </a:rPr>
              <a:t>Is this person blind or does he/she have serious difficulty seeing even when wearing glasses?</a:t>
            </a:r>
          </a:p>
          <a:p>
            <a:r>
              <a:rPr lang="en-US" sz="1100" b="0" i="0" u="none" strike="noStrike" cap="none" dirty="0" smtClean="0">
                <a:solidFill>
                  <a:srgbClr val="000000"/>
                </a:solidFill>
                <a:effectLst/>
                <a:latin typeface="Arial"/>
                <a:ea typeface="Arial"/>
                <a:cs typeface="Arial"/>
                <a:sym typeface="Arial"/>
              </a:rPr>
              <a:t>Because of a physical, mental, emotional condition, does this person have serious difficulty concentrating, remembering, or making decisions? </a:t>
            </a:r>
          </a:p>
          <a:p>
            <a:r>
              <a:rPr lang="en-US" sz="1100" b="0" i="0" u="none" strike="noStrike" cap="none" dirty="0" smtClean="0">
                <a:solidFill>
                  <a:srgbClr val="000000"/>
                </a:solidFill>
                <a:effectLst/>
                <a:latin typeface="Arial"/>
                <a:ea typeface="Arial"/>
                <a:cs typeface="Arial"/>
                <a:sym typeface="Arial"/>
              </a:rPr>
              <a:t>Does this person have serious difficulty walking or climbing stirs?</a:t>
            </a:r>
          </a:p>
          <a:p>
            <a:r>
              <a:rPr lang="en-US" sz="1100" b="0" i="0" u="none" strike="noStrike" cap="none" dirty="0" smtClean="0">
                <a:solidFill>
                  <a:srgbClr val="000000"/>
                </a:solidFill>
                <a:effectLst/>
                <a:latin typeface="Arial"/>
                <a:ea typeface="Arial"/>
                <a:cs typeface="Arial"/>
                <a:sym typeface="Arial"/>
              </a:rPr>
              <a:t>Does this person have difficulty dressing or bathing? </a:t>
            </a:r>
          </a:p>
          <a:p>
            <a:r>
              <a:rPr lang="en-US" sz="1100" b="0" i="0" u="none" strike="noStrike" cap="none" dirty="0" smtClean="0">
                <a:solidFill>
                  <a:srgbClr val="000000"/>
                </a:solidFill>
                <a:effectLst/>
                <a:latin typeface="Arial"/>
                <a:ea typeface="Arial"/>
                <a:cs typeface="Arial"/>
                <a:sym typeface="Arial"/>
              </a:rPr>
              <a:t>Because of a physical, mental or emotional condition, does this person have difficulty doing errands alone such as visiting a doctor’s office or shopping?</a:t>
            </a:r>
          </a:p>
          <a:p>
            <a:pPr marL="0" lvl="0" indent="0" algn="l" rtl="0">
              <a:spcBef>
                <a:spcPts val="0"/>
              </a:spcBef>
              <a:spcAft>
                <a:spcPts val="0"/>
              </a:spcAft>
              <a:buNone/>
            </a:pP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extLst>
      <p:ext uri="{BB962C8B-B14F-4D97-AF65-F5344CB8AC3E}">
        <p14:creationId xmlns:p14="http://schemas.microsoft.com/office/powerpoint/2010/main" val="329995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smtClean="0"/>
              <a:t>Show video on next slide to discuss further.</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extLst>
      <p:ext uri="{BB962C8B-B14F-4D97-AF65-F5344CB8AC3E}">
        <p14:creationId xmlns:p14="http://schemas.microsoft.com/office/powerpoint/2010/main" val="328142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smtClean="0"/>
              <a:t>Play video. </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extLst>
      <p:ext uri="{BB962C8B-B14F-4D97-AF65-F5344CB8AC3E}">
        <p14:creationId xmlns:p14="http://schemas.microsoft.com/office/powerpoint/2010/main" val="425527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c6b86e623_0_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4" name="Google Shape;254;g5c6b86e62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07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20</a:t>
            </a:fld>
            <a:endParaRPr sz="1400"/>
          </a:p>
        </p:txBody>
      </p:sp>
    </p:spTree>
    <p:extLst>
      <p:ext uri="{BB962C8B-B14F-4D97-AF65-F5344CB8AC3E}">
        <p14:creationId xmlns:p14="http://schemas.microsoft.com/office/powerpoint/2010/main" val="413221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smtClean="0"/>
              <a:t>Next slide showcases resources including plain</a:t>
            </a:r>
            <a:r>
              <a:rPr lang="en-US" baseline="0" dirty="0" smtClean="0"/>
              <a:t> language documents</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21</a:t>
            </a:fld>
            <a:endParaRPr sz="1400"/>
          </a:p>
        </p:txBody>
      </p:sp>
    </p:spTree>
    <p:extLst>
      <p:ext uri="{BB962C8B-B14F-4D97-AF65-F5344CB8AC3E}">
        <p14:creationId xmlns:p14="http://schemas.microsoft.com/office/powerpoint/2010/main" val="1113374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smtClean="0"/>
              <a:t>There</a:t>
            </a:r>
            <a:r>
              <a:rPr lang="en-US" baseline="0" dirty="0" smtClean="0"/>
              <a:t> are so many resources </a:t>
            </a:r>
            <a:r>
              <a:rPr lang="en-US" baseline="0" smtClean="0"/>
              <a:t>out there! </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algn="r"/>
            <a:fld id="{00000000-1234-1234-1234-123412341234}" type="slidenum">
              <a:rPr lang="en"/>
              <a:pPr algn="r"/>
              <a:t>22</a:t>
            </a:fld>
            <a:endParaRPr/>
          </a:p>
        </p:txBody>
      </p:sp>
    </p:spTree>
    <p:extLst>
      <p:ext uri="{BB962C8B-B14F-4D97-AF65-F5344CB8AC3E}">
        <p14:creationId xmlns:p14="http://schemas.microsoft.com/office/powerpoint/2010/main" val="257544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300"/>
              <a:buFont typeface="Arial"/>
              <a:buNone/>
            </a:pPr>
            <a:endParaRPr sz="1000" dirty="0">
              <a:latin typeface="Arial"/>
              <a:ea typeface="Arial"/>
              <a:cs typeface="Arial"/>
              <a:sym typeface="Arial"/>
            </a:endParaRPr>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86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Question</a:t>
            </a:r>
          </a:p>
          <a:p>
            <a:pPr lvl="1"/>
            <a:r>
              <a:rPr lang="en-US" baseline="0" dirty="0"/>
              <a:t>Oh yes!</a:t>
            </a:r>
          </a:p>
          <a:p>
            <a:pPr lvl="1"/>
            <a:r>
              <a:rPr lang="en-US" baseline="0" dirty="0"/>
              <a:t>Not yet.</a:t>
            </a:r>
          </a:p>
          <a:p>
            <a:pPr lvl="1"/>
            <a:r>
              <a:rPr lang="en-US" baseline="0" dirty="0"/>
              <a:t>Not sure. </a:t>
            </a:r>
            <a:endParaRPr lang="en-US" dirty="0"/>
          </a:p>
        </p:txBody>
      </p:sp>
    </p:spTree>
    <p:extLst>
      <p:ext uri="{BB962C8B-B14F-4D97-AF65-F5344CB8AC3E}">
        <p14:creationId xmlns:p14="http://schemas.microsoft.com/office/powerpoint/2010/main" val="352029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80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300"/>
              <a:buFont typeface="Arial"/>
              <a:buNone/>
            </a:pPr>
            <a:endParaRPr sz="1000" dirty="0">
              <a:latin typeface="Arial"/>
              <a:ea typeface="Arial"/>
              <a:cs typeface="Arial"/>
              <a:sym typeface="Arial"/>
            </a:endParaRPr>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300"/>
              <a:buFont typeface="Arial"/>
              <a:buNone/>
            </a:pPr>
            <a:endParaRPr sz="1000" dirty="0">
              <a:latin typeface="Arial"/>
              <a:ea typeface="Arial"/>
              <a:cs typeface="Arial"/>
              <a:sym typeface="Arial"/>
            </a:endParaRPr>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442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dirty="0"/>
              <a:t>The 2020 Census aims to count every single person in the United States.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Nearly 1 in 5 People with disabilities live in areas considered hard-to-count.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area is defined as hard-to-count either if households in the area were counted by the bureau solely through the update/enumerate operation or if its mail return rate for the 2010 Census was 73 percent or less. Figures only refer to the total civilian non-institutionalized population of people with disabilities. Source: Georgetown Center on Poverty and Inequality and National Disability Rights Network, 2019. Authors’ calculations using U.S. Census Bureau, American Community Survey 5-year Estimates 2017, and the CUNY Center for Urban Research, Hard-to-Count map data, 2019.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a:t>
            </a:r>
            <a:r>
              <a:rPr lang="en-US" baseline="0" dirty="0"/>
              <a:t> reasons according to the bureau are hard locate, persuade, interview and contact</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When poorly designed and tested, inaccessible surveys restrict the participation of people with disabilities. </a:t>
            </a:r>
          </a:p>
          <a:p>
            <a:pPr marL="0" lvl="0" indent="0" algn="l" rtl="0">
              <a:spcBef>
                <a:spcPts val="0"/>
              </a:spcBef>
              <a:spcAft>
                <a:spcPts val="0"/>
              </a:spcAft>
              <a:buNone/>
            </a:pPr>
            <a:r>
              <a:rPr lang="en-US" baseline="0" dirty="0"/>
              <a:t>Similarly, insufficient or ineffective outreach efforts may also mean that people with disabilities are not informed of the necessary resources available to support completing the survey.</a:t>
            </a:r>
          </a:p>
          <a:p>
            <a:pPr marL="0" lvl="0" indent="0" algn="l" rtl="0">
              <a:spcBef>
                <a:spcPts val="0"/>
              </a:spcBef>
              <a:spcAft>
                <a:spcPts val="0"/>
              </a:spcAft>
              <a:buNone/>
            </a:pPr>
            <a:r>
              <a:rPr lang="en-US" baseline="0" dirty="0"/>
              <a:t>Anecdotal evidence suggests that people with disabilities may be suspicious of the government or concerned that personal information will be used to determine their eligibility for government programs.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is why we must come together and say count me in….</a:t>
            </a:r>
            <a:endParaRPr lang="en-US" dirty="0"/>
          </a:p>
          <a:p>
            <a:pPr marL="0" lvl="0" indent="0" algn="l" rtl="0">
              <a:spcBef>
                <a:spcPts val="0"/>
              </a:spcBef>
              <a:spcAft>
                <a:spcPts val="0"/>
              </a:spcAft>
              <a:buNone/>
            </a:pP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extLst>
      <p:ext uri="{BB962C8B-B14F-4D97-AF65-F5344CB8AC3E}">
        <p14:creationId xmlns:p14="http://schemas.microsoft.com/office/powerpoint/2010/main" val="61733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6b86e623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c6b86e623_1_19: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Census data are used to apportion multiple federal funding streams. In fiscal year 2015, census data were used to determine the allocation of $675 billion for 132 programs, including Medicaid, SNAP, the Section 8 Housing Choice Voucher program, Head Start, and Highway Planning and Construction. The top five programs by amount of funds that used census-based population numbers and population characteristics to determine fund distribution in fiscal year 2015 were: Medicaid ($311 billion); the Supplemental Nutrition Assistance Program (SNAP $71 billion); Medicare Part B ($70 billion); Highway Planning and Construction ($38 billion); and the Federal Pell Grant program ($29.9 billion), according to a Census report (for a full listing of programs see page 3 here.)</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IDEA</a:t>
            </a:r>
            <a:r>
              <a:rPr lang="en-US" baseline="0" dirty="0" smtClean="0"/>
              <a:t> program </a:t>
            </a:r>
            <a:r>
              <a:rPr lang="en-US" dirty="0" smtClean="0"/>
              <a:t>relies</a:t>
            </a:r>
            <a:r>
              <a:rPr lang="en-US" baseline="0" dirty="0" smtClean="0"/>
              <a:t> </a:t>
            </a:r>
            <a:r>
              <a:rPr lang="en-US" dirty="0" smtClean="0"/>
              <a:t>on the Census for counts of school-aged children and children in poverty at the state and school district levels. Even though multiple data sources are used to allocate these funds, including the American Community Survey and administrative data, funding relies on annually updated Census population estimates.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Census data are used to calculate the rate at which federal funds match state spending on programs including Medicaid, Temporary Assistance for Needy Families (TANF), and the Children’s Health Insurance Program (CHIP). This rate, known as the Federal Medical Assistance Percentage, depends on a state’s per capita income relative to the national average (CHIP uses an “enhanced FMAP“). For example, the federal share of Medicaid spending ranges from 50 percent in wealthier states to a maximum of 83 percent in poorer states. Annual population estimates derived from decennial census counts are used as the denominator in calculating these per capita amounts, while total personal income data come from a different source, the Bureau of Economic Analysis. If the population estimates are artificially low, the per capita income estimates will be too high – which means some states would not receive the full federal reimbursement to which they are entitled.</a:t>
            </a:r>
            <a:endParaRPr dirty="0"/>
          </a:p>
        </p:txBody>
      </p:sp>
      <p:sp>
        <p:nvSpPr>
          <p:cNvPr id="322" name="Google Shape;322;g5c6b86e623_1_19: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extLst>
      <p:ext uri="{BB962C8B-B14F-4D97-AF65-F5344CB8AC3E}">
        <p14:creationId xmlns:p14="http://schemas.microsoft.com/office/powerpoint/2010/main" val="163288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0" name="Google Shape;70;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1600"/>
              </a:spcBef>
              <a:spcAft>
                <a:spcPts val="0"/>
              </a:spcAft>
              <a:buClr>
                <a:schemeClr val="dk1"/>
              </a:buClr>
              <a:buSzPts val="1800"/>
              <a:buChar char="○"/>
              <a:defRPr/>
            </a:lvl2pPr>
            <a:lvl3pPr marL="1371600" lvl="2" indent="-342900" algn="l">
              <a:spcBef>
                <a:spcPts val="1600"/>
              </a:spcBef>
              <a:spcAft>
                <a:spcPts val="0"/>
              </a:spcAft>
              <a:buClr>
                <a:schemeClr val="dk1"/>
              </a:buClr>
              <a:buSzPts val="1800"/>
              <a:buChar char="■"/>
              <a:defRPr/>
            </a:lvl3pPr>
            <a:lvl4pPr marL="1828800" lvl="3" indent="-342900" algn="l">
              <a:spcBef>
                <a:spcPts val="1600"/>
              </a:spcBef>
              <a:spcAft>
                <a:spcPts val="0"/>
              </a:spcAft>
              <a:buClr>
                <a:schemeClr val="dk1"/>
              </a:buClr>
              <a:buSzPts val="1800"/>
              <a:buChar char="●"/>
              <a:defRPr/>
            </a:lvl4pPr>
            <a:lvl5pPr marL="2286000" lvl="4" indent="-342900" algn="l">
              <a:spcBef>
                <a:spcPts val="1600"/>
              </a:spcBef>
              <a:spcAft>
                <a:spcPts val="0"/>
              </a:spcAft>
              <a:buClr>
                <a:schemeClr val="dk1"/>
              </a:buClr>
              <a:buSzPts val="1800"/>
              <a:buChar char="○"/>
              <a:defRPr/>
            </a:lvl5pPr>
            <a:lvl6pPr marL="2743200" lvl="5" indent="-342900" algn="l">
              <a:spcBef>
                <a:spcPts val="1600"/>
              </a:spcBef>
              <a:spcAft>
                <a:spcPts val="0"/>
              </a:spcAft>
              <a:buClr>
                <a:schemeClr val="dk1"/>
              </a:buClr>
              <a:buSzPts val="1800"/>
              <a:buChar char="■"/>
              <a:defRPr/>
            </a:lvl6pPr>
            <a:lvl7pPr marL="3200400" lvl="6" indent="-342900" algn="l">
              <a:spcBef>
                <a:spcPts val="1600"/>
              </a:spcBef>
              <a:spcAft>
                <a:spcPts val="0"/>
              </a:spcAft>
              <a:buClr>
                <a:schemeClr val="dk1"/>
              </a:buClr>
              <a:buSzPts val="1800"/>
              <a:buChar char="●"/>
              <a:defRPr/>
            </a:lvl7pPr>
            <a:lvl8pPr marL="3657600" lvl="7" indent="-342900" algn="l">
              <a:spcBef>
                <a:spcPts val="1600"/>
              </a:spcBef>
              <a:spcAft>
                <a:spcPts val="0"/>
              </a:spcAft>
              <a:buClr>
                <a:schemeClr val="dk1"/>
              </a:buClr>
              <a:buSzPts val="1800"/>
              <a:buChar char="○"/>
              <a:defRPr/>
            </a:lvl8pPr>
            <a:lvl9pPr marL="4114800" lvl="8" indent="-342900" algn="l">
              <a:spcBef>
                <a:spcPts val="1600"/>
              </a:spcBef>
              <a:spcAft>
                <a:spcPts val="1600"/>
              </a:spcAft>
              <a:buClr>
                <a:schemeClr val="dk1"/>
              </a:buClr>
              <a:buSzPts val="1800"/>
              <a:buChar char="■"/>
              <a:defRPr/>
            </a:lvl9pPr>
          </a:lstStyle>
          <a:p>
            <a:endParaRPr/>
          </a:p>
        </p:txBody>
      </p:sp>
      <p:sp>
        <p:nvSpPr>
          <p:cNvPr id="71" name="Google Shape;71;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3"/>
          <p:cNvSpPr/>
          <p:nvPr/>
        </p:nvSpPr>
        <p:spPr>
          <a:xfrm rot="-2212194">
            <a:off x="-429486" y="-145532"/>
            <a:ext cx="1325174" cy="652815"/>
          </a:xfrm>
          <a:prstGeom prst="triangle">
            <a:avLst>
              <a:gd name="adj" fmla="val 50000"/>
            </a:avLst>
          </a:prstGeom>
          <a:solidFill>
            <a:srgbClr val="5100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13"/>
          <p:cNvSpPr/>
          <p:nvPr/>
        </p:nvSpPr>
        <p:spPr>
          <a:xfrm>
            <a:off x="8666897" y="0"/>
            <a:ext cx="76962" cy="5146806"/>
          </a:xfrm>
          <a:prstGeom prst="rect">
            <a:avLst/>
          </a:prstGeom>
          <a:solidFill>
            <a:srgbClr val="0058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13"/>
          <p:cNvSpPr/>
          <p:nvPr/>
        </p:nvSpPr>
        <p:spPr>
          <a:xfrm>
            <a:off x="8763000" y="0"/>
            <a:ext cx="381000" cy="5143500"/>
          </a:xfrm>
          <a:prstGeom prst="rect">
            <a:avLst/>
          </a:prstGeom>
          <a:solidFill>
            <a:srgbClr val="5100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9" name="Google Shape;79;p14"/>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1600"/>
              </a:spcBef>
              <a:spcAft>
                <a:spcPts val="0"/>
              </a:spcAft>
              <a:buClr>
                <a:schemeClr val="dk1"/>
              </a:buClr>
              <a:buSzPts val="2400"/>
              <a:buChar char="○"/>
              <a:defRPr sz="2400"/>
            </a:lvl2pPr>
            <a:lvl3pPr marL="1371600" lvl="2" indent="-355600" algn="l">
              <a:spcBef>
                <a:spcPts val="1600"/>
              </a:spcBef>
              <a:spcAft>
                <a:spcPts val="0"/>
              </a:spcAft>
              <a:buClr>
                <a:schemeClr val="dk1"/>
              </a:buClr>
              <a:buSzPts val="2000"/>
              <a:buChar char="■"/>
              <a:defRPr sz="2000"/>
            </a:lvl3pPr>
            <a:lvl4pPr marL="1828800" lvl="3" indent="-342900" algn="l">
              <a:spcBef>
                <a:spcPts val="1600"/>
              </a:spcBef>
              <a:spcAft>
                <a:spcPts val="0"/>
              </a:spcAft>
              <a:buClr>
                <a:schemeClr val="dk1"/>
              </a:buClr>
              <a:buSzPts val="1800"/>
              <a:buChar char="●"/>
              <a:defRPr sz="1800"/>
            </a:lvl4pPr>
            <a:lvl5pPr marL="2286000" lvl="4" indent="-342900" algn="l">
              <a:spcBef>
                <a:spcPts val="1600"/>
              </a:spcBef>
              <a:spcAft>
                <a:spcPts val="0"/>
              </a:spcAft>
              <a:buClr>
                <a:schemeClr val="dk1"/>
              </a:buClr>
              <a:buSzPts val="1800"/>
              <a:buChar char="○"/>
              <a:defRPr sz="1800"/>
            </a:lvl5pPr>
            <a:lvl6pPr marL="2743200" lvl="5" indent="-342900" algn="l">
              <a:spcBef>
                <a:spcPts val="1600"/>
              </a:spcBef>
              <a:spcAft>
                <a:spcPts val="0"/>
              </a:spcAft>
              <a:buClr>
                <a:schemeClr val="dk1"/>
              </a:buClr>
              <a:buSzPts val="1800"/>
              <a:buChar char="■"/>
              <a:defRPr sz="1800"/>
            </a:lvl6pPr>
            <a:lvl7pPr marL="3200400" lvl="6" indent="-342900" algn="l">
              <a:spcBef>
                <a:spcPts val="1600"/>
              </a:spcBef>
              <a:spcAft>
                <a:spcPts val="0"/>
              </a:spcAft>
              <a:buClr>
                <a:schemeClr val="dk1"/>
              </a:buClr>
              <a:buSzPts val="1800"/>
              <a:buChar char="●"/>
              <a:defRPr sz="1800"/>
            </a:lvl7pPr>
            <a:lvl8pPr marL="3657600" lvl="7" indent="-342900" algn="l">
              <a:spcBef>
                <a:spcPts val="1600"/>
              </a:spcBef>
              <a:spcAft>
                <a:spcPts val="0"/>
              </a:spcAft>
              <a:buClr>
                <a:schemeClr val="dk1"/>
              </a:buClr>
              <a:buSzPts val="1800"/>
              <a:buChar char="○"/>
              <a:defRPr sz="1800"/>
            </a:lvl8pPr>
            <a:lvl9pPr marL="4114800" lvl="8" indent="-342900" algn="l">
              <a:spcBef>
                <a:spcPts val="1600"/>
              </a:spcBef>
              <a:spcAft>
                <a:spcPts val="1600"/>
              </a:spcAft>
              <a:buClr>
                <a:schemeClr val="dk1"/>
              </a:buClr>
              <a:buSzPts val="1800"/>
              <a:buChar char="■"/>
              <a:defRPr sz="1800"/>
            </a:lvl9pPr>
          </a:lstStyle>
          <a:p>
            <a:endParaRPr/>
          </a:p>
        </p:txBody>
      </p:sp>
      <p:sp>
        <p:nvSpPr>
          <p:cNvPr id="80" name="Google Shape;80;p14"/>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1600"/>
              </a:spcBef>
              <a:spcAft>
                <a:spcPts val="0"/>
              </a:spcAft>
              <a:buClr>
                <a:schemeClr val="dk1"/>
              </a:buClr>
              <a:buSzPts val="2400"/>
              <a:buChar char="○"/>
              <a:defRPr sz="2400"/>
            </a:lvl2pPr>
            <a:lvl3pPr marL="1371600" lvl="2" indent="-355600" algn="l">
              <a:spcBef>
                <a:spcPts val="1600"/>
              </a:spcBef>
              <a:spcAft>
                <a:spcPts val="0"/>
              </a:spcAft>
              <a:buClr>
                <a:schemeClr val="dk1"/>
              </a:buClr>
              <a:buSzPts val="2000"/>
              <a:buChar char="■"/>
              <a:defRPr sz="2000"/>
            </a:lvl3pPr>
            <a:lvl4pPr marL="1828800" lvl="3" indent="-342900" algn="l">
              <a:spcBef>
                <a:spcPts val="1600"/>
              </a:spcBef>
              <a:spcAft>
                <a:spcPts val="0"/>
              </a:spcAft>
              <a:buClr>
                <a:schemeClr val="dk1"/>
              </a:buClr>
              <a:buSzPts val="1800"/>
              <a:buChar char="●"/>
              <a:defRPr sz="1800"/>
            </a:lvl4pPr>
            <a:lvl5pPr marL="2286000" lvl="4" indent="-342900" algn="l">
              <a:spcBef>
                <a:spcPts val="1600"/>
              </a:spcBef>
              <a:spcAft>
                <a:spcPts val="0"/>
              </a:spcAft>
              <a:buClr>
                <a:schemeClr val="dk1"/>
              </a:buClr>
              <a:buSzPts val="1800"/>
              <a:buChar char="○"/>
              <a:defRPr sz="1800"/>
            </a:lvl5pPr>
            <a:lvl6pPr marL="2743200" lvl="5" indent="-342900" algn="l">
              <a:spcBef>
                <a:spcPts val="1600"/>
              </a:spcBef>
              <a:spcAft>
                <a:spcPts val="0"/>
              </a:spcAft>
              <a:buClr>
                <a:schemeClr val="dk1"/>
              </a:buClr>
              <a:buSzPts val="1800"/>
              <a:buChar char="■"/>
              <a:defRPr sz="1800"/>
            </a:lvl6pPr>
            <a:lvl7pPr marL="3200400" lvl="6" indent="-342900" algn="l">
              <a:spcBef>
                <a:spcPts val="1600"/>
              </a:spcBef>
              <a:spcAft>
                <a:spcPts val="0"/>
              </a:spcAft>
              <a:buClr>
                <a:schemeClr val="dk1"/>
              </a:buClr>
              <a:buSzPts val="1800"/>
              <a:buChar char="●"/>
              <a:defRPr sz="1800"/>
            </a:lvl7pPr>
            <a:lvl8pPr marL="3657600" lvl="7" indent="-342900" algn="l">
              <a:spcBef>
                <a:spcPts val="1600"/>
              </a:spcBef>
              <a:spcAft>
                <a:spcPts val="0"/>
              </a:spcAft>
              <a:buClr>
                <a:schemeClr val="dk1"/>
              </a:buClr>
              <a:buSzPts val="1800"/>
              <a:buChar char="○"/>
              <a:defRPr sz="1800"/>
            </a:lvl8pPr>
            <a:lvl9pPr marL="4114800" lvl="8" indent="-342900" algn="l">
              <a:spcBef>
                <a:spcPts val="1600"/>
              </a:spcBef>
              <a:spcAft>
                <a:spcPts val="1600"/>
              </a:spcAft>
              <a:buClr>
                <a:schemeClr val="dk1"/>
              </a:buClr>
              <a:buSzPts val="1800"/>
              <a:buChar char="■"/>
              <a:defRPr sz="1800"/>
            </a:lvl9pPr>
          </a:lstStyle>
          <a:p>
            <a:endParaRPr/>
          </a:p>
        </p:txBody>
      </p:sp>
      <p:sp>
        <p:nvSpPr>
          <p:cNvPr id="81" name="Google Shape;81;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4"/>
          <p:cNvSpPr/>
          <p:nvPr/>
        </p:nvSpPr>
        <p:spPr>
          <a:xfrm rot="-2212194">
            <a:off x="-429486" y="-145532"/>
            <a:ext cx="1325174" cy="652815"/>
          </a:xfrm>
          <a:prstGeom prst="triangle">
            <a:avLst>
              <a:gd name="adj" fmla="val 50000"/>
            </a:avLst>
          </a:prstGeom>
          <a:solidFill>
            <a:srgbClr val="5100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4"/>
          <p:cNvSpPr/>
          <p:nvPr/>
        </p:nvSpPr>
        <p:spPr>
          <a:xfrm>
            <a:off x="8666897" y="0"/>
            <a:ext cx="76962" cy="5146806"/>
          </a:xfrm>
          <a:prstGeom prst="rect">
            <a:avLst/>
          </a:prstGeom>
          <a:solidFill>
            <a:srgbClr val="0058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4"/>
          <p:cNvSpPr/>
          <p:nvPr/>
        </p:nvSpPr>
        <p:spPr>
          <a:xfrm>
            <a:off x="8763000" y="0"/>
            <a:ext cx="381000" cy="5143500"/>
          </a:xfrm>
          <a:prstGeom prst="rect">
            <a:avLst/>
          </a:prstGeom>
          <a:solidFill>
            <a:srgbClr val="5100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accent1">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2020census.gov/en/response-rates.html" TargetMode="External"/><Relationship Id="rId5" Type="http://schemas.openxmlformats.org/officeDocument/2006/relationships/hyperlink" Target="https://www.censushardtocountmaps2020.us/?latlng=34.99400,-84.28711&amp;z=4&amp;promotedfeaturetype=states&amp;baselayerstate=3&amp;rtrYear=sR2020latest&amp;infotab=info-rtrselfresponse&amp;filterQuery=false"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thearc.org/wp-content/uploads/2020/03/Census_Group_Home_Fact_Sheet.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5;p15" title="shape"/>
          <p:cNvSpPr/>
          <p:nvPr/>
        </p:nvSpPr>
        <p:spPr>
          <a:xfrm>
            <a:off x="5105400" y="152708"/>
            <a:ext cx="3822236" cy="1645612"/>
          </a:xfrm>
          <a:prstGeom prst="rect">
            <a:avLst/>
          </a:prstGeom>
          <a:solidFill>
            <a:srgbClr val="150B23">
              <a:alpha val="32000"/>
            </a:srgbClr>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r>
              <a:rPr lang="en-US" sz="2400" b="1" dirty="0">
                <a:solidFill>
                  <a:schemeClr val="bg1"/>
                </a:solidFill>
                <a:sym typeface="Raleway"/>
              </a:rPr>
              <a:t>What do you hope to learn during today’s webinar?</a:t>
            </a:r>
            <a:endParaRPr sz="2400" dirty="0">
              <a:solidFill>
                <a:schemeClr val="bg1"/>
              </a:solidFill>
            </a:endParaRPr>
          </a:p>
        </p:txBody>
      </p:sp>
      <p:sp>
        <p:nvSpPr>
          <p:cNvPr id="5" name="Rectangle 4"/>
          <p:cNvSpPr/>
          <p:nvPr/>
        </p:nvSpPr>
        <p:spPr>
          <a:xfrm>
            <a:off x="0" y="4681835"/>
            <a:ext cx="7718780" cy="461665"/>
          </a:xfrm>
          <a:prstGeom prst="rect">
            <a:avLst/>
          </a:prstGeom>
        </p:spPr>
        <p:txBody>
          <a:bodyPr wrap="none">
            <a:spAutoFit/>
          </a:bodyPr>
          <a:lstStyle/>
          <a:p>
            <a:r>
              <a:rPr lang="en-US" sz="2400" i="1" dirty="0">
                <a:solidFill>
                  <a:srgbClr val="150B23"/>
                </a:solidFill>
              </a:rPr>
              <a:t>Webinar: The 2020 Census Disability Count Continues </a:t>
            </a:r>
          </a:p>
        </p:txBody>
      </p:sp>
    </p:spTree>
    <p:extLst>
      <p:ext uri="{BB962C8B-B14F-4D97-AF65-F5344CB8AC3E}">
        <p14:creationId xmlns:p14="http://schemas.microsoft.com/office/powerpoint/2010/main" val="221124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Shape 323"/>
        <p:cNvGrpSpPr/>
        <p:nvPr/>
      </p:nvGrpSpPr>
      <p:grpSpPr>
        <a:xfrm>
          <a:off x="0" y="0"/>
          <a:ext cx="0" cy="0"/>
          <a:chOff x="0" y="0"/>
          <a:chExt cx="0" cy="0"/>
        </a:xfrm>
      </p:grpSpPr>
      <p:sp>
        <p:nvSpPr>
          <p:cNvPr id="326" name="Google Shape;326;p45"/>
          <p:cNvSpPr/>
          <p:nvPr/>
        </p:nvSpPr>
        <p:spPr>
          <a:xfrm>
            <a:off x="-1" y="-1"/>
            <a:ext cx="5617029" cy="1201783"/>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algn="ctr"/>
            <a:r>
              <a:rPr lang="en-US" sz="3000" b="1" dirty="0">
                <a:solidFill>
                  <a:schemeClr val="bg1"/>
                </a:solidFill>
              </a:rPr>
              <a:t>Community Resources </a:t>
            </a:r>
          </a:p>
        </p:txBody>
      </p:sp>
    </p:spTree>
    <p:extLst>
      <p:ext uri="{BB962C8B-B14F-4D97-AF65-F5344CB8AC3E}">
        <p14:creationId xmlns:p14="http://schemas.microsoft.com/office/powerpoint/2010/main" val="162992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34000" r="-34000"/>
          </a:stretch>
        </a:blipFill>
        <a:effectLst/>
      </p:bgPr>
    </p:bg>
    <p:spTree>
      <p:nvGrpSpPr>
        <p:cNvPr id="1" name=""/>
        <p:cNvGrpSpPr/>
        <p:nvPr/>
      </p:nvGrpSpPr>
      <p:grpSpPr>
        <a:xfrm>
          <a:off x="0" y="0"/>
          <a:ext cx="0" cy="0"/>
          <a:chOff x="0" y="0"/>
          <a:chExt cx="0" cy="0"/>
        </a:xfrm>
      </p:grpSpPr>
      <p:sp>
        <p:nvSpPr>
          <p:cNvPr id="5" name="Google Shape;105;p15" title="shape"/>
          <p:cNvSpPr/>
          <p:nvPr/>
        </p:nvSpPr>
        <p:spPr>
          <a:xfrm>
            <a:off x="1524776" y="1067108"/>
            <a:ext cx="6473220" cy="2658022"/>
          </a:xfrm>
          <a:prstGeom prst="rect">
            <a:avLst/>
          </a:prstGeom>
          <a:solidFill>
            <a:srgbClr val="150B23">
              <a:alpha val="32000"/>
            </a:srgbClr>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r>
              <a:rPr lang="en-US" sz="4800" b="1" dirty="0">
                <a:solidFill>
                  <a:schemeClr val="bg1"/>
                </a:solidFill>
                <a:sym typeface="Raleway"/>
              </a:rPr>
              <a:t>Why does the 2020 Census matter to you?</a:t>
            </a:r>
            <a:endParaRPr sz="1350" dirty="0">
              <a:solidFill>
                <a:schemeClr val="bg1"/>
              </a:solidFill>
            </a:endParaRPr>
          </a:p>
        </p:txBody>
      </p:sp>
    </p:spTree>
    <p:extLst>
      <p:ext uri="{BB962C8B-B14F-4D97-AF65-F5344CB8AC3E}">
        <p14:creationId xmlns:p14="http://schemas.microsoft.com/office/powerpoint/2010/main" val="330036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4000"/>
          </a:schemeClr>
        </a:solidFill>
        <a:effectLst/>
      </p:bgPr>
    </p:bg>
    <p:spTree>
      <p:nvGrpSpPr>
        <p:cNvPr id="1" name="Shape 104"/>
        <p:cNvGrpSpPr/>
        <p:nvPr/>
      </p:nvGrpSpPr>
      <p:grpSpPr>
        <a:xfrm>
          <a:off x="0" y="0"/>
          <a:ext cx="0" cy="0"/>
          <a:chOff x="0" y="0"/>
          <a:chExt cx="0" cy="0"/>
        </a:xfrm>
      </p:grpSpPr>
      <p:sp>
        <p:nvSpPr>
          <p:cNvPr id="105" name="Google Shape;105;p15" title="shape"/>
          <p:cNvSpPr/>
          <p:nvPr/>
        </p:nvSpPr>
        <p:spPr>
          <a:xfrm>
            <a:off x="174812" y="151279"/>
            <a:ext cx="8821271" cy="1287557"/>
          </a:xfrm>
          <a:prstGeom prst="rect">
            <a:avLst/>
          </a:prstGeom>
          <a:solidFill>
            <a:srgbClr val="150B23"/>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endParaRPr sz="1350">
              <a:solidFill>
                <a:schemeClr val="lt1"/>
              </a:solidFill>
            </a:endParaRPr>
          </a:p>
        </p:txBody>
      </p:sp>
      <p:sp>
        <p:nvSpPr>
          <p:cNvPr id="8" name="TextBox 7"/>
          <p:cNvSpPr txBox="1"/>
          <p:nvPr/>
        </p:nvSpPr>
        <p:spPr>
          <a:xfrm>
            <a:off x="473560" y="402642"/>
            <a:ext cx="8223773" cy="784830"/>
          </a:xfrm>
          <a:prstGeom prst="rect">
            <a:avLst/>
          </a:prstGeom>
          <a:noFill/>
        </p:spPr>
        <p:txBody>
          <a:bodyPr wrap="square" rtlCol="0">
            <a:spAutoFit/>
          </a:bodyPr>
          <a:lstStyle/>
          <a:p>
            <a:pPr algn="ctr"/>
            <a:r>
              <a:rPr lang="en-US" sz="4500" b="1" dirty="0">
                <a:solidFill>
                  <a:schemeClr val="bg1"/>
                </a:solidFill>
              </a:rPr>
              <a:t>Census 2020 and COVID-19</a:t>
            </a:r>
          </a:p>
        </p:txBody>
      </p:sp>
      <p:sp>
        <p:nvSpPr>
          <p:cNvPr id="2" name="TextBox 1"/>
          <p:cNvSpPr txBox="1"/>
          <p:nvPr/>
        </p:nvSpPr>
        <p:spPr>
          <a:xfrm>
            <a:off x="822914" y="1575818"/>
            <a:ext cx="7525063" cy="553998"/>
          </a:xfrm>
          <a:prstGeom prst="rect">
            <a:avLst/>
          </a:prstGeom>
          <a:noFill/>
        </p:spPr>
        <p:txBody>
          <a:bodyPr wrap="square" rtlCol="0">
            <a:spAutoFit/>
          </a:bodyPr>
          <a:lstStyle/>
          <a:p>
            <a:pPr algn="ctr">
              <a:buClr>
                <a:schemeClr val="bg1"/>
              </a:buClr>
            </a:pPr>
            <a:r>
              <a:rPr lang="en-US" sz="3000" b="1" dirty="0"/>
              <a:t>The Count Continues!</a:t>
            </a:r>
          </a:p>
        </p:txBody>
      </p:sp>
      <p:pic>
        <p:nvPicPr>
          <p:cNvPr id="3" name="Picture 2" descr="A screenshot of census response rates" title="Self Response "/>
          <p:cNvPicPr>
            <a:picLocks noChangeAspect="1"/>
          </p:cNvPicPr>
          <p:nvPr/>
        </p:nvPicPr>
        <p:blipFill rotWithShape="1">
          <a:blip r:embed="rId3"/>
          <a:srcRect l="31514" t="26776" r="30458" b="31528"/>
          <a:stretch/>
        </p:blipFill>
        <p:spPr>
          <a:xfrm>
            <a:off x="998215" y="2244197"/>
            <a:ext cx="3237876" cy="2143595"/>
          </a:xfrm>
          <a:prstGeom prst="rect">
            <a:avLst/>
          </a:prstGeom>
          <a:ln>
            <a:noFill/>
          </a:ln>
          <a:effectLst>
            <a:outerShdw blurRad="292100" dist="139700" dir="2700000" algn="tl" rotWithShape="0">
              <a:srgbClr val="333333">
                <a:alpha val="65000"/>
              </a:srgbClr>
            </a:outerShdw>
          </a:effectLst>
        </p:spPr>
      </p:pic>
      <p:pic>
        <p:nvPicPr>
          <p:cNvPr id="4" name="Picture 3" descr="A screenshot of a Hard-To-Count map" title="HTC Map"/>
          <p:cNvPicPr>
            <a:picLocks noChangeAspect="1"/>
          </p:cNvPicPr>
          <p:nvPr/>
        </p:nvPicPr>
        <p:blipFill rotWithShape="1">
          <a:blip r:embed="rId4"/>
          <a:srcRect l="820" t="12805" r="18361" b="4956"/>
          <a:stretch/>
        </p:blipFill>
        <p:spPr>
          <a:xfrm>
            <a:off x="4828201" y="2266798"/>
            <a:ext cx="3170421" cy="214359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885098" y="4547375"/>
            <a:ext cx="3056625" cy="477054"/>
          </a:xfrm>
          <a:prstGeom prst="rect">
            <a:avLst/>
          </a:prstGeom>
          <a:noFill/>
        </p:spPr>
        <p:txBody>
          <a:bodyPr wrap="square" rtlCol="0">
            <a:spAutoFit/>
          </a:bodyPr>
          <a:lstStyle/>
          <a:p>
            <a:r>
              <a:rPr lang="en-US" sz="2500" dirty="0">
                <a:hlinkClick r:id="rId5"/>
              </a:rPr>
              <a:t>Hard-to-Count Map</a:t>
            </a:r>
            <a:endParaRPr lang="en-US" sz="2500" dirty="0"/>
          </a:p>
        </p:txBody>
      </p:sp>
      <p:sp>
        <p:nvSpPr>
          <p:cNvPr id="6" name="TextBox 5"/>
          <p:cNvSpPr txBox="1"/>
          <p:nvPr/>
        </p:nvSpPr>
        <p:spPr>
          <a:xfrm>
            <a:off x="1327999" y="4547375"/>
            <a:ext cx="2578308" cy="477054"/>
          </a:xfrm>
          <a:prstGeom prst="rect">
            <a:avLst/>
          </a:prstGeom>
          <a:noFill/>
        </p:spPr>
        <p:txBody>
          <a:bodyPr wrap="square" rtlCol="0">
            <a:spAutoFit/>
          </a:bodyPr>
          <a:lstStyle/>
          <a:p>
            <a:r>
              <a:rPr lang="en-US" sz="2500" dirty="0">
                <a:hlinkClick r:id="rId6"/>
              </a:rPr>
              <a:t>Response Rates</a:t>
            </a:r>
            <a:endParaRPr lang="en-US" sz="2500" dirty="0"/>
          </a:p>
        </p:txBody>
      </p:sp>
    </p:spTree>
    <p:extLst>
      <p:ext uri="{BB962C8B-B14F-4D97-AF65-F5344CB8AC3E}">
        <p14:creationId xmlns:p14="http://schemas.microsoft.com/office/powerpoint/2010/main" val="403152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4000"/>
          </a:schemeClr>
        </a:solidFill>
        <a:effectLst/>
      </p:bgPr>
    </p:bg>
    <p:spTree>
      <p:nvGrpSpPr>
        <p:cNvPr id="1" name="Shape 104"/>
        <p:cNvGrpSpPr/>
        <p:nvPr/>
      </p:nvGrpSpPr>
      <p:grpSpPr>
        <a:xfrm>
          <a:off x="0" y="0"/>
          <a:ext cx="0" cy="0"/>
          <a:chOff x="0" y="0"/>
          <a:chExt cx="0" cy="0"/>
        </a:xfrm>
      </p:grpSpPr>
      <p:pic>
        <p:nvPicPr>
          <p:cNvPr id="2" name="Picture 1" descr="Due to COVID-19 the US Census Bureau has expanded the self-response deadline to October 31st" title="Disability Counts Graphic"/>
          <p:cNvPicPr>
            <a:picLocks noChangeAspect="1"/>
          </p:cNvPicPr>
          <p:nvPr/>
        </p:nvPicPr>
        <p:blipFill>
          <a:blip r:embed="rId3"/>
          <a:stretch>
            <a:fillRect/>
          </a:stretch>
        </p:blipFill>
        <p:spPr>
          <a:xfrm>
            <a:off x="2354611" y="201033"/>
            <a:ext cx="4542578" cy="4633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451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17365D"/>
              </a:buClr>
              <a:buSzPts val="3200"/>
              <a:buFont typeface="Calibri"/>
              <a:buNone/>
            </a:pPr>
            <a:r>
              <a:rPr lang="en" sz="3600" dirty="0">
                <a:solidFill>
                  <a:srgbClr val="17365D"/>
                </a:solidFill>
              </a:rPr>
              <a:t> </a:t>
            </a:r>
            <a:endParaRPr sz="3600" dirty="0"/>
          </a:p>
        </p:txBody>
      </p:sp>
      <p:sp>
        <p:nvSpPr>
          <p:cNvPr id="326" name="Google Shape;326;p45"/>
          <p:cNvSpPr/>
          <p:nvPr/>
        </p:nvSpPr>
        <p:spPr>
          <a:xfrm>
            <a:off x="0" y="-1"/>
            <a:ext cx="4232366" cy="653143"/>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500" dirty="0">
                <a:solidFill>
                  <a:schemeClr val="bg1"/>
                </a:solidFill>
                <a:latin typeface="+mn-lt"/>
                <a:ea typeface="Calibri"/>
                <a:cs typeface="Calibri"/>
                <a:sym typeface="Calibri"/>
              </a:rPr>
              <a:t>The Count Continues!</a:t>
            </a:r>
            <a:endParaRPr sz="2500" dirty="0">
              <a:solidFill>
                <a:schemeClr val="bg1"/>
              </a:solidFill>
              <a:latin typeface="+mn-lt"/>
              <a:ea typeface="Calibri"/>
              <a:cs typeface="Calibri"/>
              <a:sym typeface="Calibri"/>
            </a:endParaRPr>
          </a:p>
        </p:txBody>
      </p:sp>
      <p:graphicFrame>
        <p:nvGraphicFramePr>
          <p:cNvPr id="2" name="Table 1" descr="A table of the updated timeline for the 2020 Census" title="Updated Census 2020 Timeline"/>
          <p:cNvGraphicFramePr>
            <a:graphicFrameLocks noGrp="1"/>
          </p:cNvGraphicFramePr>
          <p:nvPr>
            <p:extLst>
              <p:ext uri="{D42A27DB-BD31-4B8C-83A1-F6EECF244321}">
                <p14:modId xmlns:p14="http://schemas.microsoft.com/office/powerpoint/2010/main" val="2137516211"/>
              </p:ext>
            </p:extLst>
          </p:nvPr>
        </p:nvGraphicFramePr>
        <p:xfrm>
          <a:off x="319500" y="936600"/>
          <a:ext cx="8615494" cy="3975671"/>
        </p:xfrm>
        <a:graphic>
          <a:graphicData uri="http://schemas.openxmlformats.org/drawingml/2006/table">
            <a:tbl>
              <a:tblPr firstRow="1" firstCol="1" bandRow="1">
                <a:tableStyleId>{8799B23B-EC83-4686-B30A-512413B5E67A}</a:tableStyleId>
              </a:tblPr>
              <a:tblGrid>
                <a:gridCol w="3860614">
                  <a:extLst>
                    <a:ext uri="{9D8B030D-6E8A-4147-A177-3AD203B41FA5}">
                      <a16:colId xmlns="" xmlns:a16="http://schemas.microsoft.com/office/drawing/2014/main" val="20000"/>
                    </a:ext>
                  </a:extLst>
                </a:gridCol>
                <a:gridCol w="4754880">
                  <a:extLst>
                    <a:ext uri="{9D8B030D-6E8A-4147-A177-3AD203B41FA5}">
                      <a16:colId xmlns="" xmlns:a16="http://schemas.microsoft.com/office/drawing/2014/main" val="20001"/>
                    </a:ext>
                  </a:extLst>
                </a:gridCol>
              </a:tblGrid>
              <a:tr h="541688">
                <a:tc>
                  <a:txBody>
                    <a:bodyPr/>
                    <a:lstStyle/>
                    <a:p>
                      <a:pPr marL="0" marR="0">
                        <a:lnSpc>
                          <a:spcPct val="107000"/>
                        </a:lnSpc>
                        <a:spcBef>
                          <a:spcPts val="0"/>
                        </a:spcBef>
                        <a:spcAft>
                          <a:spcPts val="0"/>
                        </a:spcAft>
                      </a:pPr>
                      <a:r>
                        <a:rPr lang="en-US" sz="2500" dirty="0">
                          <a:solidFill>
                            <a:srgbClr val="150B23"/>
                          </a:solidFill>
                          <a:effectLst/>
                        </a:rPr>
                        <a:t>March 12  – October 31</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500" b="0" dirty="0">
                          <a:solidFill>
                            <a:srgbClr val="150B23"/>
                          </a:solidFill>
                          <a:effectLst/>
                        </a:rPr>
                        <a:t>Self-Response Phase</a:t>
                      </a:r>
                      <a:endParaRPr lang="en-US" sz="2500" b="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1112043">
                <a:tc>
                  <a:txBody>
                    <a:bodyPr/>
                    <a:lstStyle/>
                    <a:p>
                      <a:pPr marL="0" marR="0">
                        <a:lnSpc>
                          <a:spcPct val="107000"/>
                        </a:lnSpc>
                        <a:spcBef>
                          <a:spcPts val="0"/>
                        </a:spcBef>
                        <a:spcAft>
                          <a:spcPts val="0"/>
                        </a:spcAft>
                      </a:pPr>
                      <a:r>
                        <a:rPr lang="en-US" sz="2500" dirty="0">
                          <a:solidFill>
                            <a:srgbClr val="150B23"/>
                          </a:solidFill>
                          <a:effectLst/>
                        </a:rPr>
                        <a:t>April 2 – September 3</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500" dirty="0">
                          <a:solidFill>
                            <a:srgbClr val="150B23"/>
                          </a:solidFill>
                          <a:effectLst/>
                        </a:rPr>
                        <a:t>Group Quarters (e-Response and Paper Enumeration) Operation</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786562">
                <a:tc>
                  <a:txBody>
                    <a:bodyPr/>
                    <a:lstStyle/>
                    <a:p>
                      <a:pPr marL="0" marR="0">
                        <a:lnSpc>
                          <a:spcPct val="107000"/>
                        </a:lnSpc>
                        <a:spcBef>
                          <a:spcPts val="0"/>
                        </a:spcBef>
                        <a:spcAft>
                          <a:spcPts val="0"/>
                        </a:spcAft>
                      </a:pPr>
                      <a:r>
                        <a:rPr lang="en-US" sz="2500" dirty="0">
                          <a:solidFill>
                            <a:srgbClr val="150B23"/>
                          </a:solidFill>
                          <a:effectLst/>
                        </a:rPr>
                        <a:t>June 13 – July 9</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500" dirty="0">
                          <a:solidFill>
                            <a:srgbClr val="150B23"/>
                          </a:solidFill>
                          <a:effectLst/>
                        </a:rPr>
                        <a:t>Update Leave (except Puerto Rico)</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853945">
                <a:tc>
                  <a:txBody>
                    <a:bodyPr/>
                    <a:lstStyle/>
                    <a:p>
                      <a:pPr marL="0" marR="0">
                        <a:lnSpc>
                          <a:spcPct val="107000"/>
                        </a:lnSpc>
                        <a:spcBef>
                          <a:spcPts val="0"/>
                        </a:spcBef>
                        <a:spcAft>
                          <a:spcPts val="0"/>
                        </a:spcAft>
                      </a:pPr>
                      <a:r>
                        <a:rPr lang="en-US" sz="2500" dirty="0">
                          <a:solidFill>
                            <a:srgbClr val="150B23"/>
                          </a:solidFill>
                          <a:effectLst/>
                        </a:rPr>
                        <a:t>July 1 – September 3</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500" dirty="0">
                          <a:solidFill>
                            <a:srgbClr val="150B23"/>
                          </a:solidFill>
                          <a:effectLst/>
                        </a:rPr>
                        <a:t>In-Person Group Quarters Operation</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541688">
                <a:tc>
                  <a:txBody>
                    <a:bodyPr/>
                    <a:lstStyle/>
                    <a:p>
                      <a:pPr marL="0" marR="0">
                        <a:lnSpc>
                          <a:spcPct val="107000"/>
                        </a:lnSpc>
                        <a:spcBef>
                          <a:spcPts val="0"/>
                        </a:spcBef>
                        <a:spcAft>
                          <a:spcPts val="0"/>
                        </a:spcAft>
                      </a:pPr>
                      <a:r>
                        <a:rPr lang="en-US" sz="2500" dirty="0">
                          <a:solidFill>
                            <a:srgbClr val="150B23"/>
                          </a:solidFill>
                          <a:effectLst/>
                        </a:rPr>
                        <a:t>August 11 – October 31</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500" dirty="0">
                          <a:solidFill>
                            <a:srgbClr val="150B23"/>
                          </a:solidFill>
                          <a:effectLst/>
                        </a:rPr>
                        <a:t>Nonresponse Follow-up (NRFU)</a:t>
                      </a:r>
                      <a:endParaRPr lang="en-US" sz="2500" dirty="0">
                        <a:solidFill>
                          <a:srgbClr val="150B2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03421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5;p15" title="shape"/>
          <p:cNvSpPr/>
          <p:nvPr/>
        </p:nvSpPr>
        <p:spPr>
          <a:xfrm>
            <a:off x="5105400" y="152708"/>
            <a:ext cx="3822236" cy="1645612"/>
          </a:xfrm>
          <a:prstGeom prst="rect">
            <a:avLst/>
          </a:prstGeom>
          <a:solidFill>
            <a:srgbClr val="150B23">
              <a:alpha val="32000"/>
            </a:srgbClr>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r>
              <a:rPr lang="en-US" sz="2400" b="1" dirty="0">
                <a:solidFill>
                  <a:schemeClr val="bg1"/>
                </a:solidFill>
                <a:sym typeface="Raleway"/>
              </a:rPr>
              <a:t>What FAQs do you get about the 2020 Census?</a:t>
            </a:r>
            <a:endParaRPr sz="2400" dirty="0">
              <a:solidFill>
                <a:schemeClr val="bg1"/>
              </a:solidFill>
            </a:endParaRPr>
          </a:p>
        </p:txBody>
      </p:sp>
      <p:sp>
        <p:nvSpPr>
          <p:cNvPr id="5" name="Rectangle 4"/>
          <p:cNvSpPr/>
          <p:nvPr/>
        </p:nvSpPr>
        <p:spPr>
          <a:xfrm>
            <a:off x="0" y="4681835"/>
            <a:ext cx="7718780" cy="461665"/>
          </a:xfrm>
          <a:prstGeom prst="rect">
            <a:avLst/>
          </a:prstGeom>
        </p:spPr>
        <p:txBody>
          <a:bodyPr wrap="none">
            <a:spAutoFit/>
          </a:bodyPr>
          <a:lstStyle/>
          <a:p>
            <a:r>
              <a:rPr lang="en-US" sz="2400" i="1" dirty="0">
                <a:solidFill>
                  <a:srgbClr val="150B23"/>
                </a:solidFill>
              </a:rPr>
              <a:t>Webinar: The 2020 Census Disability Count Continues </a:t>
            </a:r>
          </a:p>
        </p:txBody>
      </p:sp>
    </p:spTree>
    <p:extLst>
      <p:ext uri="{BB962C8B-B14F-4D97-AF65-F5344CB8AC3E}">
        <p14:creationId xmlns:p14="http://schemas.microsoft.com/office/powerpoint/2010/main" val="84401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17365D"/>
              </a:buClr>
              <a:buSzPts val="3200"/>
              <a:buFont typeface="Calibri"/>
              <a:buNone/>
            </a:pPr>
            <a:r>
              <a:rPr lang="en" sz="3600" dirty="0">
                <a:solidFill>
                  <a:srgbClr val="17365D"/>
                </a:solidFill>
              </a:rPr>
              <a:t> </a:t>
            </a:r>
            <a:endParaRPr sz="3600" dirty="0"/>
          </a:p>
        </p:txBody>
      </p:sp>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1800" dirty="0">
                <a:solidFill>
                  <a:schemeClr val="bg1"/>
                </a:solidFill>
                <a:latin typeface="+mn-lt"/>
                <a:ea typeface="Calibri"/>
                <a:cs typeface="Calibri"/>
                <a:sym typeface="Calibri"/>
              </a:rPr>
              <a:t>Frequently Asked Questions </a:t>
            </a:r>
            <a:endParaRPr sz="1800" dirty="0">
              <a:solidFill>
                <a:schemeClr val="bg1"/>
              </a:solidFill>
              <a:latin typeface="+mn-lt"/>
              <a:ea typeface="Calibri"/>
              <a:cs typeface="Calibri"/>
              <a:sym typeface="Calibri"/>
            </a:endParaRPr>
          </a:p>
        </p:txBody>
      </p:sp>
      <p:graphicFrame>
        <p:nvGraphicFramePr>
          <p:cNvPr id="18" name="Diagram 17" descr="A blue shape" title="shape">
            <a:extLst>
              <a:ext uri="{FF2B5EF4-FFF2-40B4-BE49-F238E27FC236}">
                <a16:creationId xmlns="" xmlns:a16="http://schemas.microsoft.com/office/drawing/2014/main" id="{24E16A5F-AF0C-42DE-A9CD-E018416C153C}"/>
              </a:ext>
            </a:extLst>
          </p:cNvPr>
          <p:cNvGraphicFramePr/>
          <p:nvPr>
            <p:extLst>
              <p:ext uri="{D42A27DB-BD31-4B8C-83A1-F6EECF244321}">
                <p14:modId xmlns:p14="http://schemas.microsoft.com/office/powerpoint/2010/main" val="3164072684"/>
              </p:ext>
            </p:extLst>
          </p:nvPr>
        </p:nvGraphicFramePr>
        <p:xfrm>
          <a:off x="319500" y="557700"/>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47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Shape 323"/>
        <p:cNvGrpSpPr/>
        <p:nvPr/>
      </p:nvGrpSpPr>
      <p:grpSpPr>
        <a:xfrm>
          <a:off x="0" y="0"/>
          <a:ext cx="0" cy="0"/>
          <a:chOff x="0" y="0"/>
          <a:chExt cx="0" cy="0"/>
        </a:xfrm>
      </p:grpSpPr>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1800" dirty="0">
                <a:solidFill>
                  <a:schemeClr val="bg1"/>
                </a:solidFill>
                <a:latin typeface="+mn-lt"/>
                <a:ea typeface="Calibri"/>
                <a:cs typeface="Calibri"/>
                <a:sym typeface="Calibri"/>
              </a:rPr>
              <a:t>American Community Survey (ACS)</a:t>
            </a:r>
            <a:endParaRPr sz="1800" dirty="0">
              <a:solidFill>
                <a:schemeClr val="bg1"/>
              </a:solidFill>
              <a:latin typeface="+mn-lt"/>
              <a:ea typeface="Calibri"/>
              <a:cs typeface="Calibri"/>
              <a:sym typeface="Calibri"/>
            </a:endParaRPr>
          </a:p>
        </p:txBody>
      </p:sp>
    </p:spTree>
    <p:extLst>
      <p:ext uri="{BB962C8B-B14F-4D97-AF65-F5344CB8AC3E}">
        <p14:creationId xmlns:p14="http://schemas.microsoft.com/office/powerpoint/2010/main" val="9316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17365D"/>
              </a:buClr>
              <a:buSzPts val="3200"/>
              <a:buFont typeface="Calibri"/>
              <a:buNone/>
            </a:pPr>
            <a:r>
              <a:rPr lang="en" sz="3600" dirty="0">
                <a:solidFill>
                  <a:srgbClr val="17365D"/>
                </a:solidFill>
              </a:rPr>
              <a:t> </a:t>
            </a:r>
            <a:endParaRPr sz="3600" dirty="0"/>
          </a:p>
        </p:txBody>
      </p:sp>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000" dirty="0">
                <a:solidFill>
                  <a:schemeClr val="bg1"/>
                </a:solidFill>
                <a:latin typeface="+mn-lt"/>
                <a:ea typeface="Calibri"/>
                <a:cs typeface="Calibri"/>
                <a:sym typeface="Calibri"/>
              </a:rPr>
              <a:t>Frequently Asked Questions </a:t>
            </a:r>
            <a:endParaRPr sz="2000" dirty="0">
              <a:solidFill>
                <a:schemeClr val="bg1"/>
              </a:solidFill>
              <a:latin typeface="+mn-lt"/>
              <a:ea typeface="Calibri"/>
              <a:cs typeface="Calibri"/>
              <a:sym typeface="Calibri"/>
            </a:endParaRPr>
          </a:p>
        </p:txBody>
      </p:sp>
      <p:graphicFrame>
        <p:nvGraphicFramePr>
          <p:cNvPr id="18" name="Diagram 17" title="shape">
            <a:extLst>
              <a:ext uri="{FF2B5EF4-FFF2-40B4-BE49-F238E27FC236}">
                <a16:creationId xmlns="" xmlns:a16="http://schemas.microsoft.com/office/drawing/2014/main" id="{24E16A5F-AF0C-42DE-A9CD-E018416C153C}"/>
              </a:ext>
            </a:extLst>
          </p:cNvPr>
          <p:cNvGraphicFramePr/>
          <p:nvPr>
            <p:extLst>
              <p:ext uri="{D42A27DB-BD31-4B8C-83A1-F6EECF244321}">
                <p14:modId xmlns:p14="http://schemas.microsoft.com/office/powerpoint/2010/main" val="2200509309"/>
              </p:ext>
            </p:extLst>
          </p:nvPr>
        </p:nvGraphicFramePr>
        <p:xfrm>
          <a:off x="319500" y="557700"/>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63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000" dirty="0">
                <a:solidFill>
                  <a:schemeClr val="bg1"/>
                </a:solidFill>
                <a:latin typeface="+mn-lt"/>
                <a:ea typeface="Calibri"/>
                <a:cs typeface="Calibri"/>
                <a:sym typeface="Calibri"/>
              </a:rPr>
              <a:t>Frequently Asked Questions </a:t>
            </a:r>
            <a:endParaRPr sz="2000" dirty="0">
              <a:solidFill>
                <a:schemeClr val="bg1"/>
              </a:solidFill>
              <a:latin typeface="+mn-lt"/>
              <a:ea typeface="Calibri"/>
              <a:cs typeface="Calibri"/>
              <a:sym typeface="Calibri"/>
            </a:endParaRPr>
          </a:p>
        </p:txBody>
      </p:sp>
      <p:pic>
        <p:nvPicPr>
          <p:cNvPr id="2" name="Picture 1"/>
          <p:cNvPicPr>
            <a:picLocks noChangeAspect="1"/>
          </p:cNvPicPr>
          <p:nvPr/>
        </p:nvPicPr>
        <p:blipFill>
          <a:blip r:embed="rId3"/>
          <a:stretch>
            <a:fillRect/>
          </a:stretch>
        </p:blipFill>
        <p:spPr>
          <a:xfrm>
            <a:off x="793002" y="557700"/>
            <a:ext cx="7114649" cy="4170025"/>
          </a:xfrm>
          <a:prstGeom prst="rect">
            <a:avLst/>
          </a:prstGeom>
        </p:spPr>
      </p:pic>
    </p:spTree>
    <p:extLst>
      <p:ext uri="{BB962C8B-B14F-4D97-AF65-F5344CB8AC3E}">
        <p14:creationId xmlns:p14="http://schemas.microsoft.com/office/powerpoint/2010/main" val="423575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ctrTitle"/>
          </p:nvPr>
        </p:nvSpPr>
        <p:spPr>
          <a:xfrm>
            <a:off x="402175" y="1002534"/>
            <a:ext cx="8670000" cy="2395985"/>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457200" lvl="0">
              <a:buClr>
                <a:srgbClr val="FFFFFF"/>
              </a:buClr>
              <a:buSzPts val="1800"/>
            </a:pPr>
            <a:r>
              <a:rPr lang="en-US" dirty="0">
                <a:solidFill>
                  <a:srgbClr val="150B23"/>
                </a:solidFill>
                <a:latin typeface="+mn-lt"/>
              </a:rPr>
              <a:t>The 2020 Census Disability Count Continues </a:t>
            </a:r>
            <a:br>
              <a:rPr lang="en-US" dirty="0">
                <a:solidFill>
                  <a:srgbClr val="150B23"/>
                </a:solidFill>
                <a:latin typeface="+mn-lt"/>
              </a:rPr>
            </a:br>
            <a:r>
              <a:rPr lang="en-US" sz="3000" dirty="0">
                <a:solidFill>
                  <a:srgbClr val="150B23"/>
                </a:solidFill>
                <a:latin typeface="+mn-lt"/>
              </a:rPr>
              <a:t/>
            </a:r>
            <a:br>
              <a:rPr lang="en-US" sz="3000" dirty="0">
                <a:solidFill>
                  <a:srgbClr val="150B23"/>
                </a:solidFill>
                <a:latin typeface="+mn-lt"/>
              </a:rPr>
            </a:br>
            <a:r>
              <a:rPr lang="en-US" sz="3000" dirty="0">
                <a:solidFill>
                  <a:schemeClr val="bg1"/>
                </a:solidFill>
                <a:latin typeface="+mn-lt"/>
              </a:rPr>
              <a:t>May 5, 2020</a:t>
            </a:r>
            <a:endParaRPr sz="3000" dirty="0">
              <a:solidFill>
                <a:schemeClr val="bg1"/>
              </a:solidFill>
              <a:latin typeface="+mn-lt"/>
            </a:endParaRPr>
          </a:p>
        </p:txBody>
      </p:sp>
      <p:sp>
        <p:nvSpPr>
          <p:cNvPr id="260" name="Google Shape;260;p40" title="shape"/>
          <p:cNvSpPr txBox="1"/>
          <p:nvPr/>
        </p:nvSpPr>
        <p:spPr>
          <a:xfrm>
            <a:off x="307975" y="287081"/>
            <a:ext cx="4429200" cy="488400"/>
          </a:xfrm>
          <a:prstGeom prst="rect">
            <a:avLst/>
          </a:prstGeom>
          <a:solidFill>
            <a:srgbClr val="150B2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pic>
        <p:nvPicPr>
          <p:cNvPr id="3" name="Picture 2" descr="NDRN's official logo" title="NDRN's logo"/>
          <p:cNvPicPr>
            <a:picLocks noChangeAspect="1"/>
          </p:cNvPicPr>
          <p:nvPr/>
        </p:nvPicPr>
        <p:blipFill>
          <a:blip r:embed="rId3"/>
          <a:stretch>
            <a:fillRect/>
          </a:stretch>
        </p:blipFill>
        <p:spPr>
          <a:xfrm>
            <a:off x="5844359" y="3512373"/>
            <a:ext cx="3133616" cy="1127858"/>
          </a:xfrm>
          <a:prstGeom prst="rect">
            <a:avLst/>
          </a:prstGeom>
        </p:spPr>
      </p:pic>
      <p:pic>
        <p:nvPicPr>
          <p:cNvPr id="4" name="Picture 3" descr="The Arc's official logo" title="The Arc's Logo"/>
          <p:cNvPicPr>
            <a:picLocks noChangeAspect="1"/>
          </p:cNvPicPr>
          <p:nvPr/>
        </p:nvPicPr>
        <p:blipFill>
          <a:blip r:embed="rId4"/>
          <a:stretch>
            <a:fillRect/>
          </a:stretch>
        </p:blipFill>
        <p:spPr>
          <a:xfrm>
            <a:off x="3752882" y="3580433"/>
            <a:ext cx="1493649" cy="920576"/>
          </a:xfrm>
          <a:prstGeom prst="rect">
            <a:avLst/>
          </a:prstGeom>
        </p:spPr>
      </p:pic>
      <p:pic>
        <p:nvPicPr>
          <p:cNvPr id="5" name="Picture 4" descr="NACDD's official logo" title="NACDD's logo"/>
          <p:cNvPicPr>
            <a:picLocks noChangeAspect="1"/>
          </p:cNvPicPr>
          <p:nvPr/>
        </p:nvPicPr>
        <p:blipFill>
          <a:blip r:embed="rId5"/>
          <a:stretch>
            <a:fillRect/>
          </a:stretch>
        </p:blipFill>
        <p:spPr>
          <a:xfrm>
            <a:off x="307975" y="3780620"/>
            <a:ext cx="2847079" cy="859611"/>
          </a:xfrm>
          <a:prstGeom prst="rect">
            <a:avLst/>
          </a:prstGeom>
        </p:spPr>
      </p:pic>
    </p:spTree>
    <p:extLst>
      <p:ext uri="{BB962C8B-B14F-4D97-AF65-F5344CB8AC3E}">
        <p14:creationId xmlns:p14="http://schemas.microsoft.com/office/powerpoint/2010/main" val="341859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17365D"/>
              </a:buClr>
              <a:buSzPts val="3200"/>
              <a:buFont typeface="Calibri"/>
              <a:buNone/>
            </a:pPr>
            <a:r>
              <a:rPr lang="en" sz="3600" dirty="0">
                <a:solidFill>
                  <a:srgbClr val="17365D"/>
                </a:solidFill>
              </a:rPr>
              <a:t> </a:t>
            </a:r>
            <a:endParaRPr sz="3600" dirty="0"/>
          </a:p>
        </p:txBody>
      </p:sp>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000" dirty="0">
                <a:solidFill>
                  <a:schemeClr val="bg1"/>
                </a:solidFill>
                <a:latin typeface="+mn-lt"/>
                <a:ea typeface="Calibri"/>
                <a:cs typeface="Calibri"/>
                <a:sym typeface="Calibri"/>
              </a:rPr>
              <a:t>Frequently Asked Questions </a:t>
            </a:r>
            <a:endParaRPr sz="2000" dirty="0">
              <a:solidFill>
                <a:schemeClr val="bg1"/>
              </a:solidFill>
              <a:latin typeface="+mn-lt"/>
              <a:ea typeface="Calibri"/>
              <a:cs typeface="Calibri"/>
              <a:sym typeface="Calibri"/>
            </a:endParaRPr>
          </a:p>
        </p:txBody>
      </p:sp>
      <p:graphicFrame>
        <p:nvGraphicFramePr>
          <p:cNvPr id="18" name="Diagram 17" title="shape">
            <a:extLst>
              <a:ext uri="{FF2B5EF4-FFF2-40B4-BE49-F238E27FC236}">
                <a16:creationId xmlns="" xmlns:a16="http://schemas.microsoft.com/office/drawing/2014/main" id="{24E16A5F-AF0C-42DE-A9CD-E018416C153C}"/>
              </a:ext>
            </a:extLst>
          </p:cNvPr>
          <p:cNvGraphicFramePr/>
          <p:nvPr>
            <p:extLst>
              <p:ext uri="{D42A27DB-BD31-4B8C-83A1-F6EECF244321}">
                <p14:modId xmlns:p14="http://schemas.microsoft.com/office/powerpoint/2010/main" val="241666056"/>
              </p:ext>
            </p:extLst>
          </p:nvPr>
        </p:nvGraphicFramePr>
        <p:xfrm>
          <a:off x="319500" y="557700"/>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9500" y="4481943"/>
            <a:ext cx="8824500" cy="400110"/>
          </a:xfrm>
          <a:prstGeom prst="rect">
            <a:avLst/>
          </a:prstGeom>
          <a:noFill/>
        </p:spPr>
        <p:txBody>
          <a:bodyPr wrap="square" rtlCol="0">
            <a:spAutoFit/>
          </a:bodyPr>
          <a:lstStyle/>
          <a:p>
            <a:r>
              <a:rPr lang="en-US" sz="2000" i="1" dirty="0"/>
              <a:t>**Resource Alert: </a:t>
            </a:r>
            <a:r>
              <a:rPr lang="en-US" sz="2000" i="1" dirty="0">
                <a:hlinkClick r:id="rId8"/>
              </a:rPr>
              <a:t>How Are Group Homes Being Counted in the Census? </a:t>
            </a:r>
            <a:endParaRPr lang="en-US" sz="2000" i="1" dirty="0"/>
          </a:p>
        </p:txBody>
      </p:sp>
    </p:spTree>
    <p:extLst>
      <p:ext uri="{BB962C8B-B14F-4D97-AF65-F5344CB8AC3E}">
        <p14:creationId xmlns:p14="http://schemas.microsoft.com/office/powerpoint/2010/main" val="1152941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17365D"/>
              </a:buClr>
              <a:buSzPts val="3200"/>
              <a:buFont typeface="Calibri"/>
              <a:buNone/>
            </a:pPr>
            <a:r>
              <a:rPr lang="en" sz="3600" dirty="0">
                <a:solidFill>
                  <a:srgbClr val="17365D"/>
                </a:solidFill>
              </a:rPr>
              <a:t> </a:t>
            </a:r>
            <a:endParaRPr sz="3600" dirty="0"/>
          </a:p>
        </p:txBody>
      </p:sp>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000" dirty="0">
                <a:solidFill>
                  <a:schemeClr val="bg1"/>
                </a:solidFill>
                <a:latin typeface="+mn-lt"/>
                <a:ea typeface="Calibri"/>
                <a:cs typeface="Calibri"/>
                <a:sym typeface="Calibri"/>
              </a:rPr>
              <a:t>Frequently Asked Questions </a:t>
            </a:r>
            <a:endParaRPr sz="2000" dirty="0">
              <a:solidFill>
                <a:schemeClr val="bg1"/>
              </a:solidFill>
              <a:latin typeface="+mn-lt"/>
              <a:ea typeface="Calibri"/>
              <a:cs typeface="Calibri"/>
              <a:sym typeface="Calibri"/>
            </a:endParaRPr>
          </a:p>
        </p:txBody>
      </p:sp>
      <p:graphicFrame>
        <p:nvGraphicFramePr>
          <p:cNvPr id="18" name="Diagram 17" title="shape">
            <a:extLst>
              <a:ext uri="{FF2B5EF4-FFF2-40B4-BE49-F238E27FC236}">
                <a16:creationId xmlns="" xmlns:a16="http://schemas.microsoft.com/office/drawing/2014/main" id="{24E16A5F-AF0C-42DE-A9CD-E018416C153C}"/>
              </a:ext>
            </a:extLst>
          </p:cNvPr>
          <p:cNvGraphicFramePr/>
          <p:nvPr>
            <p:extLst>
              <p:ext uri="{D42A27DB-BD31-4B8C-83A1-F6EECF244321}">
                <p14:modId xmlns:p14="http://schemas.microsoft.com/office/powerpoint/2010/main" val="2583273120"/>
              </p:ext>
            </p:extLst>
          </p:nvPr>
        </p:nvGraphicFramePr>
        <p:xfrm>
          <a:off x="319500" y="557700"/>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964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8" name="Picture 7" descr="A picture of Census Counts's twitter " title="Census Counts Twitter page"/>
          <p:cNvPicPr>
            <a:picLocks noChangeAspect="1"/>
          </p:cNvPicPr>
          <p:nvPr/>
        </p:nvPicPr>
        <p:blipFill rotWithShape="1">
          <a:blip r:embed="rId3"/>
          <a:srcRect l="26969" t="8623" r="12424" b="35347"/>
          <a:stretch/>
        </p:blipFill>
        <p:spPr>
          <a:xfrm>
            <a:off x="3317392" y="90432"/>
            <a:ext cx="5541818" cy="2880491"/>
          </a:xfrm>
          <a:prstGeom prst="rect">
            <a:avLst/>
          </a:prstGeom>
          <a:ln>
            <a:noFill/>
          </a:ln>
          <a:effectLst>
            <a:outerShdw blurRad="292100" dist="139700" dir="2700000" algn="tl" rotWithShape="0">
              <a:srgbClr val="333333">
                <a:alpha val="65000"/>
              </a:srgbClr>
            </a:outerShdw>
          </a:effectLst>
        </p:spPr>
      </p:pic>
      <p:pic>
        <p:nvPicPr>
          <p:cNvPr id="7" name="Picture 6" descr="A screenshot of NDRN's census resources " title="NDRN resource"/>
          <p:cNvPicPr>
            <a:picLocks noChangeAspect="1"/>
          </p:cNvPicPr>
          <p:nvPr/>
        </p:nvPicPr>
        <p:blipFill>
          <a:blip r:embed="rId4"/>
          <a:stretch>
            <a:fillRect/>
          </a:stretch>
        </p:blipFill>
        <p:spPr>
          <a:xfrm>
            <a:off x="4852020" y="1925260"/>
            <a:ext cx="4377307" cy="3273836"/>
          </a:xfrm>
          <a:prstGeom prst="rect">
            <a:avLst/>
          </a:prstGeom>
        </p:spPr>
      </p:pic>
      <p:pic>
        <p:nvPicPr>
          <p:cNvPr id="6" name="Picture 5" descr="A screenshot of NDRN Census Resource on their website " title="NDRN's website"/>
          <p:cNvPicPr>
            <a:picLocks noChangeAspect="1"/>
          </p:cNvPicPr>
          <p:nvPr/>
        </p:nvPicPr>
        <p:blipFill>
          <a:blip r:embed="rId5"/>
          <a:stretch>
            <a:fillRect/>
          </a:stretch>
        </p:blipFill>
        <p:spPr>
          <a:xfrm>
            <a:off x="0" y="2595632"/>
            <a:ext cx="4481903" cy="2746449"/>
          </a:xfrm>
          <a:prstGeom prst="rect">
            <a:avLst/>
          </a:prstGeom>
        </p:spPr>
      </p:pic>
      <p:sp>
        <p:nvSpPr>
          <p:cNvPr id="326" name="Google Shape;326;p45"/>
          <p:cNvSpPr/>
          <p:nvPr/>
        </p:nvSpPr>
        <p:spPr>
          <a:xfrm>
            <a:off x="0" y="0"/>
            <a:ext cx="3880800" cy="557700"/>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r>
              <a:rPr lang="en" sz="2000" dirty="0">
                <a:solidFill>
                  <a:srgbClr val="FFFFFF"/>
                </a:solidFill>
                <a:ea typeface="Calibri"/>
                <a:cs typeface="Calibri"/>
                <a:sym typeface="Calibri"/>
              </a:rPr>
              <a:t>Frequently Asked Questions </a:t>
            </a:r>
            <a:endParaRPr sz="2000" dirty="0">
              <a:solidFill>
                <a:srgbClr val="FFFFFF"/>
              </a:solidFill>
              <a:ea typeface="Calibri"/>
              <a:cs typeface="Calibri"/>
              <a:sym typeface="Calibri"/>
            </a:endParaRPr>
          </a:p>
        </p:txBody>
      </p:sp>
      <p:pic>
        <p:nvPicPr>
          <p:cNvPr id="3" name="Picture 2" descr="A picture of a resource from the Arc on Census " title="Arc Resource"/>
          <p:cNvPicPr>
            <a:picLocks noChangeAspect="1"/>
          </p:cNvPicPr>
          <p:nvPr/>
        </p:nvPicPr>
        <p:blipFill>
          <a:blip r:embed="rId6"/>
          <a:stretch>
            <a:fillRect/>
          </a:stretch>
        </p:blipFill>
        <p:spPr>
          <a:xfrm>
            <a:off x="111455" y="489418"/>
            <a:ext cx="3353091" cy="3664014"/>
          </a:xfrm>
          <a:prstGeom prst="rect">
            <a:avLst/>
          </a:prstGeom>
        </p:spPr>
      </p:pic>
      <p:pic>
        <p:nvPicPr>
          <p:cNvPr id="5" name="Picture 4" descr="a screenshot of a census video" title="Census video"/>
          <p:cNvPicPr>
            <a:picLocks noChangeAspect="1"/>
          </p:cNvPicPr>
          <p:nvPr/>
        </p:nvPicPr>
        <p:blipFill>
          <a:blip r:embed="rId7"/>
          <a:stretch>
            <a:fillRect/>
          </a:stretch>
        </p:blipFill>
        <p:spPr>
          <a:xfrm>
            <a:off x="4244911" y="2887113"/>
            <a:ext cx="3565806" cy="2336583"/>
          </a:xfrm>
          <a:prstGeom prst="rect">
            <a:avLst/>
          </a:prstGeom>
        </p:spPr>
      </p:pic>
    </p:spTree>
    <p:extLst>
      <p:ext uri="{BB962C8B-B14F-4D97-AF65-F5344CB8AC3E}">
        <p14:creationId xmlns:p14="http://schemas.microsoft.com/office/powerpoint/2010/main" val="458526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 just makes &quot;census&quot; to talk about it" title="A 2020 Census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1174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34000" r="-34000"/>
          </a:stretch>
        </a:blipFill>
        <a:effectLst/>
      </p:bgPr>
    </p:bg>
    <p:spTree>
      <p:nvGrpSpPr>
        <p:cNvPr id="1" name=""/>
        <p:cNvGrpSpPr/>
        <p:nvPr/>
      </p:nvGrpSpPr>
      <p:grpSpPr>
        <a:xfrm>
          <a:off x="0" y="0"/>
          <a:ext cx="0" cy="0"/>
          <a:chOff x="0" y="0"/>
          <a:chExt cx="0" cy="0"/>
        </a:xfrm>
      </p:grpSpPr>
      <p:sp>
        <p:nvSpPr>
          <p:cNvPr id="5" name="Google Shape;105;p15" title="shape"/>
          <p:cNvSpPr/>
          <p:nvPr/>
        </p:nvSpPr>
        <p:spPr>
          <a:xfrm>
            <a:off x="1402856" y="1128068"/>
            <a:ext cx="6473220" cy="2658022"/>
          </a:xfrm>
          <a:prstGeom prst="rect">
            <a:avLst/>
          </a:prstGeom>
          <a:solidFill>
            <a:srgbClr val="150B23">
              <a:alpha val="32000"/>
            </a:srgbClr>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r>
              <a:rPr lang="en-US" sz="4800" b="1" dirty="0">
                <a:solidFill>
                  <a:schemeClr val="bg1"/>
                </a:solidFill>
                <a:sym typeface="Raleway"/>
              </a:rPr>
              <a:t>Questions?</a:t>
            </a:r>
            <a:endParaRPr sz="1350" dirty="0">
              <a:solidFill>
                <a:schemeClr val="bg1"/>
              </a:solidFill>
            </a:endParaRPr>
          </a:p>
        </p:txBody>
      </p:sp>
    </p:spTree>
    <p:extLst>
      <p:ext uri="{BB962C8B-B14F-4D97-AF65-F5344CB8AC3E}">
        <p14:creationId xmlns:p14="http://schemas.microsoft.com/office/powerpoint/2010/main" val="3433936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34000" r="-34000"/>
          </a:stretch>
        </a:blipFill>
        <a:effectLst/>
      </p:bgPr>
    </p:bg>
    <p:spTree>
      <p:nvGrpSpPr>
        <p:cNvPr id="1" name=""/>
        <p:cNvGrpSpPr/>
        <p:nvPr/>
      </p:nvGrpSpPr>
      <p:grpSpPr>
        <a:xfrm>
          <a:off x="0" y="0"/>
          <a:ext cx="0" cy="0"/>
          <a:chOff x="0" y="0"/>
          <a:chExt cx="0" cy="0"/>
        </a:xfrm>
      </p:grpSpPr>
      <p:sp>
        <p:nvSpPr>
          <p:cNvPr id="5" name="Google Shape;105;p15" title="shape"/>
          <p:cNvSpPr/>
          <p:nvPr/>
        </p:nvSpPr>
        <p:spPr>
          <a:xfrm>
            <a:off x="470263" y="228599"/>
            <a:ext cx="8125097" cy="4624252"/>
          </a:xfrm>
          <a:prstGeom prst="rect">
            <a:avLst/>
          </a:prstGeom>
          <a:solidFill>
            <a:srgbClr val="150B23">
              <a:alpha val="32000"/>
            </a:srgbClr>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endParaRPr lang="en-US" sz="1350" dirty="0" smtClean="0">
              <a:solidFill>
                <a:schemeClr val="bg1"/>
              </a:solidFill>
            </a:endParaRPr>
          </a:p>
          <a:p>
            <a:pPr algn="ctr">
              <a:buSzPts val="1800"/>
            </a:pPr>
            <a:r>
              <a:rPr lang="en-US" sz="3000" b="1" dirty="0" smtClean="0">
                <a:solidFill>
                  <a:schemeClr val="bg1"/>
                </a:solidFill>
              </a:rPr>
              <a:t>Thank </a:t>
            </a:r>
            <a:r>
              <a:rPr lang="en-US" sz="3000" b="1" dirty="0">
                <a:solidFill>
                  <a:schemeClr val="bg1"/>
                </a:solidFill>
              </a:rPr>
              <a:t>Y</a:t>
            </a:r>
            <a:r>
              <a:rPr lang="en-US" sz="3000" b="1" dirty="0" smtClean="0">
                <a:solidFill>
                  <a:schemeClr val="bg1"/>
                </a:solidFill>
              </a:rPr>
              <a:t>ou!</a:t>
            </a:r>
          </a:p>
          <a:p>
            <a:pPr algn="ctr">
              <a:buSzPts val="1800"/>
            </a:pPr>
            <a:r>
              <a:rPr lang="en-US" sz="2000" dirty="0" smtClean="0">
                <a:solidFill>
                  <a:schemeClr val="bg1"/>
                </a:solidFill>
              </a:rPr>
              <a:t>The </a:t>
            </a:r>
            <a:r>
              <a:rPr lang="en-US" sz="2000" dirty="0">
                <a:solidFill>
                  <a:schemeClr val="bg1"/>
                </a:solidFill>
              </a:rPr>
              <a:t>Arc of the United States</a:t>
            </a:r>
          </a:p>
          <a:p>
            <a:pPr algn="ctr">
              <a:buSzPts val="1800"/>
            </a:pPr>
            <a:r>
              <a:rPr lang="en-US" sz="2000" dirty="0">
                <a:solidFill>
                  <a:schemeClr val="bg1"/>
                </a:solidFill>
              </a:rPr>
              <a:t>National Association of Councils on Developmental Disabilities </a:t>
            </a:r>
            <a:r>
              <a:rPr lang="en-US" sz="2000" dirty="0" smtClean="0">
                <a:solidFill>
                  <a:schemeClr val="bg1"/>
                </a:solidFill>
              </a:rPr>
              <a:t>National </a:t>
            </a:r>
            <a:r>
              <a:rPr lang="en-US" sz="2000" dirty="0">
                <a:solidFill>
                  <a:schemeClr val="bg1"/>
                </a:solidFill>
              </a:rPr>
              <a:t>Disability Rights </a:t>
            </a:r>
            <a:r>
              <a:rPr lang="en-US" sz="2000" dirty="0" smtClean="0">
                <a:solidFill>
                  <a:schemeClr val="bg1"/>
                </a:solidFill>
              </a:rPr>
              <a:t>Network</a:t>
            </a:r>
          </a:p>
          <a:p>
            <a:pPr algn="ctr">
              <a:buSzPts val="1800"/>
            </a:pPr>
            <a:r>
              <a:rPr lang="en-US" sz="2000" dirty="0" smtClean="0">
                <a:solidFill>
                  <a:schemeClr val="bg1"/>
                </a:solidFill>
              </a:rPr>
              <a:t>National </a:t>
            </a:r>
            <a:r>
              <a:rPr lang="en-US" sz="2000" dirty="0">
                <a:solidFill>
                  <a:schemeClr val="bg1"/>
                </a:solidFill>
              </a:rPr>
              <a:t>Alliance On Mental Illness </a:t>
            </a:r>
          </a:p>
          <a:p>
            <a:pPr algn="ctr">
              <a:buSzPts val="1800"/>
            </a:pPr>
            <a:r>
              <a:rPr lang="en-US" sz="2000" dirty="0">
                <a:solidFill>
                  <a:schemeClr val="bg1"/>
                </a:solidFill>
              </a:rPr>
              <a:t>Autistic Self Advocacy Network </a:t>
            </a:r>
          </a:p>
          <a:p>
            <a:pPr algn="ctr">
              <a:buSzPts val="1800"/>
            </a:pPr>
            <a:r>
              <a:rPr lang="en-US" sz="2000" dirty="0">
                <a:solidFill>
                  <a:schemeClr val="bg1"/>
                </a:solidFill>
              </a:rPr>
              <a:t>American Association of People with Disabilities </a:t>
            </a:r>
          </a:p>
          <a:p>
            <a:pPr algn="ctr">
              <a:buSzPts val="1800"/>
            </a:pPr>
            <a:r>
              <a:rPr lang="en-US" sz="2000" dirty="0">
                <a:solidFill>
                  <a:schemeClr val="bg1"/>
                </a:solidFill>
              </a:rPr>
              <a:t>Disability Rights Education and Defense Fund </a:t>
            </a:r>
          </a:p>
          <a:p>
            <a:pPr algn="ctr">
              <a:buSzPts val="1800"/>
            </a:pPr>
            <a:r>
              <a:rPr lang="en-US" sz="2000" dirty="0">
                <a:solidFill>
                  <a:schemeClr val="bg1"/>
                </a:solidFill>
              </a:rPr>
              <a:t>National Council on Independent Living </a:t>
            </a:r>
          </a:p>
          <a:p>
            <a:pPr algn="ctr">
              <a:buSzPts val="1800"/>
            </a:pPr>
            <a:r>
              <a:rPr lang="en-US" sz="2000" dirty="0">
                <a:solidFill>
                  <a:schemeClr val="bg1"/>
                </a:solidFill>
              </a:rPr>
              <a:t>Self Advocates Becoming Empowered</a:t>
            </a:r>
          </a:p>
          <a:p>
            <a:pPr algn="ctr">
              <a:buSzPts val="1800"/>
            </a:pPr>
            <a:r>
              <a:rPr lang="en-US" sz="2000" dirty="0">
                <a:solidFill>
                  <a:schemeClr val="bg1"/>
                </a:solidFill>
              </a:rPr>
              <a:t>American Network of Community Options and Resources</a:t>
            </a:r>
          </a:p>
          <a:p>
            <a:pPr algn="ctr">
              <a:buSzPts val="1800"/>
            </a:pPr>
            <a:r>
              <a:rPr lang="en-US" sz="2000" dirty="0">
                <a:solidFill>
                  <a:schemeClr val="bg1"/>
                </a:solidFill>
              </a:rPr>
              <a:t>National Association of State Directors of Developmental Disabilities Services </a:t>
            </a:r>
          </a:p>
        </p:txBody>
      </p:sp>
    </p:spTree>
    <p:extLst>
      <p:ext uri="{BB962C8B-B14F-4D97-AF65-F5344CB8AC3E}">
        <p14:creationId xmlns:p14="http://schemas.microsoft.com/office/powerpoint/2010/main" val="43091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title="shape"/>
          <p:cNvSpPr/>
          <p:nvPr/>
        </p:nvSpPr>
        <p:spPr>
          <a:xfrm>
            <a:off x="174812" y="151279"/>
            <a:ext cx="8821271" cy="1287557"/>
          </a:xfrm>
          <a:prstGeom prst="rect">
            <a:avLst/>
          </a:prstGeom>
          <a:solidFill>
            <a:srgbClr val="150B23"/>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endParaRPr sz="1350">
              <a:solidFill>
                <a:schemeClr val="lt1"/>
              </a:solidFill>
            </a:endParaRPr>
          </a:p>
        </p:txBody>
      </p:sp>
      <p:sp>
        <p:nvSpPr>
          <p:cNvPr id="108" name="Google Shape;108;p15"/>
          <p:cNvSpPr txBox="1">
            <a:spLocks noGrp="1"/>
          </p:cNvSpPr>
          <p:nvPr>
            <p:ph type="title" idx="4294967295"/>
          </p:nvPr>
        </p:nvSpPr>
        <p:spPr>
          <a:xfrm>
            <a:off x="657178" y="151374"/>
            <a:ext cx="7856537" cy="1287462"/>
          </a:xfrm>
          <a:prstGeom prst="rect">
            <a:avLst/>
          </a:prstGeom>
          <a:noFill/>
          <a:ln>
            <a:noFill/>
          </a:ln>
        </p:spPr>
        <p:txBody>
          <a:bodyPr spcFirstLastPara="1" wrap="square" lIns="68569" tIns="34275" rIns="68569" bIns="34275" anchor="ctr" anchorCtr="0">
            <a:noAutofit/>
          </a:bodyPr>
          <a:lstStyle/>
          <a:p>
            <a:pPr algn="ctr">
              <a:lnSpc>
                <a:spcPct val="90000"/>
              </a:lnSpc>
              <a:buClr>
                <a:schemeClr val="lt1"/>
              </a:buClr>
              <a:buSzPts val="3200"/>
            </a:pPr>
            <a:r>
              <a:rPr lang="en" sz="4500" b="1" dirty="0">
                <a:solidFill>
                  <a:schemeClr val="bg1"/>
                </a:solidFill>
                <a:latin typeface="+mn-lt"/>
              </a:rPr>
              <a:t>Today’s Speakers</a:t>
            </a:r>
            <a:endParaRPr sz="4500" b="1" dirty="0">
              <a:solidFill>
                <a:schemeClr val="bg1"/>
              </a:solidFill>
              <a:latin typeface="+mn-lt"/>
            </a:endParaRPr>
          </a:p>
        </p:txBody>
      </p:sp>
      <p:pic>
        <p:nvPicPr>
          <p:cNvPr id="4" name="Picture 3" descr="Erika's headshot"/>
          <p:cNvPicPr>
            <a:picLocks noChangeAspect="1"/>
          </p:cNvPicPr>
          <p:nvPr/>
        </p:nvPicPr>
        <p:blipFill>
          <a:blip r:embed="rId3"/>
          <a:stretch>
            <a:fillRect/>
          </a:stretch>
        </p:blipFill>
        <p:spPr>
          <a:xfrm>
            <a:off x="6272636" y="1777976"/>
            <a:ext cx="2676760" cy="2670564"/>
          </a:xfrm>
          <a:prstGeom prst="rect">
            <a:avLst/>
          </a:prstGeom>
        </p:spPr>
      </p:pic>
      <p:pic>
        <p:nvPicPr>
          <p:cNvPr id="6" name="Picture 5" descr="Julie's headshot"/>
          <p:cNvPicPr>
            <a:picLocks noChangeAspect="1"/>
          </p:cNvPicPr>
          <p:nvPr/>
        </p:nvPicPr>
        <p:blipFill>
          <a:blip r:embed="rId4"/>
          <a:stretch>
            <a:fillRect/>
          </a:stretch>
        </p:blipFill>
        <p:spPr>
          <a:xfrm>
            <a:off x="3201744" y="1777976"/>
            <a:ext cx="2724937" cy="2724937"/>
          </a:xfrm>
          <a:prstGeom prst="rect">
            <a:avLst/>
          </a:prstGeom>
        </p:spPr>
      </p:pic>
      <p:sp>
        <p:nvSpPr>
          <p:cNvPr id="9" name="Rectangle 8"/>
          <p:cNvSpPr/>
          <p:nvPr/>
        </p:nvSpPr>
        <p:spPr>
          <a:xfrm>
            <a:off x="5306051" y="4133582"/>
            <a:ext cx="4572000" cy="738664"/>
          </a:xfrm>
          <a:prstGeom prst="rect">
            <a:avLst/>
          </a:prstGeom>
        </p:spPr>
        <p:txBody>
          <a:bodyPr>
            <a:spAutoFit/>
          </a:bodyPr>
          <a:lstStyle/>
          <a:p>
            <a:pPr algn="ctr"/>
            <a:r>
              <a:rPr lang="en-US" b="1" dirty="0"/>
              <a:t>Erika Hudson</a:t>
            </a:r>
          </a:p>
          <a:p>
            <a:pPr algn="ctr"/>
            <a:r>
              <a:rPr lang="en-US" dirty="0"/>
              <a:t>Public Policy Analyst</a:t>
            </a:r>
          </a:p>
          <a:p>
            <a:pPr algn="ctr"/>
            <a:r>
              <a:rPr lang="en-US" dirty="0" smtClean="0"/>
              <a:t>NDRN</a:t>
            </a:r>
            <a:endParaRPr lang="en-US" dirty="0"/>
          </a:p>
        </p:txBody>
      </p:sp>
      <p:sp>
        <p:nvSpPr>
          <p:cNvPr id="10" name="Rectangle 9"/>
          <p:cNvSpPr/>
          <p:nvPr/>
        </p:nvSpPr>
        <p:spPr>
          <a:xfrm>
            <a:off x="2720146" y="4135210"/>
            <a:ext cx="3379513" cy="738664"/>
          </a:xfrm>
          <a:prstGeom prst="rect">
            <a:avLst/>
          </a:prstGeom>
        </p:spPr>
        <p:txBody>
          <a:bodyPr wrap="square">
            <a:spAutoFit/>
          </a:bodyPr>
          <a:lstStyle/>
          <a:p>
            <a:pPr algn="ctr"/>
            <a:r>
              <a:rPr lang="en-US" b="1" dirty="0"/>
              <a:t>Julie Ward</a:t>
            </a:r>
          </a:p>
          <a:p>
            <a:pPr algn="ctr"/>
            <a:r>
              <a:rPr lang="en-US" dirty="0"/>
              <a:t>Senior Executive Officer, Public Policy</a:t>
            </a:r>
          </a:p>
          <a:p>
            <a:pPr algn="ctr"/>
            <a:r>
              <a:rPr lang="en-US" dirty="0"/>
              <a:t>The Arc</a:t>
            </a:r>
          </a:p>
        </p:txBody>
      </p:sp>
      <p:sp>
        <p:nvSpPr>
          <p:cNvPr id="3" name="Rectangle 2"/>
          <p:cNvSpPr/>
          <p:nvPr/>
        </p:nvSpPr>
        <p:spPr>
          <a:xfrm>
            <a:off x="674292" y="4186127"/>
            <a:ext cx="1566454" cy="954107"/>
          </a:xfrm>
          <a:prstGeom prst="rect">
            <a:avLst/>
          </a:prstGeom>
        </p:spPr>
        <p:txBody>
          <a:bodyPr wrap="none">
            <a:spAutoFit/>
          </a:bodyPr>
          <a:lstStyle/>
          <a:p>
            <a:pPr algn="ctr"/>
            <a:r>
              <a:rPr lang="en-US" b="1" dirty="0"/>
              <a:t>Robin </a:t>
            </a:r>
            <a:r>
              <a:rPr lang="en-US" b="1" dirty="0" smtClean="0"/>
              <a:t>Troutman</a:t>
            </a:r>
          </a:p>
          <a:p>
            <a:pPr algn="ctr"/>
            <a:r>
              <a:rPr lang="en-US" dirty="0" smtClean="0"/>
              <a:t>Deputy Director</a:t>
            </a:r>
          </a:p>
          <a:p>
            <a:pPr algn="ctr"/>
            <a:r>
              <a:rPr lang="en-US" dirty="0" smtClean="0"/>
              <a:t>NACDD</a:t>
            </a:r>
            <a:endParaRPr lang="en-US" dirty="0"/>
          </a:p>
          <a:p>
            <a:endParaRPr lang="en-US" b="1" dirty="0"/>
          </a:p>
        </p:txBody>
      </p:sp>
      <p:pic>
        <p:nvPicPr>
          <p:cNvPr id="5" name="Picture 4"/>
          <p:cNvPicPr>
            <a:picLocks noChangeAspect="1"/>
          </p:cNvPicPr>
          <p:nvPr/>
        </p:nvPicPr>
        <p:blipFill>
          <a:blip r:embed="rId5"/>
          <a:stretch>
            <a:fillRect/>
          </a:stretch>
        </p:blipFill>
        <p:spPr>
          <a:xfrm>
            <a:off x="254847" y="1777976"/>
            <a:ext cx="2773920" cy="2749534"/>
          </a:xfrm>
          <a:prstGeom prst="rect">
            <a:avLst/>
          </a:prstGeom>
        </p:spPr>
      </p:pic>
    </p:spTree>
    <p:extLst>
      <p:ext uri="{BB962C8B-B14F-4D97-AF65-F5344CB8AC3E}">
        <p14:creationId xmlns:p14="http://schemas.microsoft.com/office/powerpoint/2010/main" val="25187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34000" r="-34000"/>
          </a:stretch>
        </a:blipFill>
        <a:effectLst/>
      </p:bgPr>
    </p:bg>
    <p:spTree>
      <p:nvGrpSpPr>
        <p:cNvPr id="1" name=""/>
        <p:cNvGrpSpPr/>
        <p:nvPr/>
      </p:nvGrpSpPr>
      <p:grpSpPr>
        <a:xfrm>
          <a:off x="0" y="0"/>
          <a:ext cx="0" cy="0"/>
          <a:chOff x="0" y="0"/>
          <a:chExt cx="0" cy="0"/>
        </a:xfrm>
      </p:grpSpPr>
      <p:sp>
        <p:nvSpPr>
          <p:cNvPr id="5" name="Google Shape;105;p15" title="shape"/>
          <p:cNvSpPr/>
          <p:nvPr/>
        </p:nvSpPr>
        <p:spPr>
          <a:xfrm>
            <a:off x="1524776" y="1067108"/>
            <a:ext cx="6473220" cy="2658022"/>
          </a:xfrm>
          <a:prstGeom prst="rect">
            <a:avLst/>
          </a:prstGeom>
          <a:solidFill>
            <a:srgbClr val="150B23">
              <a:alpha val="32000"/>
            </a:srgbClr>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r>
              <a:rPr lang="en-US" sz="4800" b="1" dirty="0">
                <a:solidFill>
                  <a:schemeClr val="bg1"/>
                </a:solidFill>
                <a:sym typeface="Raleway"/>
              </a:rPr>
              <a:t>Have you been counted in the 2020 Census yet?</a:t>
            </a:r>
            <a:endParaRPr sz="1350" dirty="0">
              <a:solidFill>
                <a:schemeClr val="bg1"/>
              </a:solidFill>
            </a:endParaRPr>
          </a:p>
        </p:txBody>
      </p:sp>
    </p:spTree>
    <p:extLst>
      <p:ext uri="{BB962C8B-B14F-4D97-AF65-F5344CB8AC3E}">
        <p14:creationId xmlns:p14="http://schemas.microsoft.com/office/powerpoint/2010/main" val="195826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DBDE"/>
        </a:solidFill>
        <a:effectLst/>
      </p:bgPr>
    </p:bg>
    <p:spTree>
      <p:nvGrpSpPr>
        <p:cNvPr id="1" name=""/>
        <p:cNvGrpSpPr/>
        <p:nvPr/>
      </p:nvGrpSpPr>
      <p:grpSpPr>
        <a:xfrm>
          <a:off x="0" y="0"/>
          <a:ext cx="0" cy="0"/>
          <a:chOff x="0" y="0"/>
          <a:chExt cx="0" cy="0"/>
        </a:xfrm>
      </p:grpSpPr>
      <p:pic>
        <p:nvPicPr>
          <p:cNvPr id="2" name="Picture 1" descr="A picture of Joey from the TV show FRIENDS with text that says &quot;I self-responded to the 2020 Census&quot;" title="A 2020 Census Self-Response Meme"/>
          <p:cNvPicPr>
            <a:picLocks noChangeAspect="1"/>
          </p:cNvPicPr>
          <p:nvPr/>
        </p:nvPicPr>
        <p:blipFill>
          <a:blip r:embed="rId3"/>
          <a:stretch>
            <a:fillRect/>
          </a:stretch>
        </p:blipFill>
        <p:spPr>
          <a:xfrm>
            <a:off x="1903095" y="645795"/>
            <a:ext cx="5734050" cy="3943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946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4000"/>
          </a:schemeClr>
        </a:solidFill>
        <a:effectLst/>
      </p:bgPr>
    </p:bg>
    <p:spTree>
      <p:nvGrpSpPr>
        <p:cNvPr id="1" name="Shape 104"/>
        <p:cNvGrpSpPr/>
        <p:nvPr/>
      </p:nvGrpSpPr>
      <p:grpSpPr>
        <a:xfrm>
          <a:off x="0" y="0"/>
          <a:ext cx="0" cy="0"/>
          <a:chOff x="0" y="0"/>
          <a:chExt cx="0" cy="0"/>
        </a:xfrm>
      </p:grpSpPr>
      <p:sp>
        <p:nvSpPr>
          <p:cNvPr id="105" name="Google Shape;105;p15" title="shape"/>
          <p:cNvSpPr/>
          <p:nvPr/>
        </p:nvSpPr>
        <p:spPr>
          <a:xfrm>
            <a:off x="174812" y="151279"/>
            <a:ext cx="8821271" cy="1287557"/>
          </a:xfrm>
          <a:prstGeom prst="rect">
            <a:avLst/>
          </a:prstGeom>
          <a:solidFill>
            <a:srgbClr val="150B23"/>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endParaRPr sz="1350">
              <a:solidFill>
                <a:schemeClr val="lt1"/>
              </a:solidFill>
            </a:endParaRPr>
          </a:p>
        </p:txBody>
      </p:sp>
      <p:sp>
        <p:nvSpPr>
          <p:cNvPr id="10" name="TextBox 9"/>
          <p:cNvSpPr txBox="1"/>
          <p:nvPr/>
        </p:nvSpPr>
        <p:spPr>
          <a:xfrm>
            <a:off x="2143429" y="402642"/>
            <a:ext cx="4884036" cy="784830"/>
          </a:xfrm>
          <a:prstGeom prst="rect">
            <a:avLst/>
          </a:prstGeom>
          <a:noFill/>
        </p:spPr>
        <p:txBody>
          <a:bodyPr wrap="square" rtlCol="0">
            <a:spAutoFit/>
          </a:bodyPr>
          <a:lstStyle/>
          <a:p>
            <a:r>
              <a:rPr lang="en-US" sz="4500" b="1" dirty="0">
                <a:solidFill>
                  <a:schemeClr val="bg1"/>
                </a:solidFill>
              </a:rPr>
              <a:t>Today’s Agenda</a:t>
            </a:r>
          </a:p>
        </p:txBody>
      </p:sp>
      <p:graphicFrame>
        <p:nvGraphicFramePr>
          <p:cNvPr id="11" name="Diagram 10" descr="Census 201&#10;Census 2020 and COVID-19&#10;FAQs" title="A diagram of today's agenda"/>
          <p:cNvGraphicFramePr/>
          <p:nvPr>
            <p:extLst>
              <p:ext uri="{D42A27DB-BD31-4B8C-83A1-F6EECF244321}">
                <p14:modId xmlns:p14="http://schemas.microsoft.com/office/powerpoint/2010/main" val="426208081"/>
              </p:ext>
            </p:extLst>
          </p:nvPr>
        </p:nvGraphicFramePr>
        <p:xfrm>
          <a:off x="592567" y="1831377"/>
          <a:ext cx="7985760" cy="286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79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4000"/>
          </a:schemeClr>
        </a:solidFill>
        <a:effectLst/>
      </p:bgPr>
    </p:bg>
    <p:spTree>
      <p:nvGrpSpPr>
        <p:cNvPr id="1" name="Shape 104"/>
        <p:cNvGrpSpPr/>
        <p:nvPr/>
      </p:nvGrpSpPr>
      <p:grpSpPr>
        <a:xfrm>
          <a:off x="0" y="0"/>
          <a:ext cx="0" cy="0"/>
          <a:chOff x="0" y="0"/>
          <a:chExt cx="0" cy="0"/>
        </a:xfrm>
      </p:grpSpPr>
      <p:sp>
        <p:nvSpPr>
          <p:cNvPr id="105" name="Google Shape;105;p15" title="shape"/>
          <p:cNvSpPr/>
          <p:nvPr/>
        </p:nvSpPr>
        <p:spPr>
          <a:xfrm>
            <a:off x="174812" y="151279"/>
            <a:ext cx="8821271" cy="1287557"/>
          </a:xfrm>
          <a:prstGeom prst="rect">
            <a:avLst/>
          </a:prstGeom>
          <a:solidFill>
            <a:srgbClr val="150B23"/>
          </a:solidFill>
          <a:ln>
            <a:noFill/>
          </a:ln>
          <a:effectLst>
            <a:outerShdw blurRad="50800" dist="38100" dir="8100000" algn="tr" rotWithShape="0">
              <a:srgbClr val="000000">
                <a:alpha val="40000"/>
              </a:srgbClr>
            </a:outerShdw>
          </a:effectLst>
        </p:spPr>
        <p:txBody>
          <a:bodyPr spcFirstLastPara="1" wrap="square" lIns="68569" tIns="34275" rIns="68569" bIns="34275" anchor="ctr" anchorCtr="0">
            <a:noAutofit/>
          </a:bodyPr>
          <a:lstStyle/>
          <a:p>
            <a:pPr algn="ctr">
              <a:buSzPts val="1800"/>
            </a:pPr>
            <a:endParaRPr sz="1350">
              <a:solidFill>
                <a:schemeClr val="lt1"/>
              </a:solidFill>
            </a:endParaRPr>
          </a:p>
        </p:txBody>
      </p:sp>
      <p:sp>
        <p:nvSpPr>
          <p:cNvPr id="8" name="TextBox 7"/>
          <p:cNvSpPr txBox="1"/>
          <p:nvPr/>
        </p:nvSpPr>
        <p:spPr>
          <a:xfrm>
            <a:off x="2200387" y="402642"/>
            <a:ext cx="4770120" cy="784830"/>
          </a:xfrm>
          <a:prstGeom prst="rect">
            <a:avLst/>
          </a:prstGeom>
          <a:noFill/>
        </p:spPr>
        <p:txBody>
          <a:bodyPr wrap="square" rtlCol="0">
            <a:spAutoFit/>
          </a:bodyPr>
          <a:lstStyle/>
          <a:p>
            <a:pPr algn="ctr"/>
            <a:r>
              <a:rPr lang="en-US" sz="4500" b="1" dirty="0">
                <a:solidFill>
                  <a:schemeClr val="bg1"/>
                </a:solidFill>
              </a:rPr>
              <a:t>Census 201</a:t>
            </a:r>
          </a:p>
        </p:txBody>
      </p:sp>
      <p:sp>
        <p:nvSpPr>
          <p:cNvPr id="2" name="TextBox 1"/>
          <p:cNvSpPr txBox="1"/>
          <p:nvPr/>
        </p:nvSpPr>
        <p:spPr>
          <a:xfrm>
            <a:off x="436069" y="1818025"/>
            <a:ext cx="8298756" cy="2677656"/>
          </a:xfrm>
          <a:prstGeom prst="rect">
            <a:avLst/>
          </a:prstGeom>
          <a:noFill/>
        </p:spPr>
        <p:txBody>
          <a:bodyPr wrap="square" rtlCol="0">
            <a:spAutoFit/>
          </a:bodyPr>
          <a:lstStyle/>
          <a:p>
            <a:pPr marL="457200" indent="-457200">
              <a:buClr>
                <a:schemeClr val="bg1"/>
              </a:buClr>
              <a:buFont typeface="Wingdings" panose="05000000000000000000" pitchFamily="2" charset="2"/>
              <a:buChar char="q"/>
            </a:pPr>
            <a:r>
              <a:rPr lang="en-US" sz="2800" dirty="0">
                <a:solidFill>
                  <a:schemeClr val="bg2"/>
                </a:solidFill>
              </a:rPr>
              <a:t>Why does the 2020 </a:t>
            </a:r>
            <a:r>
              <a:rPr lang="en-US" sz="2800" dirty="0" smtClean="0">
                <a:solidFill>
                  <a:schemeClr val="bg2"/>
                </a:solidFill>
              </a:rPr>
              <a:t>Census </a:t>
            </a:r>
            <a:r>
              <a:rPr lang="en-US" sz="2800" dirty="0">
                <a:solidFill>
                  <a:schemeClr val="bg2"/>
                </a:solidFill>
              </a:rPr>
              <a:t>matter to the disability community? (not a full list)  </a:t>
            </a:r>
          </a:p>
          <a:p>
            <a:pPr marL="457200" indent="-457200">
              <a:buClr>
                <a:schemeClr val="bg1"/>
              </a:buClr>
              <a:buFont typeface="Wingdings" panose="05000000000000000000" pitchFamily="2" charset="2"/>
              <a:buChar char="q"/>
            </a:pPr>
            <a:endParaRPr lang="en-US" sz="2800" dirty="0">
              <a:solidFill>
                <a:schemeClr val="bg2"/>
              </a:solidFill>
            </a:endParaRPr>
          </a:p>
          <a:p>
            <a:pPr marL="1384300" indent="-457200">
              <a:buClr>
                <a:schemeClr val="bg1"/>
              </a:buClr>
              <a:buFont typeface="Wingdings" panose="05000000000000000000" pitchFamily="2" charset="2"/>
              <a:buChar char="Ø"/>
            </a:pPr>
            <a:r>
              <a:rPr lang="en-US" sz="2800" dirty="0">
                <a:solidFill>
                  <a:schemeClr val="bg2"/>
                </a:solidFill>
              </a:rPr>
              <a:t>Hard-To-Count Population</a:t>
            </a:r>
          </a:p>
          <a:p>
            <a:pPr marL="1384300" indent="-457200">
              <a:buClr>
                <a:schemeClr val="bg1"/>
              </a:buClr>
              <a:buFont typeface="Wingdings" panose="05000000000000000000" pitchFamily="2" charset="2"/>
              <a:buChar char="Ø"/>
            </a:pPr>
            <a:r>
              <a:rPr lang="en-US" sz="2800" dirty="0">
                <a:solidFill>
                  <a:schemeClr val="bg2"/>
                </a:solidFill>
              </a:rPr>
              <a:t>Federal Funding </a:t>
            </a:r>
          </a:p>
          <a:p>
            <a:pPr marL="1384300" indent="-457200">
              <a:buClr>
                <a:schemeClr val="bg1"/>
              </a:buClr>
              <a:buFont typeface="Wingdings" panose="05000000000000000000" pitchFamily="2" charset="2"/>
              <a:buChar char="Ø"/>
            </a:pPr>
            <a:r>
              <a:rPr lang="en-US" sz="2800" dirty="0">
                <a:solidFill>
                  <a:schemeClr val="bg2"/>
                </a:solidFill>
              </a:rPr>
              <a:t>Community Resources</a:t>
            </a:r>
          </a:p>
        </p:txBody>
      </p:sp>
      <p:pic>
        <p:nvPicPr>
          <p:cNvPr id="3" name="Picture 2" descr="A picture of a &quot;!&quot; emphasizing the importance of the census" title="Importa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605" y="2586650"/>
            <a:ext cx="2288220" cy="2288220"/>
          </a:xfrm>
          <a:prstGeom prst="rect">
            <a:avLst/>
          </a:prstGeom>
        </p:spPr>
      </p:pic>
    </p:spTree>
    <p:extLst>
      <p:ext uri="{BB962C8B-B14F-4D97-AF65-F5344CB8AC3E}">
        <p14:creationId xmlns:p14="http://schemas.microsoft.com/office/powerpoint/2010/main" val="293924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6" name="Google Shape;326;p45"/>
          <p:cNvSpPr/>
          <p:nvPr/>
        </p:nvSpPr>
        <p:spPr>
          <a:xfrm>
            <a:off x="-1" y="-1"/>
            <a:ext cx="5617029" cy="1201783"/>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algn="ctr"/>
            <a:r>
              <a:rPr lang="en-US" sz="3000" b="1" dirty="0">
                <a:solidFill>
                  <a:schemeClr val="bg1"/>
                </a:solidFill>
              </a:rPr>
              <a:t>Hard-to-Count Population</a:t>
            </a:r>
          </a:p>
        </p:txBody>
      </p:sp>
      <p:graphicFrame>
        <p:nvGraphicFramePr>
          <p:cNvPr id="3" name="Diagram 2" descr="Hard to contact&#10;Hard to locate&#10;Hard to interview&#10;hard to persuade&#10;" title="A digram of why people are HTC"/>
          <p:cNvGraphicFramePr/>
          <p:nvPr>
            <p:extLst>
              <p:ext uri="{D42A27DB-BD31-4B8C-83A1-F6EECF244321}">
                <p14:modId xmlns:p14="http://schemas.microsoft.com/office/powerpoint/2010/main" val="124687258"/>
              </p:ext>
            </p:extLst>
          </p:nvPr>
        </p:nvGraphicFramePr>
        <p:xfrm>
          <a:off x="4173017" y="469908"/>
          <a:ext cx="5538651" cy="4389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22513" y="3842316"/>
            <a:ext cx="4572000" cy="707886"/>
          </a:xfrm>
          <a:prstGeom prst="rect">
            <a:avLst/>
          </a:prstGeom>
        </p:spPr>
        <p:txBody>
          <a:bodyPr>
            <a:spAutoFit/>
          </a:bodyPr>
          <a:lstStyle/>
          <a:p>
            <a:r>
              <a:rPr lang="en-US" sz="2000" dirty="0"/>
              <a:t>Nearly 1 in 5 people with disabilities live in areas considered hard-to-count.</a:t>
            </a:r>
          </a:p>
        </p:txBody>
      </p:sp>
      <p:pic>
        <p:nvPicPr>
          <p:cNvPr id="8" name="Picture 7" descr="A outline of the US with people outlining the country " title="A map of the US"/>
          <p:cNvPicPr>
            <a:picLocks noChangeAspect="1"/>
          </p:cNvPicPr>
          <p:nvPr/>
        </p:nvPicPr>
        <p:blipFill>
          <a:blip r:embed="rId8"/>
          <a:stretch>
            <a:fillRect/>
          </a:stretch>
        </p:blipFill>
        <p:spPr>
          <a:xfrm>
            <a:off x="660237" y="1740649"/>
            <a:ext cx="3512780" cy="1886843"/>
          </a:xfrm>
          <a:prstGeom prst="rect">
            <a:avLst/>
          </a:prstGeom>
        </p:spPr>
      </p:pic>
    </p:spTree>
    <p:extLst>
      <p:ext uri="{BB962C8B-B14F-4D97-AF65-F5344CB8AC3E}">
        <p14:creationId xmlns:p14="http://schemas.microsoft.com/office/powerpoint/2010/main" val="404683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6" name="Google Shape;326;p45"/>
          <p:cNvSpPr/>
          <p:nvPr/>
        </p:nvSpPr>
        <p:spPr>
          <a:xfrm>
            <a:off x="-1" y="-1"/>
            <a:ext cx="5617029" cy="1201783"/>
          </a:xfrm>
          <a:prstGeom prst="homePlate">
            <a:avLst>
              <a:gd name="adj" fmla="val 50000"/>
            </a:avLst>
          </a:prstGeom>
          <a:solidFill>
            <a:srgbClr val="150B23"/>
          </a:solidFill>
          <a:ln>
            <a:noFill/>
          </a:ln>
        </p:spPr>
        <p:txBody>
          <a:bodyPr spcFirstLastPara="1" wrap="square" lIns="91425" tIns="45700" rIns="91425" bIns="45700" anchor="ctr" anchorCtr="0">
            <a:noAutofit/>
          </a:bodyPr>
          <a:lstStyle/>
          <a:p>
            <a:pPr algn="ctr"/>
            <a:r>
              <a:rPr lang="en-US" sz="3000" b="1" dirty="0">
                <a:solidFill>
                  <a:schemeClr val="bg1"/>
                </a:solidFill>
              </a:rPr>
              <a:t>Federal Funding</a:t>
            </a:r>
          </a:p>
        </p:txBody>
      </p:sp>
      <p:sp>
        <p:nvSpPr>
          <p:cNvPr id="2" name="Rectangle 1"/>
          <p:cNvSpPr/>
          <p:nvPr/>
        </p:nvSpPr>
        <p:spPr>
          <a:xfrm>
            <a:off x="-1" y="3958911"/>
            <a:ext cx="3148150" cy="923330"/>
          </a:xfrm>
          <a:prstGeom prst="rect">
            <a:avLst/>
          </a:prstGeom>
        </p:spPr>
        <p:txBody>
          <a:bodyPr wrap="square">
            <a:spAutoFit/>
          </a:bodyPr>
          <a:lstStyle/>
          <a:p>
            <a:pPr algn="ctr"/>
            <a:r>
              <a:rPr lang="en-US" sz="2000" dirty="0"/>
              <a:t>Supplemental Nutrition Assistance Program</a:t>
            </a:r>
          </a:p>
          <a:p>
            <a:endParaRPr lang="en-US" dirty="0"/>
          </a:p>
        </p:txBody>
      </p:sp>
      <p:pic>
        <p:nvPicPr>
          <p:cNvPr id="4" name="Picture 3" descr="A picture of produce " title="Food"/>
          <p:cNvPicPr>
            <a:picLocks noChangeAspect="1"/>
          </p:cNvPicPr>
          <p:nvPr/>
        </p:nvPicPr>
        <p:blipFill>
          <a:blip r:embed="rId3"/>
          <a:stretch>
            <a:fillRect/>
          </a:stretch>
        </p:blipFill>
        <p:spPr>
          <a:xfrm>
            <a:off x="364039" y="2079849"/>
            <a:ext cx="2444474" cy="162845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236379" y="3958911"/>
            <a:ext cx="2543188" cy="707886"/>
          </a:xfrm>
          <a:prstGeom prst="rect">
            <a:avLst/>
          </a:prstGeom>
        </p:spPr>
        <p:txBody>
          <a:bodyPr wrap="square">
            <a:spAutoFit/>
          </a:bodyPr>
          <a:lstStyle/>
          <a:p>
            <a:pPr algn="ctr"/>
            <a:r>
              <a:rPr lang="en-US" sz="2000" dirty="0"/>
              <a:t>Special Education Grants to States </a:t>
            </a:r>
          </a:p>
        </p:txBody>
      </p:sp>
      <p:pic>
        <p:nvPicPr>
          <p:cNvPr id="9" name="Picture 8" descr="A picture of a classroom" title="Classroom"/>
          <p:cNvPicPr>
            <a:picLocks noChangeAspect="1"/>
          </p:cNvPicPr>
          <p:nvPr/>
        </p:nvPicPr>
        <p:blipFill>
          <a:blip r:embed="rId4"/>
          <a:stretch>
            <a:fillRect/>
          </a:stretch>
        </p:blipFill>
        <p:spPr>
          <a:xfrm>
            <a:off x="3285736" y="2079848"/>
            <a:ext cx="2444474" cy="1628451"/>
          </a:xfrm>
          <a:prstGeom prst="rect">
            <a:avLst/>
          </a:prstGeom>
        </p:spPr>
      </p:pic>
      <p:pic>
        <p:nvPicPr>
          <p:cNvPr id="10" name="Picture 9" descr="A picture of a hospital bed" title="Hospital"/>
          <p:cNvPicPr>
            <a:picLocks noChangeAspect="1"/>
          </p:cNvPicPr>
          <p:nvPr/>
        </p:nvPicPr>
        <p:blipFill>
          <a:blip r:embed="rId5"/>
          <a:stretch>
            <a:fillRect/>
          </a:stretch>
        </p:blipFill>
        <p:spPr>
          <a:xfrm>
            <a:off x="6207433" y="2079848"/>
            <a:ext cx="2444474" cy="1628451"/>
          </a:xfrm>
          <a:prstGeom prst="rect">
            <a:avLst/>
          </a:prstGeom>
        </p:spPr>
      </p:pic>
      <p:sp>
        <p:nvSpPr>
          <p:cNvPr id="11" name="Rectangle 10"/>
          <p:cNvSpPr/>
          <p:nvPr/>
        </p:nvSpPr>
        <p:spPr>
          <a:xfrm>
            <a:off x="6207433" y="3958911"/>
            <a:ext cx="2444474" cy="707886"/>
          </a:xfrm>
          <a:prstGeom prst="rect">
            <a:avLst/>
          </a:prstGeom>
        </p:spPr>
        <p:txBody>
          <a:bodyPr wrap="square">
            <a:spAutoFit/>
          </a:bodyPr>
          <a:lstStyle/>
          <a:p>
            <a:pPr algn="ctr"/>
            <a:r>
              <a:rPr lang="en-US" sz="2000" dirty="0"/>
              <a:t>Medical Assistance Program</a:t>
            </a:r>
          </a:p>
        </p:txBody>
      </p:sp>
    </p:spTree>
    <p:extLst>
      <p:ext uri="{BB962C8B-B14F-4D97-AF65-F5344CB8AC3E}">
        <p14:creationId xmlns:p14="http://schemas.microsoft.com/office/powerpoint/2010/main" val="1287374995"/>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9644</TotalTime>
  <Words>1357</Words>
  <Application>Microsoft Office PowerPoint</Application>
  <PresentationFormat>On-screen Show (16:9)</PresentationFormat>
  <Paragraphs>155</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Times New Roman</vt:lpstr>
      <vt:lpstr>Arial</vt:lpstr>
      <vt:lpstr>Arial</vt:lpstr>
      <vt:lpstr>Wingdings</vt:lpstr>
      <vt:lpstr>Century Gothic</vt:lpstr>
      <vt:lpstr>Raleway</vt:lpstr>
      <vt:lpstr>Calibri</vt:lpstr>
      <vt:lpstr>Lato</vt:lpstr>
      <vt:lpstr>Swiss</vt:lpstr>
      <vt:lpstr>PowerPoint Presentation</vt:lpstr>
      <vt:lpstr>The 2020 Census Disability Count Continues   May 5, 2020</vt:lpstr>
      <vt:lpstr>Today’s Speakers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 out census</dc:title>
  <dc:creator>Claire Manning</dc:creator>
  <cp:lastModifiedBy>erika hudson</cp:lastModifiedBy>
  <cp:revision>220</cp:revision>
  <cp:lastPrinted>2020-02-06T21:44:45Z</cp:lastPrinted>
  <dcterms:modified xsi:type="dcterms:W3CDTF">2020-05-05T17:12:30Z</dcterms:modified>
</cp:coreProperties>
</file>