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9"/>
  </p:notesMasterIdLst>
  <p:sldIdLst>
    <p:sldId id="314" r:id="rId2"/>
    <p:sldId id="276" r:id="rId3"/>
    <p:sldId id="257" r:id="rId4"/>
    <p:sldId id="258" r:id="rId5"/>
    <p:sldId id="289" r:id="rId6"/>
    <p:sldId id="261" r:id="rId7"/>
    <p:sldId id="263" r:id="rId8"/>
    <p:sldId id="315" r:id="rId9"/>
    <p:sldId id="303" r:id="rId10"/>
    <p:sldId id="290" r:id="rId11"/>
    <p:sldId id="262" r:id="rId12"/>
    <p:sldId id="291" r:id="rId13"/>
    <p:sldId id="320" r:id="rId14"/>
    <p:sldId id="318" r:id="rId15"/>
    <p:sldId id="300" r:id="rId16"/>
    <p:sldId id="311" r:id="rId17"/>
    <p:sldId id="309" r:id="rId18"/>
    <p:sldId id="310" r:id="rId19"/>
    <p:sldId id="312" r:id="rId20"/>
    <p:sldId id="304" r:id="rId21"/>
    <p:sldId id="321" r:id="rId22"/>
    <p:sldId id="295" r:id="rId23"/>
    <p:sldId id="270" r:id="rId24"/>
    <p:sldId id="313" r:id="rId25"/>
    <p:sldId id="305" r:id="rId26"/>
    <p:sldId id="306" r:id="rId27"/>
    <p:sldId id="308" r:id="rId28"/>
  </p:sldIdLst>
  <p:sldSz cx="9144000" cy="5143500" type="screen16x9"/>
  <p:notesSz cx="7010400" cy="9296400"/>
  <p:embeddedFontLst>
    <p:embeddedFont>
      <p:font typeface="Lato" panose="020B0604020202020204" charset="0"/>
      <p:regular r:id="rId30"/>
      <p:bold r:id="rId31"/>
      <p:italic r:id="rId32"/>
      <p:boldItalic r:id="rId33"/>
    </p:embeddedFont>
    <p:embeddedFont>
      <p:font typeface="Raleway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B23"/>
    <a:srgbClr val="A86D6F"/>
    <a:srgbClr val="822E31"/>
    <a:srgbClr val="BFDBDE"/>
    <a:srgbClr val="843133"/>
    <a:srgbClr val="D3D8D8"/>
    <a:srgbClr val="57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90FCC4-729B-4B12-893A-96D2397494F8}">
  <a:tblStyle styleId="{E690FCC4-729B-4B12-893A-96D2397494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837" autoAdjust="0"/>
  </p:normalViewPr>
  <p:slideViewPr>
    <p:cSldViewPr snapToGrid="0">
      <p:cViewPr varScale="1">
        <p:scale>
          <a:sx n="104" d="100"/>
          <a:sy n="104" d="100"/>
        </p:scale>
        <p:origin x="126" y="7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AD6D45-8C5C-4581-ACC7-EC6857649C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0B0306-7AE9-4241-8FAB-57C06D156C62}">
      <dgm:prSet custT="1"/>
      <dgm:spPr>
        <a:solidFill>
          <a:srgbClr val="822E31"/>
        </a:solidFill>
      </dgm:spPr>
      <dgm:t>
        <a:bodyPr/>
        <a:lstStyle/>
        <a:p>
          <a:r>
            <a:rPr lang="en-US" sz="2800" b="1" i="0" dirty="0"/>
            <a:t>Can we help people?</a:t>
          </a:r>
          <a:endParaRPr lang="en-US" sz="2800" dirty="0"/>
        </a:p>
      </dgm:t>
    </dgm:pt>
    <dgm:pt modelId="{55045FEA-EC30-4C9B-88E0-38DA1E7A91C1}" type="parTrans" cxnId="{50305151-C7A8-43CC-A4FD-4964FC4B7B5E}">
      <dgm:prSet/>
      <dgm:spPr/>
      <dgm:t>
        <a:bodyPr/>
        <a:lstStyle/>
        <a:p>
          <a:endParaRPr lang="en-US"/>
        </a:p>
      </dgm:t>
    </dgm:pt>
    <dgm:pt modelId="{3B71C3E2-A227-492C-B337-FD43AED49887}" type="sibTrans" cxnId="{50305151-C7A8-43CC-A4FD-4964FC4B7B5E}">
      <dgm:prSet/>
      <dgm:spPr/>
      <dgm:t>
        <a:bodyPr/>
        <a:lstStyle/>
        <a:p>
          <a:endParaRPr lang="en-US"/>
        </a:p>
      </dgm:t>
    </dgm:pt>
    <dgm:pt modelId="{9825A79F-5BDC-42F6-827E-7E0D217C797B}">
      <dgm:prSet custT="1"/>
      <dgm:spPr/>
      <dgm:t>
        <a:bodyPr/>
        <a:lstStyle/>
        <a:p>
          <a:r>
            <a:rPr lang="en-US" sz="2400" b="1" i="0" dirty="0">
              <a:solidFill>
                <a:srgbClr val="150B23"/>
              </a:solidFill>
            </a:rPr>
            <a:t>Yes but…</a:t>
          </a:r>
          <a:endParaRPr lang="en-US" sz="2400" b="1" dirty="0">
            <a:solidFill>
              <a:srgbClr val="150B23"/>
            </a:solidFill>
          </a:endParaRPr>
        </a:p>
      </dgm:t>
    </dgm:pt>
    <dgm:pt modelId="{23286884-8381-4D61-80F0-96CDC511F809}" type="parTrans" cxnId="{8BA20CD6-F0FD-47F6-A0F0-A07A22ACD7BA}">
      <dgm:prSet/>
      <dgm:spPr/>
      <dgm:t>
        <a:bodyPr/>
        <a:lstStyle/>
        <a:p>
          <a:endParaRPr lang="en-US"/>
        </a:p>
      </dgm:t>
    </dgm:pt>
    <dgm:pt modelId="{747DB303-0FF6-4162-8544-425788818188}" type="sibTrans" cxnId="{8BA20CD6-F0FD-47F6-A0F0-A07A22ACD7BA}">
      <dgm:prSet/>
      <dgm:spPr/>
      <dgm:t>
        <a:bodyPr/>
        <a:lstStyle/>
        <a:p>
          <a:endParaRPr lang="en-US"/>
        </a:p>
      </dgm:t>
    </dgm:pt>
    <dgm:pt modelId="{EF78BB52-8EC6-4CDB-8CA1-5D51D930B583}">
      <dgm:prSet custT="1"/>
      <dgm:spPr>
        <a:solidFill>
          <a:srgbClr val="150B23"/>
        </a:solidFill>
      </dgm:spPr>
      <dgm:t>
        <a:bodyPr/>
        <a:lstStyle/>
        <a:p>
          <a:r>
            <a:rPr lang="en-US" sz="2800" b="1" i="0" dirty="0"/>
            <a:t>Where am I counted?</a:t>
          </a:r>
          <a:endParaRPr lang="en-US" sz="2800" dirty="0"/>
        </a:p>
      </dgm:t>
    </dgm:pt>
    <dgm:pt modelId="{FAE83883-ADC6-461B-885C-ADA61EFBEEED}" type="parTrans" cxnId="{D4646AB2-E785-4BED-9FA1-A724B322707E}">
      <dgm:prSet/>
      <dgm:spPr/>
      <dgm:t>
        <a:bodyPr/>
        <a:lstStyle/>
        <a:p>
          <a:endParaRPr lang="en-US"/>
        </a:p>
      </dgm:t>
    </dgm:pt>
    <dgm:pt modelId="{C85D84DA-8F82-4CFF-A045-7E719A3C4043}" type="sibTrans" cxnId="{D4646AB2-E785-4BED-9FA1-A724B322707E}">
      <dgm:prSet/>
      <dgm:spPr/>
      <dgm:t>
        <a:bodyPr/>
        <a:lstStyle/>
        <a:p>
          <a:endParaRPr lang="en-US"/>
        </a:p>
      </dgm:t>
    </dgm:pt>
    <dgm:pt modelId="{110917B6-CFBE-4F6A-9986-1338E2D39DCA}">
      <dgm:prSet custT="1"/>
      <dgm:spPr/>
      <dgm:t>
        <a:bodyPr/>
        <a:lstStyle/>
        <a:p>
          <a:r>
            <a:rPr lang="en-US" sz="2400" b="1" i="0" dirty="0">
              <a:solidFill>
                <a:srgbClr val="150B23"/>
              </a:solidFill>
            </a:rPr>
            <a:t>Where you live and sleep most of the time</a:t>
          </a:r>
          <a:endParaRPr lang="en-US" sz="2400" b="1" dirty="0">
            <a:solidFill>
              <a:srgbClr val="150B23"/>
            </a:solidFill>
          </a:endParaRPr>
        </a:p>
      </dgm:t>
    </dgm:pt>
    <dgm:pt modelId="{19D00A24-9754-4B35-B9E6-387865A7A788}" type="parTrans" cxnId="{A037A4FF-5291-4C83-8EA8-AC40D19F7796}">
      <dgm:prSet/>
      <dgm:spPr/>
      <dgm:t>
        <a:bodyPr/>
        <a:lstStyle/>
        <a:p>
          <a:endParaRPr lang="en-US"/>
        </a:p>
      </dgm:t>
    </dgm:pt>
    <dgm:pt modelId="{41E8AB3A-6A3C-418A-B3FE-8DDE707F4693}" type="sibTrans" cxnId="{A037A4FF-5291-4C83-8EA8-AC40D19F7796}">
      <dgm:prSet/>
      <dgm:spPr/>
      <dgm:t>
        <a:bodyPr/>
        <a:lstStyle/>
        <a:p>
          <a:endParaRPr lang="en-US"/>
        </a:p>
      </dgm:t>
    </dgm:pt>
    <dgm:pt modelId="{733C4005-2010-4294-94EF-1EB0D14FE378}" type="pres">
      <dgm:prSet presAssocID="{3FAD6D45-8C5C-4581-ACC7-EC6857649C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4BEF99-ABF8-4AC7-8469-7EAC4BDC0C55}" type="pres">
      <dgm:prSet presAssocID="{060B0306-7AE9-4241-8FAB-57C06D156C6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D94D70-52FC-4666-93ED-67C7A648015A}" type="pres">
      <dgm:prSet presAssocID="{060B0306-7AE9-4241-8FAB-57C06D156C62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2B74B2-6FDC-49EC-A3BB-371D5B553AED}" type="pres">
      <dgm:prSet presAssocID="{EF78BB52-8EC6-4CDB-8CA1-5D51D930B58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6CD9E6-4FA3-4114-9AD1-16EE26687A39}" type="pres">
      <dgm:prSet presAssocID="{EF78BB52-8EC6-4CDB-8CA1-5D51D930B58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905D05-49E9-466E-8FB4-F0DDA80FA711}" type="presOf" srcId="{EF78BB52-8EC6-4CDB-8CA1-5D51D930B583}" destId="{A32B74B2-6FDC-49EC-A3BB-371D5B553AED}" srcOrd="0" destOrd="0" presId="urn:microsoft.com/office/officeart/2005/8/layout/vList2"/>
    <dgm:cxn modelId="{A037A4FF-5291-4C83-8EA8-AC40D19F7796}" srcId="{EF78BB52-8EC6-4CDB-8CA1-5D51D930B583}" destId="{110917B6-CFBE-4F6A-9986-1338E2D39DCA}" srcOrd="0" destOrd="0" parTransId="{19D00A24-9754-4B35-B9E6-387865A7A788}" sibTransId="{41E8AB3A-6A3C-418A-B3FE-8DDE707F4693}"/>
    <dgm:cxn modelId="{D4646AB2-E785-4BED-9FA1-A724B322707E}" srcId="{3FAD6D45-8C5C-4581-ACC7-EC6857649CE3}" destId="{EF78BB52-8EC6-4CDB-8CA1-5D51D930B583}" srcOrd="1" destOrd="0" parTransId="{FAE83883-ADC6-461B-885C-ADA61EFBEEED}" sibTransId="{C85D84DA-8F82-4CFF-A045-7E719A3C4043}"/>
    <dgm:cxn modelId="{50305151-C7A8-43CC-A4FD-4964FC4B7B5E}" srcId="{3FAD6D45-8C5C-4581-ACC7-EC6857649CE3}" destId="{060B0306-7AE9-4241-8FAB-57C06D156C62}" srcOrd="0" destOrd="0" parTransId="{55045FEA-EC30-4C9B-88E0-38DA1E7A91C1}" sibTransId="{3B71C3E2-A227-492C-B337-FD43AED49887}"/>
    <dgm:cxn modelId="{3E761305-28FE-4D3E-A611-A319F37F93BE}" type="presOf" srcId="{3FAD6D45-8C5C-4581-ACC7-EC6857649CE3}" destId="{733C4005-2010-4294-94EF-1EB0D14FE378}" srcOrd="0" destOrd="0" presId="urn:microsoft.com/office/officeart/2005/8/layout/vList2"/>
    <dgm:cxn modelId="{F88A5C9E-E1AF-4878-832C-1FFBE9E46937}" type="presOf" srcId="{9825A79F-5BDC-42F6-827E-7E0D217C797B}" destId="{51D94D70-52FC-4666-93ED-67C7A648015A}" srcOrd="0" destOrd="0" presId="urn:microsoft.com/office/officeart/2005/8/layout/vList2"/>
    <dgm:cxn modelId="{A518C027-A0A6-4EA5-B921-111E454D0347}" type="presOf" srcId="{110917B6-CFBE-4F6A-9986-1338E2D39DCA}" destId="{DE6CD9E6-4FA3-4114-9AD1-16EE26687A39}" srcOrd="0" destOrd="0" presId="urn:microsoft.com/office/officeart/2005/8/layout/vList2"/>
    <dgm:cxn modelId="{7BE5F195-259F-4F55-9494-87ED14AA4805}" type="presOf" srcId="{060B0306-7AE9-4241-8FAB-57C06D156C62}" destId="{BF4BEF99-ABF8-4AC7-8469-7EAC4BDC0C55}" srcOrd="0" destOrd="0" presId="urn:microsoft.com/office/officeart/2005/8/layout/vList2"/>
    <dgm:cxn modelId="{8BA20CD6-F0FD-47F6-A0F0-A07A22ACD7BA}" srcId="{060B0306-7AE9-4241-8FAB-57C06D156C62}" destId="{9825A79F-5BDC-42F6-827E-7E0D217C797B}" srcOrd="0" destOrd="0" parTransId="{23286884-8381-4D61-80F0-96CDC511F809}" sibTransId="{747DB303-0FF6-4162-8544-425788818188}"/>
    <dgm:cxn modelId="{FA837E59-AD9B-44CA-966F-C136843E505E}" type="presParOf" srcId="{733C4005-2010-4294-94EF-1EB0D14FE378}" destId="{BF4BEF99-ABF8-4AC7-8469-7EAC4BDC0C55}" srcOrd="0" destOrd="0" presId="urn:microsoft.com/office/officeart/2005/8/layout/vList2"/>
    <dgm:cxn modelId="{2F09502C-AD52-4347-BBDA-3FEAAC2FDE01}" type="presParOf" srcId="{733C4005-2010-4294-94EF-1EB0D14FE378}" destId="{51D94D70-52FC-4666-93ED-67C7A648015A}" srcOrd="1" destOrd="0" presId="urn:microsoft.com/office/officeart/2005/8/layout/vList2"/>
    <dgm:cxn modelId="{0CA229D5-5186-427A-AAA1-FE8A4D49A3A0}" type="presParOf" srcId="{733C4005-2010-4294-94EF-1EB0D14FE378}" destId="{A32B74B2-6FDC-49EC-A3BB-371D5B553AED}" srcOrd="2" destOrd="0" presId="urn:microsoft.com/office/officeart/2005/8/layout/vList2"/>
    <dgm:cxn modelId="{C08F2761-C6A9-4AB4-AD79-B41CC45FFA4D}" type="presParOf" srcId="{733C4005-2010-4294-94EF-1EB0D14FE378}" destId="{DE6CD9E6-4FA3-4114-9AD1-16EE26687A3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269F55-26FE-457E-800D-21C4B50541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240F9A-D2CE-48F9-806C-19287A0D9845}">
      <dgm:prSet custT="1"/>
      <dgm:spPr>
        <a:solidFill>
          <a:srgbClr val="822E31"/>
        </a:solidFill>
      </dgm:spPr>
      <dgm:t>
        <a:bodyPr/>
        <a:lstStyle/>
        <a:p>
          <a:r>
            <a:rPr lang="en-US" sz="2800" b="1" i="0" dirty="0"/>
            <a:t>Will I be asked if I am a citizen?</a:t>
          </a:r>
          <a:endParaRPr lang="en-US" sz="2800" dirty="0"/>
        </a:p>
      </dgm:t>
    </dgm:pt>
    <dgm:pt modelId="{805C6E62-4EA1-41E9-9231-9CBE3F7F96BC}" type="parTrans" cxnId="{E06F6866-82EC-47FE-AD3C-E3E9E9AE58C4}">
      <dgm:prSet/>
      <dgm:spPr/>
      <dgm:t>
        <a:bodyPr/>
        <a:lstStyle/>
        <a:p>
          <a:endParaRPr lang="en-US"/>
        </a:p>
      </dgm:t>
    </dgm:pt>
    <dgm:pt modelId="{87DA4445-3201-4613-B02F-EDD619D3CA76}" type="sibTrans" cxnId="{E06F6866-82EC-47FE-AD3C-E3E9E9AE58C4}">
      <dgm:prSet/>
      <dgm:spPr/>
      <dgm:t>
        <a:bodyPr/>
        <a:lstStyle/>
        <a:p>
          <a:endParaRPr lang="en-US"/>
        </a:p>
      </dgm:t>
    </dgm:pt>
    <dgm:pt modelId="{FF4E5B5F-01F4-4A63-B506-AFB25D8C24F9}">
      <dgm:prSet custT="1"/>
      <dgm:spPr>
        <a:solidFill>
          <a:srgbClr val="150B23"/>
        </a:solidFill>
      </dgm:spPr>
      <dgm:t>
        <a:bodyPr/>
        <a:lstStyle/>
        <a:p>
          <a:r>
            <a:rPr lang="en-US" sz="2800" b="1" i="0" dirty="0"/>
            <a:t>Is my information shared?</a:t>
          </a:r>
          <a:endParaRPr lang="en-US" sz="2800" dirty="0"/>
        </a:p>
      </dgm:t>
    </dgm:pt>
    <dgm:pt modelId="{390DCB06-43E3-4DC5-B2EC-9EFEF94DBFDD}" type="parTrans" cxnId="{80281FA3-3343-4D50-AB5C-932E588E9FBE}">
      <dgm:prSet/>
      <dgm:spPr/>
      <dgm:t>
        <a:bodyPr/>
        <a:lstStyle/>
        <a:p>
          <a:endParaRPr lang="en-US"/>
        </a:p>
      </dgm:t>
    </dgm:pt>
    <dgm:pt modelId="{FFF1DE30-6F80-41F5-9D4B-1A0E9BB1C15A}" type="sibTrans" cxnId="{80281FA3-3343-4D50-AB5C-932E588E9FBE}">
      <dgm:prSet/>
      <dgm:spPr/>
      <dgm:t>
        <a:bodyPr/>
        <a:lstStyle/>
        <a:p>
          <a:endParaRPr lang="en-US"/>
        </a:p>
      </dgm:t>
    </dgm:pt>
    <dgm:pt modelId="{0279AB82-9915-4FF2-A9F1-924E01BE0B82}">
      <dgm:prSet custT="1"/>
      <dgm:spPr/>
      <dgm:t>
        <a:bodyPr/>
        <a:lstStyle/>
        <a:p>
          <a:r>
            <a:rPr lang="en-US" sz="2400" b="1" i="0" dirty="0">
              <a:solidFill>
                <a:srgbClr val="150B23"/>
              </a:solidFill>
            </a:rPr>
            <a:t>Census information is not shared and is protected by law </a:t>
          </a:r>
          <a:endParaRPr lang="en-US" sz="2400" b="1" dirty="0">
            <a:solidFill>
              <a:srgbClr val="150B23"/>
            </a:solidFill>
          </a:endParaRPr>
        </a:p>
      </dgm:t>
    </dgm:pt>
    <dgm:pt modelId="{B07DC071-EA2B-4381-9A82-ACF4D9AAAC54}" type="parTrans" cxnId="{8D7D9742-8680-4B79-AA75-84D1E804943D}">
      <dgm:prSet/>
      <dgm:spPr/>
      <dgm:t>
        <a:bodyPr/>
        <a:lstStyle/>
        <a:p>
          <a:endParaRPr lang="en-US"/>
        </a:p>
      </dgm:t>
    </dgm:pt>
    <dgm:pt modelId="{54CEE75D-5799-4D3F-889D-D72180FA79C3}" type="sibTrans" cxnId="{8D7D9742-8680-4B79-AA75-84D1E804943D}">
      <dgm:prSet/>
      <dgm:spPr/>
      <dgm:t>
        <a:bodyPr/>
        <a:lstStyle/>
        <a:p>
          <a:endParaRPr lang="en-US"/>
        </a:p>
      </dgm:t>
    </dgm:pt>
    <dgm:pt modelId="{EE1AF743-93F0-4347-81E6-5399D0DD3E02}">
      <dgm:prSet custT="1"/>
      <dgm:spPr/>
      <dgm:t>
        <a:bodyPr/>
        <a:lstStyle/>
        <a:p>
          <a:r>
            <a:rPr lang="en-US" sz="2400" b="1" i="0" dirty="0">
              <a:solidFill>
                <a:srgbClr val="150B23"/>
              </a:solidFill>
            </a:rPr>
            <a:t>The decennial Census does not ask about citizenship</a:t>
          </a:r>
          <a:endParaRPr lang="en-US" sz="2400" b="1" dirty="0">
            <a:solidFill>
              <a:srgbClr val="150B23"/>
            </a:solidFill>
          </a:endParaRPr>
        </a:p>
      </dgm:t>
    </dgm:pt>
    <dgm:pt modelId="{1EDC6EEB-0EB9-4633-BFBD-0EED9FD8712E}" type="parTrans" cxnId="{5F4588E2-86C2-4AF8-9765-C266B198F18B}">
      <dgm:prSet/>
      <dgm:spPr/>
      <dgm:t>
        <a:bodyPr/>
        <a:lstStyle/>
        <a:p>
          <a:endParaRPr lang="en-US"/>
        </a:p>
      </dgm:t>
    </dgm:pt>
    <dgm:pt modelId="{53714B56-B444-43AB-B3D0-CACA6F3597B7}" type="sibTrans" cxnId="{5F4588E2-86C2-4AF8-9765-C266B198F18B}">
      <dgm:prSet/>
      <dgm:spPr/>
      <dgm:t>
        <a:bodyPr/>
        <a:lstStyle/>
        <a:p>
          <a:endParaRPr lang="en-US"/>
        </a:p>
      </dgm:t>
    </dgm:pt>
    <dgm:pt modelId="{7E21EB47-8CAD-40B5-B043-9A75533674FD}" type="pres">
      <dgm:prSet presAssocID="{91269F55-26FE-457E-800D-21C4B50541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921EE1-5306-4A6B-A959-65C25BE90DAB}" type="pres">
      <dgm:prSet presAssocID="{02240F9A-D2CE-48F9-806C-19287A0D984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256C5E-693D-42F3-9ABD-4388F332FDD4}" type="pres">
      <dgm:prSet presAssocID="{02240F9A-D2CE-48F9-806C-19287A0D984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7F70DB-3240-4157-A420-7D495FBD633B}" type="pres">
      <dgm:prSet presAssocID="{FF4E5B5F-01F4-4A63-B506-AFB25D8C24F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D7AFA8-7223-493E-ADFF-820148402ACE}" type="pres">
      <dgm:prSet presAssocID="{FF4E5B5F-01F4-4A63-B506-AFB25D8C24F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281FA3-3343-4D50-AB5C-932E588E9FBE}" srcId="{91269F55-26FE-457E-800D-21C4B50541A5}" destId="{FF4E5B5F-01F4-4A63-B506-AFB25D8C24F9}" srcOrd="1" destOrd="0" parTransId="{390DCB06-43E3-4DC5-B2EC-9EFEF94DBFDD}" sibTransId="{FFF1DE30-6F80-41F5-9D4B-1A0E9BB1C15A}"/>
    <dgm:cxn modelId="{7744F790-2F4F-4989-B5B9-CAA8431E3B07}" type="presOf" srcId="{0279AB82-9915-4FF2-A9F1-924E01BE0B82}" destId="{61D7AFA8-7223-493E-ADFF-820148402ACE}" srcOrd="0" destOrd="0" presId="urn:microsoft.com/office/officeart/2005/8/layout/vList2"/>
    <dgm:cxn modelId="{8D7D9742-8680-4B79-AA75-84D1E804943D}" srcId="{FF4E5B5F-01F4-4A63-B506-AFB25D8C24F9}" destId="{0279AB82-9915-4FF2-A9F1-924E01BE0B82}" srcOrd="0" destOrd="0" parTransId="{B07DC071-EA2B-4381-9A82-ACF4D9AAAC54}" sibTransId="{54CEE75D-5799-4D3F-889D-D72180FA79C3}"/>
    <dgm:cxn modelId="{5F4588E2-86C2-4AF8-9765-C266B198F18B}" srcId="{02240F9A-D2CE-48F9-806C-19287A0D9845}" destId="{EE1AF743-93F0-4347-81E6-5399D0DD3E02}" srcOrd="0" destOrd="0" parTransId="{1EDC6EEB-0EB9-4633-BFBD-0EED9FD8712E}" sibTransId="{53714B56-B444-43AB-B3D0-CACA6F3597B7}"/>
    <dgm:cxn modelId="{9817200C-29C2-4025-A56C-E0DC2DBF98DA}" type="presOf" srcId="{EE1AF743-93F0-4347-81E6-5399D0DD3E02}" destId="{AF256C5E-693D-42F3-9ABD-4388F332FDD4}" srcOrd="0" destOrd="0" presId="urn:microsoft.com/office/officeart/2005/8/layout/vList2"/>
    <dgm:cxn modelId="{E06F6866-82EC-47FE-AD3C-E3E9E9AE58C4}" srcId="{91269F55-26FE-457E-800D-21C4B50541A5}" destId="{02240F9A-D2CE-48F9-806C-19287A0D9845}" srcOrd="0" destOrd="0" parTransId="{805C6E62-4EA1-41E9-9231-9CBE3F7F96BC}" sibTransId="{87DA4445-3201-4613-B02F-EDD619D3CA76}"/>
    <dgm:cxn modelId="{B5AE8EF7-9F18-437F-ADD0-37368A7E9CEA}" type="presOf" srcId="{FF4E5B5F-01F4-4A63-B506-AFB25D8C24F9}" destId="{B77F70DB-3240-4157-A420-7D495FBD633B}" srcOrd="0" destOrd="0" presId="urn:microsoft.com/office/officeart/2005/8/layout/vList2"/>
    <dgm:cxn modelId="{19FC5C5F-5FBF-4E90-9193-D7DEA491F90D}" type="presOf" srcId="{02240F9A-D2CE-48F9-806C-19287A0D9845}" destId="{FF921EE1-5306-4A6B-A959-65C25BE90DAB}" srcOrd="0" destOrd="0" presId="urn:microsoft.com/office/officeart/2005/8/layout/vList2"/>
    <dgm:cxn modelId="{B6F15CBD-9691-40AD-8A43-F35128B2272D}" type="presOf" srcId="{91269F55-26FE-457E-800D-21C4B50541A5}" destId="{7E21EB47-8CAD-40B5-B043-9A75533674FD}" srcOrd="0" destOrd="0" presId="urn:microsoft.com/office/officeart/2005/8/layout/vList2"/>
    <dgm:cxn modelId="{9100BB33-A223-4ADE-8D7D-B441E773C08F}" type="presParOf" srcId="{7E21EB47-8CAD-40B5-B043-9A75533674FD}" destId="{FF921EE1-5306-4A6B-A959-65C25BE90DAB}" srcOrd="0" destOrd="0" presId="urn:microsoft.com/office/officeart/2005/8/layout/vList2"/>
    <dgm:cxn modelId="{FEE726BA-222A-4C7E-BFE9-5FB4B5BAC8BC}" type="presParOf" srcId="{7E21EB47-8CAD-40B5-B043-9A75533674FD}" destId="{AF256C5E-693D-42F3-9ABD-4388F332FDD4}" srcOrd="1" destOrd="0" presId="urn:microsoft.com/office/officeart/2005/8/layout/vList2"/>
    <dgm:cxn modelId="{05BA74A8-31B3-4E55-8456-DA8365E45D75}" type="presParOf" srcId="{7E21EB47-8CAD-40B5-B043-9A75533674FD}" destId="{B77F70DB-3240-4157-A420-7D495FBD633B}" srcOrd="2" destOrd="0" presId="urn:microsoft.com/office/officeart/2005/8/layout/vList2"/>
    <dgm:cxn modelId="{EF2F717D-4BED-4CD7-9B5A-763798CA14A2}" type="presParOf" srcId="{7E21EB47-8CAD-40B5-B043-9A75533674FD}" destId="{61D7AFA8-7223-493E-ADFF-820148402AC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BEF99-ABF8-4AC7-8469-7EAC4BDC0C55}">
      <dsp:nvSpPr>
        <dsp:cNvPr id="0" name=""/>
        <dsp:cNvSpPr/>
      </dsp:nvSpPr>
      <dsp:spPr>
        <a:xfrm>
          <a:off x="0" y="3795"/>
          <a:ext cx="8229600" cy="898560"/>
        </a:xfrm>
        <a:prstGeom prst="roundRect">
          <a:avLst/>
        </a:prstGeom>
        <a:solidFill>
          <a:srgbClr val="822E3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/>
            <a:t>Can we help people?</a:t>
          </a:r>
          <a:endParaRPr lang="en-US" sz="2800" kern="1200" dirty="0"/>
        </a:p>
      </dsp:txBody>
      <dsp:txXfrm>
        <a:off x="43864" y="47659"/>
        <a:ext cx="8141872" cy="810832"/>
      </dsp:txXfrm>
    </dsp:sp>
    <dsp:sp modelId="{51D94D70-52FC-4666-93ED-67C7A648015A}">
      <dsp:nvSpPr>
        <dsp:cNvPr id="0" name=""/>
        <dsp:cNvSpPr/>
      </dsp:nvSpPr>
      <dsp:spPr>
        <a:xfrm>
          <a:off x="0" y="902356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i="0" kern="1200" dirty="0">
              <a:solidFill>
                <a:srgbClr val="150B23"/>
              </a:solidFill>
            </a:rPr>
            <a:t>Yes but…</a:t>
          </a:r>
          <a:endParaRPr lang="en-US" sz="2400" b="1" kern="1200" dirty="0">
            <a:solidFill>
              <a:srgbClr val="150B23"/>
            </a:solidFill>
          </a:endParaRPr>
        </a:p>
      </dsp:txBody>
      <dsp:txXfrm>
        <a:off x="0" y="902356"/>
        <a:ext cx="8229600" cy="794880"/>
      </dsp:txXfrm>
    </dsp:sp>
    <dsp:sp modelId="{A32B74B2-6FDC-49EC-A3BB-371D5B553AED}">
      <dsp:nvSpPr>
        <dsp:cNvPr id="0" name=""/>
        <dsp:cNvSpPr/>
      </dsp:nvSpPr>
      <dsp:spPr>
        <a:xfrm>
          <a:off x="0" y="1697236"/>
          <a:ext cx="8229600" cy="898560"/>
        </a:xfrm>
        <a:prstGeom prst="roundRect">
          <a:avLst/>
        </a:prstGeom>
        <a:solidFill>
          <a:srgbClr val="150B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/>
            <a:t>Where am I counted?</a:t>
          </a:r>
          <a:endParaRPr lang="en-US" sz="2800" kern="1200" dirty="0"/>
        </a:p>
      </dsp:txBody>
      <dsp:txXfrm>
        <a:off x="43864" y="1741100"/>
        <a:ext cx="8141872" cy="810832"/>
      </dsp:txXfrm>
    </dsp:sp>
    <dsp:sp modelId="{DE6CD9E6-4FA3-4114-9AD1-16EE26687A39}">
      <dsp:nvSpPr>
        <dsp:cNvPr id="0" name=""/>
        <dsp:cNvSpPr/>
      </dsp:nvSpPr>
      <dsp:spPr>
        <a:xfrm>
          <a:off x="0" y="2595796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i="0" kern="1200" dirty="0">
              <a:solidFill>
                <a:srgbClr val="150B23"/>
              </a:solidFill>
            </a:rPr>
            <a:t>Where you live and sleep most of the time</a:t>
          </a:r>
          <a:endParaRPr lang="en-US" sz="2400" b="1" kern="1200" dirty="0">
            <a:solidFill>
              <a:srgbClr val="150B23"/>
            </a:solidFill>
          </a:endParaRPr>
        </a:p>
      </dsp:txBody>
      <dsp:txXfrm>
        <a:off x="0" y="2595796"/>
        <a:ext cx="8229600" cy="794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21EE1-5306-4A6B-A959-65C25BE90DAB}">
      <dsp:nvSpPr>
        <dsp:cNvPr id="0" name=""/>
        <dsp:cNvSpPr/>
      </dsp:nvSpPr>
      <dsp:spPr>
        <a:xfrm>
          <a:off x="0" y="3795"/>
          <a:ext cx="8229600" cy="898560"/>
        </a:xfrm>
        <a:prstGeom prst="roundRect">
          <a:avLst/>
        </a:prstGeom>
        <a:solidFill>
          <a:srgbClr val="822E3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/>
            <a:t>Will I be asked if I am a citizen?</a:t>
          </a:r>
          <a:endParaRPr lang="en-US" sz="2800" kern="1200" dirty="0"/>
        </a:p>
      </dsp:txBody>
      <dsp:txXfrm>
        <a:off x="43864" y="47659"/>
        <a:ext cx="8141872" cy="810832"/>
      </dsp:txXfrm>
    </dsp:sp>
    <dsp:sp modelId="{AF256C5E-693D-42F3-9ABD-4388F332FDD4}">
      <dsp:nvSpPr>
        <dsp:cNvPr id="0" name=""/>
        <dsp:cNvSpPr/>
      </dsp:nvSpPr>
      <dsp:spPr>
        <a:xfrm>
          <a:off x="0" y="902356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i="0" kern="1200" dirty="0">
              <a:solidFill>
                <a:srgbClr val="150B23"/>
              </a:solidFill>
            </a:rPr>
            <a:t>The decennial Census does not ask about citizenship</a:t>
          </a:r>
          <a:endParaRPr lang="en-US" sz="2400" b="1" kern="1200" dirty="0">
            <a:solidFill>
              <a:srgbClr val="150B23"/>
            </a:solidFill>
          </a:endParaRPr>
        </a:p>
      </dsp:txBody>
      <dsp:txXfrm>
        <a:off x="0" y="902356"/>
        <a:ext cx="8229600" cy="794880"/>
      </dsp:txXfrm>
    </dsp:sp>
    <dsp:sp modelId="{B77F70DB-3240-4157-A420-7D495FBD633B}">
      <dsp:nvSpPr>
        <dsp:cNvPr id="0" name=""/>
        <dsp:cNvSpPr/>
      </dsp:nvSpPr>
      <dsp:spPr>
        <a:xfrm>
          <a:off x="0" y="1697236"/>
          <a:ext cx="8229600" cy="898560"/>
        </a:xfrm>
        <a:prstGeom prst="roundRect">
          <a:avLst/>
        </a:prstGeom>
        <a:solidFill>
          <a:srgbClr val="150B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/>
            <a:t>Is my information shared?</a:t>
          </a:r>
          <a:endParaRPr lang="en-US" sz="2800" kern="1200" dirty="0"/>
        </a:p>
      </dsp:txBody>
      <dsp:txXfrm>
        <a:off x="43864" y="1741100"/>
        <a:ext cx="8141872" cy="810832"/>
      </dsp:txXfrm>
    </dsp:sp>
    <dsp:sp modelId="{61D7AFA8-7223-493E-ADFF-820148402ACE}">
      <dsp:nvSpPr>
        <dsp:cNvPr id="0" name=""/>
        <dsp:cNvSpPr/>
      </dsp:nvSpPr>
      <dsp:spPr>
        <a:xfrm>
          <a:off x="0" y="2595796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i="0" kern="1200" dirty="0">
              <a:solidFill>
                <a:srgbClr val="150B23"/>
              </a:solidFill>
            </a:rPr>
            <a:t>Census information is not shared and is protected by law </a:t>
          </a:r>
          <a:endParaRPr lang="en-US" sz="2400" b="1" kern="1200" dirty="0">
            <a:solidFill>
              <a:srgbClr val="150B23"/>
            </a:solidFill>
          </a:endParaRPr>
        </a:p>
      </dsp:txBody>
      <dsp:txXfrm>
        <a:off x="0" y="2595796"/>
        <a:ext cx="8229600" cy="794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d814cf7d3_0_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64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c6b86e623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5c6b86e623_0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00" rIns="91250" bIns="45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5c6b86e623_0_325:notes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00" rIns="91250" bIns="456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13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454424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c6b86e623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5c6b86e623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00" rIns="91250" bIns="45600" anchor="t" anchorCtr="0">
            <a:noAutofit/>
          </a:bodyPr>
          <a:lstStyle/>
          <a:p>
            <a:pPr marL="457200" marR="0" indent="-320040" algn="l" rtl="0" fontAlgn="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-"/>
            </a:pPr>
            <a:r>
              <a:rPr lang="en-U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When poorly designed and tested, inaccessible surveys restrict the participation of people with disabilities. </a:t>
            </a:r>
            <a:endParaRPr lang="en-US" sz="1100" b="0" i="0" u="none" strike="noStrike" dirty="0" smtClean="0">
              <a:effectLst/>
              <a:latin typeface="Arial" panose="020B0604020202020204" pitchFamily="34" charset="0"/>
            </a:endParaRPr>
          </a:p>
          <a:p>
            <a:pPr marL="457200" marR="0" indent="-320040"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Similarly, insufficient or ineffective outreach efforts may also mean that people with disabilities are not informed of the necessary resources available to support completing the survey.</a:t>
            </a:r>
            <a:endParaRPr lang="en-US" sz="1400" b="0" i="0" u="none" strike="noStrike" dirty="0" smtClean="0">
              <a:effectLst/>
              <a:latin typeface="Arial" panose="020B0604020202020204" pitchFamily="34" charset="0"/>
            </a:endParaRPr>
          </a:p>
          <a:p>
            <a:pPr marL="457200" marR="0" indent="-320040"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Anecdotal evidence suggests that people with disabilities may be suspicious of the government or concerned that personal information will be used to determine their eligibility for government programs.</a:t>
            </a:r>
            <a:endParaRPr lang="en-US" sz="1400" b="0" i="0" u="none" strike="noStrike" dirty="0" smtClean="0"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g5c6b86e623_1_19:notes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00" rIns="91250" bIns="456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14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281426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bff49b778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bff49b778_2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/>
              <a:t>Claire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9578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bff49b778_1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bff49b778_16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" dirty="0"/>
              <a:t>laire</a:t>
            </a:r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r>
              <a:rPr lang="en-US" dirty="0"/>
              <a:t>N</a:t>
            </a:r>
            <a:r>
              <a:rPr lang="en" dirty="0"/>
              <a:t>ati</a:t>
            </a:r>
            <a:r>
              <a:rPr lang="en-US" dirty="0" err="1"/>
              <a:t>onal</a:t>
            </a:r>
            <a:r>
              <a:rPr lang="en-US" dirty="0"/>
              <a:t> partner with the census bureau</a:t>
            </a:r>
          </a:p>
          <a:p>
            <a:pPr marL="0" indent="0">
              <a:buNone/>
            </a:pPr>
            <a:r>
              <a:rPr lang="en-US" dirty="0"/>
              <a:t>All materials in English and Spanish 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211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bff49b778_1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bff49b778_16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C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b9a0b074_1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225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b9a0b074_1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bfe830f4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bfe830f4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2354" indent="0">
              <a:buNone/>
            </a:pPr>
            <a:r>
              <a:rPr lang="en-US" dirty="0"/>
              <a:t>Claire</a:t>
            </a:r>
          </a:p>
        </p:txBody>
      </p:sp>
    </p:spTree>
    <p:extLst>
      <p:ext uri="{BB962C8B-B14F-4D97-AF65-F5344CB8AC3E}">
        <p14:creationId xmlns:p14="http://schemas.microsoft.com/office/powerpoint/2010/main" val="1765140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bff49b778_3_8:notes"/>
          <p:cNvSpPr txBox="1">
            <a:spLocks noGrp="1"/>
          </p:cNvSpPr>
          <p:nvPr>
            <p:ph type="body" idx="1"/>
          </p:nvPr>
        </p:nvSpPr>
        <p:spPr>
          <a:xfrm>
            <a:off x="701040" y="4415798"/>
            <a:ext cx="5608320" cy="4183380"/>
          </a:xfrm>
          <a:prstGeom prst="rect">
            <a:avLst/>
          </a:prstGeom>
        </p:spPr>
        <p:txBody>
          <a:bodyPr spcFirstLastPara="1" wrap="square" lIns="91302" tIns="91302" rIns="91302" bIns="9130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Claire</a:t>
            </a:r>
            <a:endParaRPr dirty="0"/>
          </a:p>
        </p:txBody>
      </p:sp>
      <p:sp>
        <p:nvSpPr>
          <p:cNvPr id="122" name="Google Shape;122;g6bff49b778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bff49b778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bff49b778_2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Claire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bff49b778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bff49b778_2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Claire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7404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2354" indent="0">
              <a:buNone/>
            </a:pPr>
            <a:r>
              <a:rPr lang="en-US" dirty="0"/>
              <a:t>Claire</a:t>
            </a:r>
          </a:p>
        </p:txBody>
      </p:sp>
    </p:spTree>
    <p:extLst>
      <p:ext uri="{BB962C8B-B14F-4D97-AF65-F5344CB8AC3E}">
        <p14:creationId xmlns:p14="http://schemas.microsoft.com/office/powerpoint/2010/main" val="423459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bff49b778_1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bff49b778_16_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claire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3"/>
          <p:cNvSpPr/>
          <p:nvPr/>
        </p:nvSpPr>
        <p:spPr>
          <a:xfrm rot="-2212194">
            <a:off x="-429486" y="-145532"/>
            <a:ext cx="1325174" cy="652815"/>
          </a:xfrm>
          <a:prstGeom prst="triangle">
            <a:avLst>
              <a:gd name="adj" fmla="val 50000"/>
            </a:avLst>
          </a:prstGeom>
          <a:solidFill>
            <a:srgbClr val="510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3"/>
          <p:cNvSpPr/>
          <p:nvPr/>
        </p:nvSpPr>
        <p:spPr>
          <a:xfrm>
            <a:off x="8666897" y="0"/>
            <a:ext cx="76962" cy="5146806"/>
          </a:xfrm>
          <a:prstGeom prst="rect">
            <a:avLst/>
          </a:prstGeom>
          <a:solidFill>
            <a:srgbClr val="0058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8763000" y="0"/>
            <a:ext cx="381000" cy="5143500"/>
          </a:xfrm>
          <a:prstGeom prst="rect">
            <a:avLst/>
          </a:prstGeom>
          <a:solidFill>
            <a:srgbClr val="510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2800"/>
            </a:lvl1pPr>
            <a:lvl2pPr marL="914400" lvl="1" indent="-3810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/>
            </a:lvl2pPr>
            <a:lvl3pPr marL="1371600" lvl="2" indent="-3556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3pPr>
            <a:lvl4pPr marL="1828800" lvl="3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marL="2286000" lvl="4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marL="2743200" lvl="5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marL="3200400" lvl="6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marL="3657600" lvl="7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marL="4114800" lvl="8" indent="-34290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2800"/>
            </a:lvl1pPr>
            <a:lvl2pPr marL="914400" lvl="1" indent="-3810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/>
            </a:lvl2pPr>
            <a:lvl3pPr marL="1371600" lvl="2" indent="-3556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3pPr>
            <a:lvl4pPr marL="1828800" lvl="3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marL="2286000" lvl="4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marL="2743200" lvl="5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marL="3200400" lvl="6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marL="3657600" lvl="7" indent="-3429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marL="4114800" lvl="8" indent="-34290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4"/>
          <p:cNvSpPr/>
          <p:nvPr/>
        </p:nvSpPr>
        <p:spPr>
          <a:xfrm rot="-2212194">
            <a:off x="-429486" y="-145532"/>
            <a:ext cx="1325174" cy="652815"/>
          </a:xfrm>
          <a:prstGeom prst="triangle">
            <a:avLst>
              <a:gd name="adj" fmla="val 50000"/>
            </a:avLst>
          </a:prstGeom>
          <a:solidFill>
            <a:srgbClr val="510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8666897" y="0"/>
            <a:ext cx="76962" cy="5146806"/>
          </a:xfrm>
          <a:prstGeom prst="rect">
            <a:avLst/>
          </a:prstGeom>
          <a:solidFill>
            <a:srgbClr val="0058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8763000" y="0"/>
            <a:ext cx="381000" cy="5143500"/>
          </a:xfrm>
          <a:prstGeom prst="rect">
            <a:avLst/>
          </a:prstGeom>
          <a:solidFill>
            <a:srgbClr val="5100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census.gov/programs-surveys/decennial/2020/program-management/planning-docs/GQ_detailed_operational_plan.pdf" TargetMode="External"/><Relationship Id="rId2" Type="http://schemas.openxmlformats.org/officeDocument/2006/relationships/hyperlink" Target="https://www.georgetownpoverty.org/issues/democracy/census/2020-census-group-quarters-operation/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ensus.gov/programs-surveys/decennial-census/2020-census/complete_count.html" TargetMode="External"/><Relationship Id="rId2" Type="http://schemas.openxmlformats.org/officeDocument/2006/relationships/hyperlink" Target="https://www.census.gov/partners.html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08424" y="205341"/>
            <a:ext cx="21751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states do you think will see an increase in their population     after the 2020     Census?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98" y="0"/>
            <a:ext cx="2875402" cy="182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61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6440366-60D1-4224-A797-88BFEE0C27B5}"/>
              </a:ext>
            </a:extLst>
          </p:cNvPr>
          <p:cNvSpPr/>
          <p:nvPr/>
        </p:nvSpPr>
        <p:spPr>
          <a:xfrm>
            <a:off x="5727031" y="0"/>
            <a:ext cx="3322173" cy="1869094"/>
          </a:xfrm>
          <a:prstGeom prst="cloudCallout">
            <a:avLst>
              <a:gd name="adj1" fmla="val -25463"/>
              <a:gd name="adj2" fmla="val 65481"/>
            </a:avLst>
          </a:prstGeom>
          <a:noFill/>
          <a:ln w="76200" cap="flat" cmpd="sng" algn="ctr">
            <a:solidFill>
              <a:srgbClr val="822E3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24;p20">
            <a:extLst>
              <a:ext uri="{FF2B5EF4-FFF2-40B4-BE49-F238E27FC236}">
                <a16:creationId xmlns:a16="http://schemas.microsoft.com/office/drawing/2014/main" id="{C669D00D-4468-4BDD-A3D9-34F3DD4CB1A3}"/>
              </a:ext>
            </a:extLst>
          </p:cNvPr>
          <p:cNvSpPr txBox="1">
            <a:spLocks/>
          </p:cNvSpPr>
          <p:nvPr/>
        </p:nvSpPr>
        <p:spPr>
          <a:xfrm>
            <a:off x="6173967" y="0"/>
            <a:ext cx="2428299" cy="1790037"/>
          </a:xfrm>
          <a:prstGeom prst="rect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1004B"/>
              </a:buClr>
              <a:buSzPts val="5000"/>
              <a:buFont typeface="Calibri"/>
              <a:buNone/>
            </a:pPr>
            <a:r>
              <a:rPr lang="en-US" sz="2000" dirty="0">
                <a:solidFill>
                  <a:schemeClr val="bg2"/>
                </a:solidFill>
                <a:latin typeface="+mj-lt"/>
              </a:rPr>
              <a:t>Why is the census important for people with disabilities? </a:t>
            </a:r>
            <a:endParaRPr lang="en-US" sz="20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2563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624" y="237605"/>
            <a:ext cx="7357081" cy="490589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150B23"/>
            </a:outerShdw>
          </a:effectLst>
        </p:spPr>
      </p:pic>
      <p:sp>
        <p:nvSpPr>
          <p:cNvPr id="132" name="Google Shape;132;p21"/>
          <p:cNvSpPr txBox="1"/>
          <p:nvPr/>
        </p:nvSpPr>
        <p:spPr>
          <a:xfrm>
            <a:off x="3239458" y="1007954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4294967295"/>
          </p:nvPr>
        </p:nvSpPr>
        <p:spPr>
          <a:xfrm>
            <a:off x="1375092" y="921997"/>
            <a:ext cx="5800172" cy="37211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latin typeface="+mj-lt"/>
                <a:ea typeface="Raleway"/>
                <a:cs typeface="Raleway"/>
                <a:sym typeface="Raleway"/>
              </a:rPr>
              <a:t>The </a:t>
            </a:r>
            <a:r>
              <a:rPr lang="en" sz="1600" b="1" dirty="0" smtClean="0">
                <a:solidFill>
                  <a:srgbClr val="150B23"/>
                </a:solidFill>
                <a:latin typeface="+mj-lt"/>
                <a:ea typeface="Raleway"/>
                <a:cs typeface="Raleway"/>
                <a:sym typeface="Raleway"/>
              </a:rPr>
              <a:t>2020 Census </a:t>
            </a:r>
            <a:r>
              <a:rPr lang="en" sz="1600" dirty="0" smtClean="0">
                <a:latin typeface="+mj-lt"/>
                <a:ea typeface="Raleway"/>
                <a:cs typeface="Raleway"/>
                <a:sym typeface="Raleway"/>
              </a:rPr>
              <a:t>will allow us to know how many people live in the United States and this data will impact: </a:t>
            </a:r>
            <a:endParaRPr sz="1600" dirty="0" smtClean="0">
              <a:solidFill>
                <a:schemeClr val="dk2"/>
              </a:solidFill>
              <a:latin typeface="+mj-lt"/>
              <a:ea typeface="Raleway"/>
              <a:cs typeface="Raleway"/>
              <a:sym typeface="Raleway"/>
            </a:endParaRPr>
          </a:p>
          <a:p>
            <a:pPr indent="-317500">
              <a:spcBef>
                <a:spcPts val="1600"/>
              </a:spcBef>
              <a:buClr>
                <a:srgbClr val="980000"/>
              </a:buClr>
              <a:buSzPts val="1400"/>
              <a:buFont typeface="Raleway"/>
              <a:buChar char="➔"/>
            </a:pPr>
            <a:r>
              <a:rPr lang="en" sz="1600" b="1" dirty="0" smtClean="0">
                <a:solidFill>
                  <a:srgbClr val="150B23"/>
                </a:solidFill>
                <a:latin typeface="+mj-lt"/>
                <a:ea typeface="Raleway"/>
                <a:cs typeface="Raleway"/>
                <a:sym typeface="Raleway"/>
              </a:rPr>
              <a:t>Federal </a:t>
            </a:r>
            <a:r>
              <a:rPr lang="en" sz="1600" b="1" dirty="0">
                <a:solidFill>
                  <a:srgbClr val="150B23"/>
                </a:solidFill>
                <a:latin typeface="+mj-lt"/>
                <a:ea typeface="Raleway"/>
                <a:cs typeface="Raleway"/>
                <a:sym typeface="Raleway"/>
              </a:rPr>
              <a:t>Funding</a:t>
            </a:r>
            <a:r>
              <a:rPr lang="en" sz="1600" dirty="0">
                <a:latin typeface="+mj-lt"/>
                <a:ea typeface="Raleway"/>
                <a:cs typeface="Raleway"/>
                <a:sym typeface="Raleway"/>
              </a:rPr>
              <a:t/>
            </a:r>
            <a:br>
              <a:rPr lang="en" sz="1600" dirty="0">
                <a:latin typeface="+mj-lt"/>
                <a:ea typeface="Raleway"/>
                <a:cs typeface="Raleway"/>
                <a:sym typeface="Raleway"/>
              </a:rPr>
            </a:br>
            <a:r>
              <a:rPr lang="en" sz="1600" dirty="0">
                <a:latin typeface="+mj-lt"/>
                <a:ea typeface="Raleway"/>
                <a:cs typeface="Raleway"/>
                <a:sym typeface="Raleway"/>
              </a:rPr>
              <a:t>Guide how $</a:t>
            </a:r>
            <a:r>
              <a:rPr lang="en-US" sz="1600" dirty="0">
                <a:latin typeface="+mj-lt"/>
                <a:ea typeface="Raleway"/>
                <a:cs typeface="Raleway"/>
                <a:sym typeface="Raleway"/>
              </a:rPr>
              <a:t>1.5 trillion </a:t>
            </a:r>
            <a:r>
              <a:rPr lang="en" sz="1600" dirty="0">
                <a:latin typeface="+mj-lt"/>
                <a:ea typeface="Raleway"/>
                <a:cs typeface="Raleway"/>
                <a:sym typeface="Raleway"/>
              </a:rPr>
              <a:t>in federal funds are allocated every year – </a:t>
            </a:r>
            <a:r>
              <a:rPr lang="en" sz="1600" b="1" u="sng" dirty="0">
                <a:solidFill>
                  <a:schemeClr val="bg2"/>
                </a:solidFill>
                <a:latin typeface="+mj-lt"/>
                <a:ea typeface="Raleway"/>
                <a:cs typeface="Raleway"/>
                <a:sym typeface="Raleway"/>
              </a:rPr>
              <a:t>including programs like Medicaid, housing vouchers, SNAP, etc. </a:t>
            </a:r>
            <a:r>
              <a:rPr lang="en-US" sz="1600" b="1" u="sng" dirty="0">
                <a:solidFill>
                  <a:schemeClr val="bg2"/>
                </a:solidFill>
                <a:latin typeface="+mj-lt"/>
                <a:ea typeface="Raleway"/>
                <a:cs typeface="Raleway"/>
                <a:sym typeface="Raleway"/>
              </a:rPr>
              <a:t>and much more!</a:t>
            </a:r>
            <a:endParaRPr lang="en" sz="1600" b="1" u="sng" dirty="0">
              <a:solidFill>
                <a:schemeClr val="bg2"/>
              </a:solidFill>
              <a:latin typeface="+mj-lt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Raleway"/>
              <a:buChar char="➔"/>
            </a:pPr>
            <a:r>
              <a:rPr lang="en" sz="1600" b="1" dirty="0">
                <a:solidFill>
                  <a:srgbClr val="150B23"/>
                </a:solidFill>
                <a:latin typeface="+mj-lt"/>
                <a:ea typeface="Raleway"/>
                <a:cs typeface="Raleway"/>
                <a:sym typeface="Raleway"/>
              </a:rPr>
              <a:t>Congressional Seats </a:t>
            </a:r>
            <a:r>
              <a:rPr lang="en" sz="1600" dirty="0">
                <a:latin typeface="+mj-lt"/>
                <a:ea typeface="Raleway"/>
                <a:cs typeface="Raleway"/>
                <a:sym typeface="Raleway"/>
              </a:rPr>
              <a:t/>
            </a:r>
            <a:br>
              <a:rPr lang="en" sz="1600" dirty="0">
                <a:latin typeface="+mj-lt"/>
                <a:ea typeface="Raleway"/>
                <a:cs typeface="Raleway"/>
                <a:sym typeface="Raleway"/>
              </a:rPr>
            </a:br>
            <a:r>
              <a:rPr lang="en" sz="1600" dirty="0">
                <a:latin typeface="+mj-lt"/>
                <a:ea typeface="Raleway"/>
                <a:cs typeface="Raleway"/>
                <a:sym typeface="Raleway"/>
              </a:rPr>
              <a:t>d</a:t>
            </a:r>
            <a:r>
              <a:rPr lang="en" sz="1600" dirty="0">
                <a:solidFill>
                  <a:schemeClr val="dk2"/>
                </a:solidFill>
                <a:latin typeface="+mj-lt"/>
                <a:ea typeface="Raleway"/>
                <a:cs typeface="Raleway"/>
                <a:sym typeface="Raleway"/>
              </a:rPr>
              <a:t>etermine how many seats in</a:t>
            </a:r>
            <a:r>
              <a:rPr lang="en" sz="1600" dirty="0">
                <a:latin typeface="+mj-lt"/>
                <a:ea typeface="Raleway"/>
                <a:cs typeface="Raleway"/>
                <a:sym typeface="Raleway"/>
              </a:rPr>
              <a:t> </a:t>
            </a:r>
            <a:r>
              <a:rPr lang="en" sz="1600" dirty="0">
                <a:solidFill>
                  <a:schemeClr val="dk2"/>
                </a:solidFill>
                <a:latin typeface="+mj-lt"/>
                <a:ea typeface="Raleway"/>
                <a:cs typeface="Raleway"/>
                <a:sym typeface="Raleway"/>
              </a:rPr>
              <a:t>Congress each U.S. state will receive,</a:t>
            </a:r>
            <a:endParaRPr sz="1600" dirty="0">
              <a:latin typeface="+mj-lt"/>
              <a:ea typeface="Raleway"/>
              <a:cs typeface="Raleway"/>
              <a:sym typeface="Raleway"/>
            </a:endParaRPr>
          </a:p>
          <a:p>
            <a:pPr indent="-317500">
              <a:spcBef>
                <a:spcPts val="1000"/>
              </a:spcBef>
              <a:spcAft>
                <a:spcPts val="1000"/>
              </a:spcAft>
              <a:buClr>
                <a:srgbClr val="980000"/>
              </a:buClr>
              <a:buSzPts val="1400"/>
              <a:buFont typeface="Raleway"/>
              <a:buChar char="➔"/>
            </a:pPr>
            <a:r>
              <a:rPr lang="en-US" sz="1600" b="1" dirty="0">
                <a:solidFill>
                  <a:srgbClr val="150B23"/>
                </a:solidFill>
                <a:latin typeface="+mj-lt"/>
                <a:ea typeface="Raleway"/>
                <a:cs typeface="Raleway"/>
                <a:sym typeface="Raleway"/>
              </a:rPr>
              <a:t>District Boundaries </a:t>
            </a:r>
            <a:r>
              <a:rPr lang="en-US" sz="1600" dirty="0">
                <a:latin typeface="+mj-lt"/>
                <a:ea typeface="Raleway"/>
                <a:cs typeface="Raleway"/>
                <a:sym typeface="Raleway"/>
              </a:rPr>
              <a:t/>
            </a:r>
            <a:br>
              <a:rPr lang="en-US" sz="1600" dirty="0">
                <a:latin typeface="+mj-lt"/>
                <a:ea typeface="Raleway"/>
                <a:cs typeface="Raleway"/>
                <a:sym typeface="Raleway"/>
              </a:rPr>
            </a:br>
            <a:r>
              <a:rPr lang="en-US" sz="1600" dirty="0">
                <a:latin typeface="+mj-lt"/>
                <a:ea typeface="Raleway"/>
                <a:cs typeface="Raleway"/>
                <a:sym typeface="Raleway"/>
              </a:rPr>
              <a:t>influence where the boundaries of legislative, school, and voting districts are drawn.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Clr>
                <a:srgbClr val="980000"/>
              </a:buClr>
              <a:buSzPts val="1400"/>
              <a:buFont typeface="Raleway"/>
              <a:buChar char="➔"/>
            </a:pPr>
            <a:endParaRPr sz="12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4" name="Google Shape;134;p21" descr="Piece of duct tape sticking a note to the slide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5">
            <a:off x="3160349" y="122436"/>
            <a:ext cx="2707632" cy="695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4;p20">
            <a:extLst>
              <a:ext uri="{FF2B5EF4-FFF2-40B4-BE49-F238E27FC236}">
                <a16:creationId xmlns:a16="http://schemas.microsoft.com/office/drawing/2014/main" id="{AEDFB4BD-20BB-42B3-A4FB-15E163AFB1E5}"/>
              </a:ext>
            </a:extLst>
          </p:cNvPr>
          <p:cNvSpPr txBox="1">
            <a:spLocks/>
          </p:cNvSpPr>
          <p:nvPr/>
        </p:nvSpPr>
        <p:spPr>
          <a:xfrm>
            <a:off x="4083726" y="1152297"/>
            <a:ext cx="4811697" cy="244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1004B"/>
              </a:buClr>
              <a:buSzPts val="5000"/>
              <a:buFont typeface="Calibri"/>
              <a:buNone/>
            </a:pPr>
            <a:r>
              <a:rPr lang="en-US" sz="3200" b="1" dirty="0">
                <a:solidFill>
                  <a:srgbClr val="150B23"/>
                </a:solidFill>
                <a:latin typeface="+mj-lt"/>
              </a:rPr>
              <a:t>People with disabilities are considered a “hard-to-count” population by the Census Bureau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A97BC-3671-4C4E-B86F-FA1F80E41D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822E3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904" y="1307798"/>
            <a:ext cx="2801602" cy="21324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2709" y="4426710"/>
            <a:ext cx="8979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43133"/>
                </a:solidFill>
                <a:latin typeface="+mj-lt"/>
              </a:rPr>
              <a:t>LGBTQ persons • People experiencing homelessness • Immigrants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236" y="214397"/>
            <a:ext cx="8979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43133"/>
                </a:solidFill>
                <a:latin typeface="+mj-lt"/>
              </a:rPr>
              <a:t>Persons who distrust the government • People of color • Young children  </a:t>
            </a:r>
          </a:p>
        </p:txBody>
      </p:sp>
    </p:spTree>
    <p:extLst>
      <p:ext uri="{BB962C8B-B14F-4D97-AF65-F5344CB8AC3E}">
        <p14:creationId xmlns:p14="http://schemas.microsoft.com/office/powerpoint/2010/main" val="949851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1"/>
          <p:cNvSpPr txBox="1">
            <a:spLocks noGrp="1"/>
          </p:cNvSpPr>
          <p:nvPr>
            <p:ph type="title" idx="4294967295"/>
          </p:nvPr>
        </p:nvSpPr>
        <p:spPr>
          <a:xfrm>
            <a:off x="3794125" y="41275"/>
            <a:ext cx="5349875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200"/>
              <a:buFont typeface="Calibri"/>
              <a:buNone/>
            </a:pPr>
            <a:r>
              <a:rPr lang="en" sz="3600">
                <a:solidFill>
                  <a:srgbClr val="17365D"/>
                </a:solidFill>
              </a:rPr>
              <a:t> </a:t>
            </a:r>
            <a:endParaRPr sz="3600"/>
          </a:p>
        </p:txBody>
      </p:sp>
      <p:sp>
        <p:nvSpPr>
          <p:cNvPr id="408" name="Google Shape;408;p51"/>
          <p:cNvSpPr txBox="1">
            <a:spLocks noGrp="1"/>
          </p:cNvSpPr>
          <p:nvPr>
            <p:ph type="title" idx="4294967295"/>
          </p:nvPr>
        </p:nvSpPr>
        <p:spPr>
          <a:xfrm>
            <a:off x="271949" y="319881"/>
            <a:ext cx="8491702" cy="75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 dirty="0" smtClean="0">
                <a:solidFill>
                  <a:srgbClr val="150B23"/>
                </a:solidFill>
                <a:latin typeface="+mj-lt"/>
              </a:rPr>
              <a:t>The Disability Community</a:t>
            </a:r>
            <a:endParaRPr sz="4500" dirty="0">
              <a:solidFill>
                <a:srgbClr val="150B23"/>
              </a:solidFill>
              <a:latin typeface="+mj-lt"/>
            </a:endParaRPr>
          </a:p>
        </p:txBody>
      </p:sp>
      <p:sp>
        <p:nvSpPr>
          <p:cNvPr id="407" name="Google Shape;407;p51"/>
          <p:cNvSpPr txBox="1"/>
          <p:nvPr/>
        </p:nvSpPr>
        <p:spPr>
          <a:xfrm>
            <a:off x="2412836" y="4031444"/>
            <a:ext cx="4537500" cy="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51" title="Bar graph showing that one in five people with disabilites in areas considered hard to count"/>
          <p:cNvPicPr preferRelativeResize="0"/>
          <p:nvPr/>
        </p:nvPicPr>
        <p:blipFill rotWithShape="1">
          <a:blip r:embed="rId3">
            <a:alphaModFix/>
          </a:blip>
          <a:srcRect t="16110" b="14265"/>
          <a:stretch/>
        </p:blipFill>
        <p:spPr>
          <a:xfrm>
            <a:off x="247750" y="1370400"/>
            <a:ext cx="8648499" cy="2607126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1"/>
          <p:cNvSpPr txBox="1"/>
          <p:nvPr/>
        </p:nvSpPr>
        <p:spPr>
          <a:xfrm>
            <a:off x="247750" y="1233888"/>
            <a:ext cx="8540100" cy="448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smtClean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Nearly One in Five People with Disabilities Live in Areas Considered Hard-to-Count</a:t>
            </a:r>
            <a:endParaRPr sz="1500" dirty="0">
              <a:solidFill>
                <a:schemeClr val="bg2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3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5"/>
          <p:cNvSpPr txBox="1">
            <a:spLocks noGrp="1"/>
          </p:cNvSpPr>
          <p:nvPr>
            <p:ph type="title" idx="4294967295"/>
          </p:nvPr>
        </p:nvSpPr>
        <p:spPr>
          <a:xfrm>
            <a:off x="3794125" y="41275"/>
            <a:ext cx="5349875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200"/>
              <a:buFont typeface="Calibri"/>
              <a:buNone/>
            </a:pPr>
            <a:r>
              <a:rPr lang="en" sz="3600">
                <a:solidFill>
                  <a:srgbClr val="17365D"/>
                </a:solidFill>
              </a:rPr>
              <a:t> </a:t>
            </a:r>
            <a:endParaRPr sz="3600"/>
          </a:p>
        </p:txBody>
      </p:sp>
      <p:sp>
        <p:nvSpPr>
          <p:cNvPr id="326" name="Google Shape;326;p45"/>
          <p:cNvSpPr/>
          <p:nvPr/>
        </p:nvSpPr>
        <p:spPr>
          <a:xfrm>
            <a:off x="0" y="0"/>
            <a:ext cx="3880800" cy="557700"/>
          </a:xfrm>
          <a:prstGeom prst="homePlate">
            <a:avLst>
              <a:gd name="adj" fmla="val 50000"/>
            </a:avLst>
          </a:prstGeom>
          <a:solidFill>
            <a:srgbClr val="150B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Why </a:t>
            </a:r>
            <a:r>
              <a:rPr lang="en" sz="18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Are People with Disabilities Hard-to-Count?</a:t>
            </a:r>
            <a:endParaRPr sz="180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5"/>
          <p:cNvSpPr txBox="1"/>
          <p:nvPr/>
        </p:nvSpPr>
        <p:spPr>
          <a:xfrm>
            <a:off x="2412836" y="4031444"/>
            <a:ext cx="4537500" cy="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45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263" y="695325"/>
            <a:ext cx="7072152" cy="3861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6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558000" y="342993"/>
            <a:ext cx="8165998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rgbClr val="150B23"/>
                </a:solidFill>
                <a:latin typeface="+mj-lt"/>
              </a:rPr>
              <a:t>An Accessible 2020 Census</a:t>
            </a:r>
            <a:endParaRPr sz="4500" dirty="0">
              <a:solidFill>
                <a:srgbClr val="150B23"/>
              </a:solidFill>
              <a:latin typeface="+mj-lt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303299" y="1246000"/>
            <a:ext cx="8675400" cy="38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>
              <a:lnSpc>
                <a:spcPct val="115000"/>
              </a:lnSpc>
              <a:spcBef>
                <a:spcPts val="1000"/>
              </a:spcBef>
              <a:buClr>
                <a:srgbClr val="843133"/>
              </a:buClr>
              <a:buSzPts val="2400"/>
            </a:pPr>
            <a:r>
              <a:rPr lang="en-US" sz="1800" b="1" dirty="0" smtClean="0">
                <a:solidFill>
                  <a:schemeClr val="bg2"/>
                </a:solidFill>
                <a:latin typeface="+mj-lt"/>
                <a:ea typeface="Raleway"/>
                <a:cs typeface="Raleway"/>
                <a:sym typeface="Raleway"/>
              </a:rPr>
              <a:t>“The </a:t>
            </a:r>
            <a:r>
              <a:rPr lang="en-US" sz="1800" b="1" dirty="0">
                <a:solidFill>
                  <a:schemeClr val="bg2"/>
                </a:solidFill>
                <a:latin typeface="+mj-lt"/>
                <a:ea typeface="Raleway"/>
                <a:cs typeface="Raleway"/>
                <a:sym typeface="Raleway"/>
              </a:rPr>
              <a:t>2020 Census is accessible for everyone</a:t>
            </a:r>
            <a:r>
              <a:rPr lang="en-US" sz="1800" b="1" dirty="0" smtClean="0">
                <a:solidFill>
                  <a:schemeClr val="bg2"/>
                </a:solidFill>
                <a:latin typeface="+mj-lt"/>
                <a:ea typeface="Raleway"/>
                <a:cs typeface="Raleway"/>
                <a:sym typeface="Raleway"/>
              </a:rPr>
              <a:t>.”- US </a:t>
            </a:r>
            <a:r>
              <a:rPr lang="en" sz="1800" b="1" dirty="0" smtClean="0">
                <a:solidFill>
                  <a:schemeClr val="bg2"/>
                </a:solidFill>
                <a:latin typeface="+mj-lt"/>
                <a:ea typeface="Raleway"/>
                <a:cs typeface="Raleway"/>
                <a:sym typeface="Raleway"/>
              </a:rPr>
              <a:t>Census Bureau</a:t>
            </a:r>
          </a:p>
          <a:p>
            <a:pPr marL="457200" lvl="0" indent="-381000">
              <a:lnSpc>
                <a:spcPct val="115000"/>
              </a:lnSpc>
              <a:spcBef>
                <a:spcPts val="1000"/>
              </a:spcBef>
              <a:buClr>
                <a:srgbClr val="843133"/>
              </a:buClr>
              <a:buSzPts val="2400"/>
              <a:buFont typeface="Raleway"/>
              <a:buChar char="➔"/>
            </a:pPr>
            <a:r>
              <a:rPr lang="en" sz="1800" b="1" dirty="0" smtClean="0">
                <a:solidFill>
                  <a:srgbClr val="150B23"/>
                </a:solidFill>
                <a:latin typeface="+mj-lt"/>
                <a:ea typeface="Raleway"/>
                <a:cs typeface="Raleway"/>
                <a:sym typeface="Raleway"/>
              </a:rPr>
              <a:t>Online</a:t>
            </a:r>
            <a:r>
              <a:rPr lang="en" sz="1800" dirty="0" smtClean="0">
                <a:solidFill>
                  <a:srgbClr val="843133"/>
                </a:solidFill>
                <a:latin typeface="+mj-lt"/>
                <a:ea typeface="Raleway"/>
                <a:cs typeface="Raleway"/>
                <a:sym typeface="Raleway"/>
              </a:rPr>
              <a:t/>
            </a:r>
            <a:br>
              <a:rPr lang="en" sz="1800" dirty="0" smtClean="0">
                <a:solidFill>
                  <a:srgbClr val="843133"/>
                </a:solidFill>
                <a:latin typeface="+mj-lt"/>
                <a:ea typeface="Raleway"/>
                <a:cs typeface="Raleway"/>
                <a:sym typeface="Raleway"/>
              </a:rPr>
            </a:br>
            <a:r>
              <a:rPr lang="en" sz="1800" dirty="0" smtClean="0">
                <a:solidFill>
                  <a:schemeClr val="bg2"/>
                </a:solidFill>
                <a:latin typeface="+mj-lt"/>
                <a:ea typeface="Raleway"/>
                <a:cs typeface="Raleway"/>
                <a:sym typeface="Raleway"/>
              </a:rPr>
              <a:t>Section 508 Compliant and </a:t>
            </a:r>
            <a:r>
              <a:rPr lang="en-US" sz="1800" dirty="0" smtClean="0">
                <a:solidFill>
                  <a:schemeClr val="bg2"/>
                </a:solidFill>
                <a:latin typeface="+mj-lt"/>
                <a:ea typeface="Raleway"/>
                <a:cs typeface="Raleway"/>
                <a:sym typeface="Raleway"/>
              </a:rPr>
              <a:t>a video guide in American Sign Language</a:t>
            </a:r>
            <a:endParaRPr lang="en" sz="1800" dirty="0" smtClean="0">
              <a:solidFill>
                <a:srgbClr val="843133"/>
              </a:solidFill>
              <a:latin typeface="+mj-lt"/>
              <a:ea typeface="Raleway"/>
              <a:cs typeface="Raleway"/>
              <a:sym typeface="Raleway"/>
            </a:endParaRPr>
          </a:p>
          <a:p>
            <a:pPr marL="457200" indent="-381000">
              <a:lnSpc>
                <a:spcPct val="115000"/>
              </a:lnSpc>
              <a:spcBef>
                <a:spcPts val="1000"/>
              </a:spcBef>
              <a:buClr>
                <a:srgbClr val="843133"/>
              </a:buClr>
              <a:buSzPts val="2400"/>
              <a:buFont typeface="Raleway"/>
              <a:buChar char="➔"/>
            </a:pPr>
            <a:r>
              <a:rPr lang="en-US" sz="1800" b="1" dirty="0" smtClean="0">
                <a:solidFill>
                  <a:srgbClr val="150B23"/>
                </a:solidFill>
                <a:latin typeface="+mj-lt"/>
                <a:ea typeface="Raleway"/>
                <a:cs typeface="Raleway"/>
                <a:sym typeface="Raleway"/>
              </a:rPr>
              <a:t>By </a:t>
            </a:r>
            <a:r>
              <a:rPr lang="en-US" sz="1800" b="1" dirty="0">
                <a:solidFill>
                  <a:srgbClr val="150B23"/>
                </a:solidFill>
                <a:latin typeface="+mj-lt"/>
                <a:ea typeface="Raleway"/>
                <a:cs typeface="Raleway"/>
                <a:sym typeface="Raleway"/>
              </a:rPr>
              <a:t>Phone</a:t>
            </a:r>
            <a:r>
              <a:rPr lang="en-US" sz="1800" dirty="0">
                <a:solidFill>
                  <a:srgbClr val="843133"/>
                </a:solidFill>
                <a:latin typeface="+mj-lt"/>
                <a:ea typeface="Raleway"/>
                <a:cs typeface="Raleway"/>
                <a:sym typeface="Raleway"/>
              </a:rPr>
              <a:t/>
            </a:r>
            <a:br>
              <a:rPr lang="en-US" sz="1800" dirty="0">
                <a:solidFill>
                  <a:srgbClr val="843133"/>
                </a:solidFill>
                <a:latin typeface="+mj-lt"/>
                <a:ea typeface="Raleway"/>
                <a:cs typeface="Raleway"/>
                <a:sym typeface="Raleway"/>
              </a:rPr>
            </a:br>
            <a:r>
              <a:rPr lang="en-US" sz="1800" dirty="0">
                <a:solidFill>
                  <a:schemeClr val="bg2"/>
                </a:solidFill>
                <a:latin typeface="+mj-lt"/>
                <a:ea typeface="Raleway"/>
                <a:cs typeface="Raleway"/>
                <a:sym typeface="Raleway"/>
              </a:rPr>
              <a:t>Telephone Device for the Deaf (TDD/TTY) technology.</a:t>
            </a:r>
          </a:p>
          <a:p>
            <a:pPr marL="457200" indent="-381000">
              <a:lnSpc>
                <a:spcPct val="115000"/>
              </a:lnSpc>
              <a:spcBef>
                <a:spcPts val="1000"/>
              </a:spcBef>
              <a:buClr>
                <a:srgbClr val="843133"/>
              </a:buClr>
              <a:buSzPts val="2400"/>
              <a:buFont typeface="Raleway"/>
              <a:buChar char="➔"/>
            </a:pPr>
            <a:r>
              <a:rPr lang="en" sz="1800" b="1" dirty="0">
                <a:solidFill>
                  <a:srgbClr val="150B23"/>
                </a:solidFill>
                <a:latin typeface="+mj-lt"/>
                <a:ea typeface="Raleway"/>
                <a:cs typeface="Raleway"/>
                <a:sym typeface="Raleway"/>
              </a:rPr>
              <a:t>By Mail</a:t>
            </a:r>
            <a:r>
              <a:rPr lang="en" sz="1800" dirty="0">
                <a:solidFill>
                  <a:srgbClr val="843133"/>
                </a:solidFill>
                <a:latin typeface="+mj-lt"/>
                <a:ea typeface="Raleway"/>
                <a:cs typeface="Raleway"/>
                <a:sym typeface="Raleway"/>
              </a:rPr>
              <a:t/>
            </a:r>
            <a:br>
              <a:rPr lang="en" sz="1800" dirty="0">
                <a:solidFill>
                  <a:srgbClr val="843133"/>
                </a:solidFill>
                <a:latin typeface="+mj-lt"/>
                <a:ea typeface="Raleway"/>
                <a:cs typeface="Raleway"/>
                <a:sym typeface="Raleway"/>
              </a:rPr>
            </a:br>
            <a:r>
              <a:rPr lang="en-US" sz="1800" dirty="0">
                <a:solidFill>
                  <a:schemeClr val="bg2"/>
                </a:solidFill>
                <a:latin typeface="+mj-lt"/>
                <a:ea typeface="Raleway"/>
                <a:cs typeface="Raleway"/>
                <a:sym typeface="Raleway"/>
              </a:rPr>
              <a:t>Braille and large print language guides (“Sample Ballots”). </a:t>
            </a:r>
          </a:p>
          <a:p>
            <a:pPr marL="457200" indent="-381000">
              <a:lnSpc>
                <a:spcPct val="115000"/>
              </a:lnSpc>
              <a:spcBef>
                <a:spcPts val="1000"/>
              </a:spcBef>
              <a:buClr>
                <a:srgbClr val="843133"/>
              </a:buClr>
              <a:buSzPts val="2400"/>
              <a:buFont typeface="Raleway"/>
              <a:buChar char="➔"/>
            </a:pPr>
            <a:endParaRPr lang="en-US" sz="1800" dirty="0">
              <a:solidFill>
                <a:schemeClr val="bg2"/>
              </a:solidFill>
              <a:latin typeface="+mj-lt"/>
              <a:ea typeface="Raleway"/>
              <a:cs typeface="Raleway"/>
              <a:sym typeface="Raleway"/>
            </a:endParaRPr>
          </a:p>
          <a:p>
            <a:pPr marL="457200" indent="-381000">
              <a:lnSpc>
                <a:spcPct val="115000"/>
              </a:lnSpc>
              <a:spcBef>
                <a:spcPts val="1000"/>
              </a:spcBef>
              <a:buClr>
                <a:srgbClr val="843133"/>
              </a:buClr>
              <a:buSzPts val="2400"/>
              <a:buFont typeface="Raleway"/>
              <a:buChar char="➔"/>
            </a:pPr>
            <a:endParaRPr lang="en-US" sz="1800" dirty="0">
              <a:solidFill>
                <a:schemeClr val="bg2"/>
              </a:solidFill>
              <a:latin typeface="Calibrfi (Body)"/>
              <a:ea typeface="Raleway"/>
              <a:cs typeface="Raleway"/>
              <a:sym typeface="Raleway"/>
            </a:endParaRPr>
          </a:p>
          <a:p>
            <a:pPr marL="457200" indent="-381000">
              <a:lnSpc>
                <a:spcPct val="115000"/>
              </a:lnSpc>
              <a:spcBef>
                <a:spcPts val="1000"/>
              </a:spcBef>
              <a:buClr>
                <a:srgbClr val="843133"/>
              </a:buClr>
              <a:buSzPts val="2400"/>
              <a:buFont typeface="Raleway"/>
              <a:buChar char="➔"/>
            </a:pPr>
            <a:endParaRPr lang="en-US" sz="1800" dirty="0">
              <a:solidFill>
                <a:schemeClr val="bg2"/>
              </a:solidFill>
              <a:latin typeface="Calibrfi (Body)"/>
              <a:ea typeface="Raleway"/>
              <a:cs typeface="Raleway"/>
              <a:sym typeface="Raleway"/>
            </a:endParaRPr>
          </a:p>
          <a:p>
            <a:pPr marL="457200" lvl="0" indent="-381000">
              <a:lnSpc>
                <a:spcPct val="115000"/>
              </a:lnSpc>
              <a:spcBef>
                <a:spcPts val="1000"/>
              </a:spcBef>
              <a:buClr>
                <a:srgbClr val="843133"/>
              </a:buClr>
              <a:buSzPts val="2400"/>
              <a:buFont typeface="Raleway"/>
              <a:buChar char="➔"/>
            </a:pPr>
            <a:endParaRPr lang="en" sz="1800" dirty="0">
              <a:solidFill>
                <a:schemeClr val="bg2"/>
              </a:solidFill>
              <a:latin typeface="Calibrfi (Body)"/>
              <a:ea typeface="Raleway"/>
              <a:cs typeface="Raleway"/>
              <a:sym typeface="Raleway"/>
            </a:endParaRPr>
          </a:p>
          <a:p>
            <a:pPr marL="457200" lvl="0" indent="-381000">
              <a:lnSpc>
                <a:spcPct val="115000"/>
              </a:lnSpc>
              <a:spcBef>
                <a:spcPts val="1000"/>
              </a:spcBef>
              <a:buClr>
                <a:srgbClr val="843133"/>
              </a:buClr>
              <a:buSzPts val="2400"/>
              <a:buFont typeface="Raleway"/>
              <a:buChar char="➔"/>
            </a:pPr>
            <a:endParaRPr lang="en" sz="1800" dirty="0">
              <a:solidFill>
                <a:schemeClr val="bg2"/>
              </a:solidFill>
              <a:latin typeface="Calibrfi (Body)"/>
              <a:ea typeface="Raleway"/>
              <a:cs typeface="Raleway"/>
              <a:sym typeface="Raleway"/>
            </a:endParaRPr>
          </a:p>
          <a:p>
            <a:pPr marL="457200" lvl="0" indent="-381000">
              <a:lnSpc>
                <a:spcPct val="115000"/>
              </a:lnSpc>
              <a:spcBef>
                <a:spcPts val="1000"/>
              </a:spcBef>
              <a:buClr>
                <a:srgbClr val="843133"/>
              </a:buClr>
              <a:buSzPts val="2400"/>
              <a:buFont typeface="Raleway"/>
              <a:buChar char="➔"/>
            </a:pPr>
            <a:endParaRPr sz="1800" dirty="0">
              <a:solidFill>
                <a:schemeClr val="bg2"/>
              </a:solidFill>
              <a:latin typeface="Calibrfi (Body)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20591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F583C-1C42-4921-BD07-A377D757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14" y="114605"/>
            <a:ext cx="8520600" cy="6396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Key Dates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37EBA-39AD-46BD-8FBB-0F6B926F48C7}"/>
              </a:ext>
            </a:extLst>
          </p:cNvPr>
          <p:cNvSpPr txBox="1"/>
          <p:nvPr/>
        </p:nvSpPr>
        <p:spPr>
          <a:xfrm>
            <a:off x="165514" y="2114580"/>
            <a:ext cx="8727914" cy="307777"/>
          </a:xfrm>
          <a:prstGeom prst="rect">
            <a:avLst/>
          </a:prstGeom>
          <a:solidFill>
            <a:srgbClr val="822E3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March 1 - July 31</a:t>
            </a:r>
            <a:r>
              <a:rPr lang="en-US" dirty="0">
                <a:solidFill>
                  <a:schemeClr val="bg1"/>
                </a:solidFill>
              </a:rPr>
              <a:t>:   Telephone help is available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3436F-779A-4073-823B-3CD0B41321FC}"/>
              </a:ext>
            </a:extLst>
          </p:cNvPr>
          <p:cNvSpPr txBox="1"/>
          <p:nvPr/>
        </p:nvSpPr>
        <p:spPr>
          <a:xfrm>
            <a:off x="715350" y="2654294"/>
            <a:ext cx="2937299" cy="523220"/>
          </a:xfrm>
          <a:prstGeom prst="rect">
            <a:avLst/>
          </a:prstGeom>
          <a:solidFill>
            <a:srgbClr val="150B2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March 12 - April 30</a:t>
            </a:r>
            <a:r>
              <a:rPr lang="en-US" dirty="0">
                <a:solidFill>
                  <a:schemeClr val="bg1"/>
                </a:solidFill>
              </a:rPr>
              <a:t>:  </a:t>
            </a:r>
            <a:r>
              <a:rPr lang="en-US" dirty="0" smtClean="0">
                <a:solidFill>
                  <a:schemeClr val="bg1"/>
                </a:solidFill>
              </a:rPr>
              <a:t>People </a:t>
            </a:r>
            <a:r>
              <a:rPr lang="en-US" dirty="0">
                <a:solidFill>
                  <a:schemeClr val="bg1"/>
                </a:solidFill>
              </a:rPr>
              <a:t>respond online, by phone or mail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E00A5-E95E-4264-9700-A46C645701F8}"/>
              </a:ext>
            </a:extLst>
          </p:cNvPr>
          <p:cNvSpPr txBox="1"/>
          <p:nvPr/>
        </p:nvSpPr>
        <p:spPr>
          <a:xfrm>
            <a:off x="1797431" y="1512522"/>
            <a:ext cx="2912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843133"/>
                </a:solidFill>
              </a:rPr>
              <a:t>April 1: Census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F4B63-9DE1-496B-96E9-6B63F045AD33}"/>
              </a:ext>
            </a:extLst>
          </p:cNvPr>
          <p:cNvSpPr txBox="1"/>
          <p:nvPr/>
        </p:nvSpPr>
        <p:spPr>
          <a:xfrm>
            <a:off x="1919158" y="3371818"/>
            <a:ext cx="3466982" cy="738664"/>
          </a:xfrm>
          <a:prstGeom prst="rect">
            <a:avLst/>
          </a:prstGeom>
          <a:solidFill>
            <a:srgbClr val="822E3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April 2 - June 5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smtClean="0">
                <a:solidFill>
                  <a:schemeClr val="bg1"/>
                </a:solidFill>
              </a:rPr>
              <a:t>Special </a:t>
            </a:r>
            <a:r>
              <a:rPr lang="en-US" dirty="0">
                <a:solidFill>
                  <a:schemeClr val="bg1"/>
                </a:solidFill>
              </a:rPr>
              <a:t>counting process for people who live in group quarters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52F54-593F-4240-8B4E-9CB750DF0B73}"/>
              </a:ext>
            </a:extLst>
          </p:cNvPr>
          <p:cNvSpPr txBox="1"/>
          <p:nvPr/>
        </p:nvSpPr>
        <p:spPr>
          <a:xfrm>
            <a:off x="4396636" y="4304786"/>
            <a:ext cx="4496792" cy="307777"/>
          </a:xfrm>
          <a:prstGeom prst="rect">
            <a:avLst/>
          </a:prstGeom>
          <a:solidFill>
            <a:srgbClr val="150B2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May 13 -  July 30</a:t>
            </a:r>
            <a:r>
              <a:rPr lang="en-US" dirty="0">
                <a:solidFill>
                  <a:schemeClr val="bg1"/>
                </a:solidFill>
              </a:rPr>
              <a:t>:  </a:t>
            </a:r>
            <a:r>
              <a:rPr lang="en-US" dirty="0" smtClean="0">
                <a:solidFill>
                  <a:schemeClr val="bg1"/>
                </a:solidFill>
              </a:rPr>
              <a:t>Census </a:t>
            </a:r>
            <a:r>
              <a:rPr lang="en-US" dirty="0">
                <a:solidFill>
                  <a:schemeClr val="bg1"/>
                </a:solidFill>
              </a:rPr>
              <a:t>workers follow 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8FE643-8CF6-4A26-A716-2BCBCCC5ECEB}"/>
              </a:ext>
            </a:extLst>
          </p:cNvPr>
          <p:cNvSpPr/>
          <p:nvPr/>
        </p:nvSpPr>
        <p:spPr>
          <a:xfrm>
            <a:off x="165514" y="1017027"/>
            <a:ext cx="1753644" cy="427975"/>
          </a:xfrm>
          <a:prstGeom prst="rect">
            <a:avLst/>
          </a:prstGeom>
          <a:solidFill>
            <a:srgbClr val="BFDBDE"/>
          </a:solidFill>
          <a:ln>
            <a:solidFill>
              <a:srgbClr val="822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11FCB-353D-45E9-B062-038C5BD4A674}"/>
              </a:ext>
            </a:extLst>
          </p:cNvPr>
          <p:cNvSpPr/>
          <p:nvPr/>
        </p:nvSpPr>
        <p:spPr>
          <a:xfrm>
            <a:off x="1885113" y="1017028"/>
            <a:ext cx="1753644" cy="427975"/>
          </a:xfrm>
          <a:prstGeom prst="rect">
            <a:avLst/>
          </a:prstGeom>
          <a:solidFill>
            <a:srgbClr val="BFDBDE"/>
          </a:solidFill>
          <a:ln>
            <a:solidFill>
              <a:srgbClr val="822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April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53B40D-3976-4262-B663-687077F7E5DB}"/>
              </a:ext>
            </a:extLst>
          </p:cNvPr>
          <p:cNvSpPr/>
          <p:nvPr/>
        </p:nvSpPr>
        <p:spPr>
          <a:xfrm>
            <a:off x="3638757" y="1017027"/>
            <a:ext cx="1753644" cy="427975"/>
          </a:xfrm>
          <a:prstGeom prst="rect">
            <a:avLst/>
          </a:prstGeom>
          <a:solidFill>
            <a:srgbClr val="BFDBDE"/>
          </a:solidFill>
          <a:ln>
            <a:solidFill>
              <a:srgbClr val="822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May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0515FE-2353-47A8-857A-C07D8BAAB69F}"/>
              </a:ext>
            </a:extLst>
          </p:cNvPr>
          <p:cNvSpPr/>
          <p:nvPr/>
        </p:nvSpPr>
        <p:spPr>
          <a:xfrm>
            <a:off x="5386140" y="1017027"/>
            <a:ext cx="1753644" cy="427975"/>
          </a:xfrm>
          <a:prstGeom prst="rect">
            <a:avLst/>
          </a:prstGeom>
          <a:solidFill>
            <a:srgbClr val="BFDBDE"/>
          </a:solidFill>
          <a:ln>
            <a:solidFill>
              <a:srgbClr val="822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June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A4C2D5-7418-4635-BFF1-C8142069D796}"/>
              </a:ext>
            </a:extLst>
          </p:cNvPr>
          <p:cNvSpPr/>
          <p:nvPr/>
        </p:nvSpPr>
        <p:spPr>
          <a:xfrm>
            <a:off x="7139784" y="1017027"/>
            <a:ext cx="1753644" cy="427975"/>
          </a:xfrm>
          <a:prstGeom prst="rect">
            <a:avLst/>
          </a:prstGeom>
          <a:solidFill>
            <a:srgbClr val="BFDBDE"/>
          </a:solidFill>
          <a:ln>
            <a:solidFill>
              <a:srgbClr val="822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July</a:t>
            </a:r>
          </a:p>
        </p:txBody>
      </p:sp>
    </p:spTree>
    <p:extLst>
      <p:ext uri="{BB962C8B-B14F-4D97-AF65-F5344CB8AC3E}">
        <p14:creationId xmlns:p14="http://schemas.microsoft.com/office/powerpoint/2010/main" val="2380127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E25D0-41B9-4D81-B607-1B27050F7F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6439" y="228408"/>
            <a:ext cx="8229600" cy="857250"/>
          </a:xfrm>
        </p:spPr>
        <p:txBody>
          <a:bodyPr/>
          <a:lstStyle/>
          <a:p>
            <a:pPr algn="ctr"/>
            <a:r>
              <a:rPr lang="en-US" sz="4500" i="1" dirty="0">
                <a:solidFill>
                  <a:srgbClr val="150B23"/>
                </a:solidFill>
                <a:latin typeface="+mj-lt"/>
              </a:rPr>
              <a:t>Frequently Asked Questions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E16A5F-AF0C-42DE-A9CD-E018416C1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0610769"/>
              </p:ext>
            </p:extLst>
          </p:nvPr>
        </p:nvGraphicFramePr>
        <p:xfrm>
          <a:off x="457200" y="1200150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7973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84A2-4444-4359-94D1-32E55B2833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4342"/>
            <a:ext cx="9749928" cy="857250"/>
          </a:xfrm>
        </p:spPr>
        <p:txBody>
          <a:bodyPr/>
          <a:lstStyle/>
          <a:p>
            <a:pPr algn="ctr"/>
            <a:r>
              <a:rPr lang="en-US" sz="4000" i="1" dirty="0">
                <a:solidFill>
                  <a:srgbClr val="150B23"/>
                </a:solidFill>
                <a:latin typeface="+mj-lt"/>
              </a:rPr>
              <a:t>Frequently Asked </a:t>
            </a:r>
            <a:r>
              <a:rPr lang="en-US" sz="4000" i="1" dirty="0" smtClean="0">
                <a:solidFill>
                  <a:srgbClr val="150B23"/>
                </a:solidFill>
                <a:latin typeface="+mj-lt"/>
              </a:rPr>
              <a:t>Questions Cont.</a:t>
            </a:r>
            <a:endParaRPr lang="en-US" sz="4000" i="1" dirty="0">
              <a:solidFill>
                <a:srgbClr val="150B23"/>
              </a:solidFill>
              <a:latin typeface="+mj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4F08DF1-2ACE-417A-BE5C-07B7300899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2240500"/>
              </p:ext>
            </p:extLst>
          </p:nvPr>
        </p:nvGraphicFramePr>
        <p:xfrm>
          <a:off x="443851" y="1200150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7374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97471-54F8-4C72-98FD-5D692A2845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206375"/>
            <a:ext cx="8670275" cy="857250"/>
          </a:xfrm>
        </p:spPr>
        <p:txBody>
          <a:bodyPr/>
          <a:lstStyle/>
          <a:p>
            <a:pPr algn="ctr"/>
            <a:r>
              <a:rPr lang="en-US" sz="4000" i="1" dirty="0">
                <a:solidFill>
                  <a:srgbClr val="150B23"/>
                </a:solidFill>
              </a:rPr>
              <a:t>Frequently Asked Questions Cont</a:t>
            </a:r>
            <a:r>
              <a:rPr lang="en-US" sz="4000" i="1" dirty="0" smtClean="0">
                <a:solidFill>
                  <a:srgbClr val="150B23"/>
                </a:solidFill>
              </a:rPr>
              <a:t>. II</a:t>
            </a:r>
            <a:endParaRPr lang="en-US" sz="4000" i="1" dirty="0">
              <a:solidFill>
                <a:srgbClr val="150B2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4AF51-78F7-474A-8E78-14A31B4188C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4236" y="1200150"/>
            <a:ext cx="8229600" cy="3394075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latin typeface="+mj-lt"/>
              </a:rPr>
              <a:t>What are group quarters?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Special counting process for prisons, nursing homes, colleges and some group homes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+mj-lt"/>
                <a:hlinkClick r:id="rId2"/>
              </a:rPr>
              <a:t>https://www.georgetownpoverty.org/issues/democracy/census/2020-census-group-quarters-operation/</a:t>
            </a:r>
            <a:endParaRPr lang="en-US" sz="2000" dirty="0">
              <a:solidFill>
                <a:schemeClr val="bg2"/>
              </a:solidFill>
              <a:latin typeface="+mj-lt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2020 Census Detailed Operational Plan for Group Quarters Operation (GQ)</a:t>
            </a:r>
            <a:endParaRPr lang="en-US" altLang="en-US" sz="2000" dirty="0">
              <a:solidFill>
                <a:schemeClr val="bg2"/>
              </a:solidFill>
              <a:latin typeface="+mj-lt"/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5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of the US flag with a picture of a census form" title="United States Census 20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5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33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968" y="907333"/>
            <a:ext cx="6207669" cy="3675683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rgbClr val="150B23"/>
                </a:solidFill>
                <a:latin typeface="+mj-lt"/>
              </a:rPr>
              <a:t>What 2020 Census resources are you currently using?</a:t>
            </a:r>
            <a:endParaRPr lang="en-US" sz="4800" dirty="0">
              <a:solidFill>
                <a:srgbClr val="150B2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2912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9;p22">
            <a:extLst>
              <a:ext uri="{FF2B5EF4-FFF2-40B4-BE49-F238E27FC236}">
                <a16:creationId xmlns:a16="http://schemas.microsoft.com/office/drawing/2014/main" id="{FF30BBC4-2367-4D28-A19B-784E0966417E}"/>
              </a:ext>
            </a:extLst>
          </p:cNvPr>
          <p:cNvSpPr txBox="1">
            <a:spLocks/>
          </p:cNvSpPr>
          <p:nvPr/>
        </p:nvSpPr>
        <p:spPr>
          <a:xfrm>
            <a:off x="335996" y="136178"/>
            <a:ext cx="8520600" cy="945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rgbClr val="150B23"/>
                </a:solidFill>
                <a:latin typeface="+mj-lt"/>
              </a:rPr>
              <a:t>Census 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18069-E77A-4376-810C-ADA10929F2CD}"/>
              </a:ext>
            </a:extLst>
          </p:cNvPr>
          <p:cNvSpPr txBox="1"/>
          <p:nvPr/>
        </p:nvSpPr>
        <p:spPr>
          <a:xfrm>
            <a:off x="335996" y="4527390"/>
            <a:ext cx="309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43133"/>
                </a:solidFill>
                <a:latin typeface="+mj-lt"/>
              </a:rPr>
              <a:t>thearc.org/census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3647AC-D73C-4396-9D62-D59D6146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082" y="3679306"/>
            <a:ext cx="1759051" cy="848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092150-4390-4FA5-842B-C279816A94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55" t="8796" r="73723" b="50000"/>
          <a:stretch/>
        </p:blipFill>
        <p:spPr>
          <a:xfrm>
            <a:off x="223565" y="791012"/>
            <a:ext cx="2762821" cy="33722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4F0919-48BD-449E-96DD-8EE12BF8F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48" t="6490" r="67007" b="50000"/>
          <a:stretch/>
        </p:blipFill>
        <p:spPr>
          <a:xfrm>
            <a:off x="1343267" y="1775919"/>
            <a:ext cx="3954168" cy="2548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2C339-9FCB-43BF-8B0F-AD27BB93F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501"/>
          <a:stretch/>
        </p:blipFill>
        <p:spPr>
          <a:xfrm>
            <a:off x="3428771" y="2952821"/>
            <a:ext cx="3510569" cy="2093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A2D748-1652-49DF-9824-119D96BF4E0A}"/>
              </a:ext>
            </a:extLst>
          </p:cNvPr>
          <p:cNvSpPr txBox="1"/>
          <p:nvPr/>
        </p:nvSpPr>
        <p:spPr>
          <a:xfrm>
            <a:off x="5386282" y="791012"/>
            <a:ext cx="3657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Fact sheets, brochures, and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Include Spanish and plain language versions</a:t>
            </a:r>
          </a:p>
        </p:txBody>
      </p:sp>
    </p:spTree>
    <p:extLst>
      <p:ext uri="{BB962C8B-B14F-4D97-AF65-F5344CB8AC3E}">
        <p14:creationId xmlns:p14="http://schemas.microsoft.com/office/powerpoint/2010/main" val="1443691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9;p22">
            <a:extLst>
              <a:ext uri="{FF2B5EF4-FFF2-40B4-BE49-F238E27FC236}">
                <a16:creationId xmlns:a16="http://schemas.microsoft.com/office/drawing/2014/main" id="{FF30BBC4-2367-4D28-A19B-784E0966417E}"/>
              </a:ext>
            </a:extLst>
          </p:cNvPr>
          <p:cNvSpPr txBox="1">
            <a:spLocks/>
          </p:cNvSpPr>
          <p:nvPr/>
        </p:nvSpPr>
        <p:spPr>
          <a:xfrm>
            <a:off x="364503" y="102653"/>
            <a:ext cx="8520600" cy="622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rgbClr val="150B23"/>
                </a:solidFill>
                <a:latin typeface="+mj-lt"/>
              </a:rPr>
              <a:t>Census 2020 Resources Cont.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18069-E77A-4376-810C-ADA10929F2CD}"/>
              </a:ext>
            </a:extLst>
          </p:cNvPr>
          <p:cNvSpPr txBox="1"/>
          <p:nvPr/>
        </p:nvSpPr>
        <p:spPr>
          <a:xfrm>
            <a:off x="364503" y="4458510"/>
            <a:ext cx="4545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843133"/>
                </a:solidFill>
              </a:rPr>
              <a:t>ndrn.org/census</a:t>
            </a:r>
            <a:endParaRPr lang="en-US" sz="2400" b="1" u="sng" dirty="0">
              <a:solidFill>
                <a:srgbClr val="843133"/>
              </a:solidFill>
              <a:latin typeface="Raleway" panose="020B0604020202020204" charset="0"/>
            </a:endParaRPr>
          </a:p>
        </p:txBody>
      </p:sp>
      <p:pic>
        <p:nvPicPr>
          <p:cNvPr id="1026" name="Picture 2" descr="https://censuscounts.org/wp-content/uploads/2019/11/ND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10" y="3572799"/>
            <a:ext cx="3222194" cy="95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36" y="929634"/>
            <a:ext cx="4096867" cy="2304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073" y="2235286"/>
            <a:ext cx="3788779" cy="2847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870" y="789740"/>
            <a:ext cx="3305175" cy="13811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E955-3592-4C0D-8F78-AF25415EA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500" dirty="0">
                <a:latin typeface="+mj-lt"/>
              </a:rPr>
              <a:t>How can you help?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346D6-CD9D-4D5D-B84F-EE0B11E5703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25417" y="1504223"/>
            <a:ext cx="3071813" cy="3001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Share information online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Talk about the census at meetings</a:t>
            </a:r>
          </a:p>
          <a:p>
            <a:pPr marL="4254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Work with other organizations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7D8D2-7627-4C41-BA8F-B1C480F1D91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231760" y="1504222"/>
            <a:ext cx="4350380" cy="3001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Partner with the Census Bureau</a:t>
            </a:r>
          </a:p>
          <a:p>
            <a:pPr marL="139700" indent="0">
              <a:buNone/>
            </a:pPr>
            <a:r>
              <a:rPr lang="en-US" dirty="0">
                <a:latin typeface="+mj-lt"/>
                <a:hlinkClick r:id="rId2"/>
              </a:rPr>
              <a:t>https://www.census.gov/partners.html</a:t>
            </a:r>
            <a:endParaRPr lang="en-US" dirty="0">
              <a:latin typeface="+mj-lt"/>
            </a:endParaRPr>
          </a:p>
          <a:p>
            <a:pPr marL="4254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Partner with Complete Count</a:t>
            </a:r>
          </a:p>
          <a:p>
            <a:pPr marL="139700" indent="0">
              <a:buNone/>
            </a:pPr>
            <a:r>
              <a:rPr lang="en-US" dirty="0">
                <a:latin typeface="+mj-lt"/>
                <a:hlinkClick r:id="rId3"/>
              </a:rPr>
              <a:t>https://census.gov/programs-surveys/decennial-census/2020-census/complete_count.html</a:t>
            </a:r>
            <a:endParaRPr lang="en-US" dirty="0">
              <a:latin typeface="+mj-lt"/>
            </a:endParaRP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469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13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12" y="0"/>
            <a:ext cx="52465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7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508358" y="1778052"/>
            <a:ext cx="8296800" cy="1350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rgbClr val="150B23"/>
                </a:solidFill>
                <a:latin typeface="+mj-lt"/>
              </a:rPr>
              <a:t>Thank you!</a:t>
            </a:r>
            <a:br>
              <a:rPr lang="en" sz="4500" dirty="0">
                <a:solidFill>
                  <a:srgbClr val="150B23"/>
                </a:solidFill>
                <a:latin typeface="+mj-lt"/>
              </a:rPr>
            </a:br>
            <a:r>
              <a:rPr lang="en" sz="2000" dirty="0">
                <a:solidFill>
                  <a:srgbClr val="150B23"/>
                </a:solidFill>
                <a:latin typeface="+mj-lt"/>
              </a:rPr>
              <a:t> </a:t>
            </a:r>
            <a:r>
              <a:rPr lang="en" sz="4500" dirty="0">
                <a:solidFill>
                  <a:srgbClr val="150B23"/>
                </a:solidFill>
                <a:latin typeface="+mj-lt"/>
              </a:rPr>
              <a:t/>
            </a:r>
            <a:br>
              <a:rPr lang="en" sz="4500" dirty="0">
                <a:solidFill>
                  <a:srgbClr val="150B23"/>
                </a:solidFill>
                <a:latin typeface="+mj-lt"/>
              </a:rPr>
            </a:br>
            <a:r>
              <a:rPr lang="en" sz="4500" dirty="0">
                <a:solidFill>
                  <a:srgbClr val="150B23"/>
                </a:solidFill>
                <a:latin typeface="+mj-lt"/>
              </a:rPr>
              <a:t/>
            </a:r>
            <a:br>
              <a:rPr lang="en" sz="4500" dirty="0">
                <a:solidFill>
                  <a:srgbClr val="150B23"/>
                </a:solidFill>
                <a:latin typeface="+mj-lt"/>
              </a:rPr>
            </a:br>
            <a:r>
              <a:rPr lang="en" sz="4500" dirty="0">
                <a:solidFill>
                  <a:srgbClr val="150B23"/>
                </a:solidFill>
                <a:latin typeface="+mj-lt"/>
              </a:rPr>
              <a:t> </a:t>
            </a:r>
            <a:endParaRPr sz="4500" dirty="0">
              <a:solidFill>
                <a:srgbClr val="150B23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895" y="3882045"/>
            <a:ext cx="1491447" cy="923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6" y="3779420"/>
            <a:ext cx="3133585" cy="11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29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486324" y="874669"/>
            <a:ext cx="8296800" cy="26852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rgbClr val="150B23"/>
                </a:solidFill>
                <a:latin typeface="+mj-lt"/>
              </a:rPr>
              <a:t>The Census &amp; the Disability Commun</a:t>
            </a:r>
            <a:r>
              <a:rPr lang="en-US" sz="4500" dirty="0">
                <a:solidFill>
                  <a:srgbClr val="150B23"/>
                </a:solidFill>
                <a:latin typeface="+mj-lt"/>
              </a:rPr>
              <a:t>it</a:t>
            </a:r>
            <a:r>
              <a:rPr lang="en" sz="4500" dirty="0">
                <a:solidFill>
                  <a:srgbClr val="150B23"/>
                </a:solidFill>
                <a:latin typeface="+mj-lt"/>
              </a:rPr>
              <a:t>y: Get Ready to Be Counted!</a:t>
            </a:r>
            <a:br>
              <a:rPr lang="en" sz="4500" dirty="0">
                <a:solidFill>
                  <a:srgbClr val="150B23"/>
                </a:solidFill>
                <a:latin typeface="+mj-lt"/>
              </a:rPr>
            </a:br>
            <a:r>
              <a:rPr lang="en" sz="2000" dirty="0">
                <a:solidFill>
                  <a:srgbClr val="150B23"/>
                </a:solidFill>
                <a:latin typeface="+mj-lt"/>
              </a:rPr>
              <a:t> </a:t>
            </a:r>
            <a:r>
              <a:rPr lang="en" sz="4500" dirty="0">
                <a:solidFill>
                  <a:srgbClr val="150B23"/>
                </a:solidFill>
                <a:latin typeface="+mj-lt"/>
              </a:rPr>
              <a:t/>
            </a:r>
            <a:br>
              <a:rPr lang="en" sz="4500" dirty="0">
                <a:solidFill>
                  <a:srgbClr val="150B23"/>
                </a:solidFill>
                <a:latin typeface="+mj-lt"/>
              </a:rPr>
            </a:br>
            <a:r>
              <a:rPr lang="en" sz="2400" dirty="0">
                <a:solidFill>
                  <a:srgbClr val="822E31"/>
                </a:solidFill>
                <a:latin typeface="+mj-lt"/>
              </a:rPr>
              <a:t>Thursday, February 13th</a:t>
            </a:r>
            <a:r>
              <a:rPr lang="en" sz="4500" dirty="0">
                <a:solidFill>
                  <a:srgbClr val="150B23"/>
                </a:solidFill>
                <a:latin typeface="+mj-lt"/>
              </a:rPr>
              <a:t/>
            </a:r>
            <a:br>
              <a:rPr lang="en" sz="4500" dirty="0">
                <a:solidFill>
                  <a:srgbClr val="150B23"/>
                </a:solidFill>
                <a:latin typeface="+mj-lt"/>
              </a:rPr>
            </a:br>
            <a:r>
              <a:rPr lang="en" sz="4500" dirty="0">
                <a:solidFill>
                  <a:srgbClr val="150B23"/>
                </a:solidFill>
                <a:latin typeface="+mj-lt"/>
              </a:rPr>
              <a:t> </a:t>
            </a:r>
            <a:endParaRPr sz="4500" dirty="0">
              <a:solidFill>
                <a:srgbClr val="150B23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16" y="3885952"/>
            <a:ext cx="1491447" cy="923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24" y="3779420"/>
            <a:ext cx="3133585" cy="11287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rgbClr val="150B23"/>
                </a:solidFill>
                <a:latin typeface="+mj-lt"/>
              </a:rPr>
              <a:t>Speakers</a:t>
            </a:r>
            <a:endParaRPr sz="4500" dirty="0">
              <a:solidFill>
                <a:srgbClr val="150B23"/>
              </a:solidFill>
              <a:latin typeface="+mj-lt"/>
            </a:endParaRPr>
          </a:p>
        </p:txBody>
      </p:sp>
      <p:pic>
        <p:nvPicPr>
          <p:cNvPr id="2" name="Picture 1" descr="Picture of Erika Hudson" title="Erika Hudson's Headsh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695" y="1574572"/>
            <a:ext cx="2036240" cy="2036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815" y="3811977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b="1" dirty="0"/>
              <a:t>Erika Hudson</a:t>
            </a:r>
          </a:p>
          <a:p>
            <a:pPr algn="ctr"/>
            <a:r>
              <a:rPr lang="en-US" dirty="0"/>
              <a:t>Public Policy Analyst</a:t>
            </a:r>
          </a:p>
          <a:p>
            <a:pPr algn="ctr"/>
            <a:r>
              <a:rPr lang="en-US" dirty="0"/>
              <a:t>National Disability Rights Network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07673" y="3811976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b="1" dirty="0"/>
              <a:t>Julie Ward</a:t>
            </a:r>
          </a:p>
          <a:p>
            <a:pPr algn="ctr"/>
            <a:r>
              <a:rPr lang="en-US" dirty="0"/>
              <a:t>Senior Executive Officer, Public Policy</a:t>
            </a:r>
          </a:p>
          <a:p>
            <a:pPr algn="ctr"/>
            <a:r>
              <a:rPr lang="en-US" dirty="0"/>
              <a:t>The Arc</a:t>
            </a:r>
          </a:p>
        </p:txBody>
      </p:sp>
      <p:pic>
        <p:nvPicPr>
          <p:cNvPr id="5" name="Picture 4" descr="A person wearing glasses and smiling at the camera&#10;&#10;Description automatically generated" title="Julie Ward's headshot">
            <a:extLst>
              <a:ext uri="{FF2B5EF4-FFF2-40B4-BE49-F238E27FC236}">
                <a16:creationId xmlns:a16="http://schemas.microsoft.com/office/drawing/2014/main" id="{A4692FA5-8135-482A-B814-84D2ADB5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746" y="1574573"/>
            <a:ext cx="2091328" cy="20913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872656">
            <a:off x="772981" y="719244"/>
            <a:ext cx="3442897" cy="3582612"/>
          </a:xfrm>
          <a:prstGeom prst="rect">
            <a:avLst/>
          </a:prstGeom>
          <a:solidFill>
            <a:srgbClr val="843133"/>
          </a:solidFill>
          <a:ln>
            <a:solidFill>
              <a:srgbClr val="150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8;p19">
            <a:extLst>
              <a:ext uri="{FF2B5EF4-FFF2-40B4-BE49-F238E27FC236}">
                <a16:creationId xmlns:a16="http://schemas.microsoft.com/office/drawing/2014/main" id="{F0ECE6D7-CCAD-4079-87D6-E25D3BFC1254}"/>
              </a:ext>
            </a:extLst>
          </p:cNvPr>
          <p:cNvSpPr txBox="1">
            <a:spLocks/>
          </p:cNvSpPr>
          <p:nvPr/>
        </p:nvSpPr>
        <p:spPr>
          <a:xfrm>
            <a:off x="4563354" y="1558605"/>
            <a:ext cx="4426283" cy="2910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457200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bg2"/>
                </a:solidFill>
                <a:ea typeface="Times New Roman" panose="02020603050405020304" pitchFamily="18" charset="0"/>
              </a:rPr>
              <a:t>Census </a:t>
            </a:r>
            <a:r>
              <a:rPr lang="en-US" sz="2400" dirty="0" smtClean="0">
                <a:solidFill>
                  <a:schemeClr val="bg2"/>
                </a:solidFill>
                <a:ea typeface="Times New Roman" panose="02020603050405020304" pitchFamily="18" charset="0"/>
              </a:rPr>
              <a:t>2020</a:t>
            </a:r>
          </a:p>
          <a:p>
            <a:pPr marL="457200" lvl="0" indent="-457200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bg2"/>
                </a:solidFill>
                <a:ea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chemeClr val="bg2"/>
                </a:solidFill>
                <a:ea typeface="Times New Roman" panose="02020603050405020304" pitchFamily="18" charset="0"/>
              </a:rPr>
              <a:t>Disability Community</a:t>
            </a:r>
            <a:endParaRPr lang="en-US" sz="2400" dirty="0">
              <a:solidFill>
                <a:schemeClr val="bg2"/>
              </a:solidFill>
            </a:endParaRPr>
          </a:p>
          <a:p>
            <a:pPr marL="457200" lvl="0" indent="-457200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bg2"/>
                </a:solidFill>
                <a:ea typeface="Times New Roman" panose="02020603050405020304" pitchFamily="18" charset="0"/>
              </a:rPr>
              <a:t>An Accessible 2020 </a:t>
            </a:r>
            <a:r>
              <a:rPr lang="en-US" sz="2400" dirty="0" smtClean="0">
                <a:solidFill>
                  <a:schemeClr val="bg2"/>
                </a:solidFill>
                <a:ea typeface="Times New Roman" panose="02020603050405020304" pitchFamily="18" charset="0"/>
              </a:rPr>
              <a:t>Census</a:t>
            </a:r>
          </a:p>
          <a:p>
            <a:pPr marL="457200" lvl="0" indent="-457200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bg2"/>
                </a:solidFill>
              </a:rPr>
              <a:t>Key Dates</a:t>
            </a:r>
            <a:endParaRPr lang="en-US" sz="2400" dirty="0">
              <a:solidFill>
                <a:schemeClr val="bg2"/>
              </a:solidFill>
            </a:endParaRPr>
          </a:p>
          <a:p>
            <a:pPr marL="457200" lvl="0" indent="-457200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bg2"/>
                </a:solidFill>
                <a:ea typeface="Times New Roman" panose="02020603050405020304" pitchFamily="18" charset="0"/>
              </a:rPr>
              <a:t>Resources</a:t>
            </a:r>
            <a:endParaRPr lang="en-US" sz="2400" dirty="0">
              <a:solidFill>
                <a:schemeClr val="bg2"/>
              </a:solidFill>
            </a:endParaRPr>
          </a:p>
          <a:p>
            <a:pPr marL="457200" lvl="0" indent="-457200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bg2"/>
                </a:solidFill>
                <a:ea typeface="Times New Roman" panose="02020603050405020304" pitchFamily="18" charset="0"/>
              </a:rPr>
              <a:t>Get Ready to Be Counted!</a:t>
            </a:r>
            <a:endParaRPr lang="en-US" sz="2400" dirty="0">
              <a:solidFill>
                <a:schemeClr val="bg2"/>
              </a:solidFill>
              <a:effectLst/>
            </a:endParaRPr>
          </a:p>
        </p:txBody>
      </p:sp>
      <p:sp>
        <p:nvSpPr>
          <p:cNvPr id="3" name="Google Shape;117;p19">
            <a:extLst>
              <a:ext uri="{FF2B5EF4-FFF2-40B4-BE49-F238E27FC236}">
                <a16:creationId xmlns:a16="http://schemas.microsoft.com/office/drawing/2014/main" id="{033F1130-D4C9-4BAF-A665-1FF0527D69F0}"/>
              </a:ext>
            </a:extLst>
          </p:cNvPr>
          <p:cNvSpPr txBox="1">
            <a:spLocks/>
          </p:cNvSpPr>
          <p:nvPr/>
        </p:nvSpPr>
        <p:spPr>
          <a:xfrm>
            <a:off x="5467880" y="344344"/>
            <a:ext cx="2617232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b="1" dirty="0">
                <a:solidFill>
                  <a:srgbClr val="150B23"/>
                </a:solidFill>
                <a:latin typeface="+mj-lt"/>
              </a:rPr>
              <a:t>Agenda </a:t>
            </a:r>
          </a:p>
        </p:txBody>
      </p:sp>
      <p:pic>
        <p:nvPicPr>
          <p:cNvPr id="2050" name="Picture 2" descr="Image result for agenda">
            <a:extLst>
              <a:ext uri="{FF2B5EF4-FFF2-40B4-BE49-F238E27FC236}">
                <a16:creationId xmlns:a16="http://schemas.microsoft.com/office/drawing/2014/main" id="{DA1052B1-8714-4E3C-B59E-F70168292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73" y="1166176"/>
            <a:ext cx="2522111" cy="252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91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694703" y="491450"/>
            <a:ext cx="7791305" cy="940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1004B"/>
              </a:buClr>
              <a:buSzPts val="5000"/>
              <a:buFont typeface="Calibri"/>
              <a:buNone/>
            </a:pPr>
            <a:r>
              <a:rPr lang="en-US" sz="4500" dirty="0" smtClean="0">
                <a:solidFill>
                  <a:srgbClr val="150B23"/>
                </a:solidFill>
                <a:latin typeface="+mj-lt"/>
              </a:rPr>
              <a:t>Census 2020</a:t>
            </a:r>
            <a:endParaRPr sz="4500" b="1" dirty="0">
              <a:solidFill>
                <a:srgbClr val="150B23"/>
              </a:solidFill>
              <a:latin typeface="+mj-lt"/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6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5" name="Picture 4" descr="A visual of the US continent with people making the shape including people in wheelchairs " title="US Continent">
            <a:extLst>
              <a:ext uri="{FF2B5EF4-FFF2-40B4-BE49-F238E27FC236}">
                <a16:creationId xmlns:a16="http://schemas.microsoft.com/office/drawing/2014/main" id="{661AF423-BBB9-4A1C-9972-B29F6F1F2B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822E3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8729" y="1646970"/>
            <a:ext cx="5663254" cy="30417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74616" y="3703477"/>
            <a:ext cx="1447061" cy="1229506"/>
          </a:xfrm>
          <a:prstGeom prst="ellipse">
            <a:avLst/>
          </a:prstGeom>
          <a:solidFill>
            <a:srgbClr val="822E31"/>
          </a:solidFill>
          <a:ln>
            <a:solidFill>
              <a:srgbClr val="84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402642" y="396259"/>
            <a:ext cx="8476716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rgbClr val="150B23"/>
                </a:solidFill>
                <a:latin typeface="+mj-lt"/>
              </a:rPr>
              <a:t>Census </a:t>
            </a:r>
            <a:r>
              <a:rPr lang="en" sz="4500" dirty="0" smtClean="0">
                <a:solidFill>
                  <a:srgbClr val="150B23"/>
                </a:solidFill>
                <a:latin typeface="+mj-lt"/>
              </a:rPr>
              <a:t>2020 </a:t>
            </a:r>
            <a:r>
              <a:rPr lang="en" sz="4500" dirty="0">
                <a:solidFill>
                  <a:srgbClr val="150B23"/>
                </a:solidFill>
                <a:latin typeface="+mj-lt"/>
              </a:rPr>
              <a:t>Cont.</a:t>
            </a:r>
            <a:endParaRPr sz="4500" dirty="0">
              <a:solidFill>
                <a:srgbClr val="150B23"/>
              </a:solidFill>
              <a:latin typeface="+mj-lt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468600" y="1035859"/>
            <a:ext cx="8675400" cy="38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822E31"/>
              </a:buClr>
              <a:buSzPts val="2400"/>
              <a:buFont typeface="Raleway"/>
              <a:buChar char="➔"/>
            </a:pPr>
            <a:r>
              <a:rPr lang="en-US" sz="1800" dirty="0" smtClean="0">
                <a:solidFill>
                  <a:schemeClr val="bg2"/>
                </a:solidFill>
                <a:latin typeface="Arial (Headings)"/>
                <a:ea typeface="Raleway"/>
                <a:cs typeface="Raleway"/>
                <a:sym typeface="Raleway"/>
              </a:rPr>
              <a:t>Most </a:t>
            </a:r>
            <a:r>
              <a:rPr lang="en-US" sz="1800" dirty="0">
                <a:solidFill>
                  <a:schemeClr val="bg2"/>
                </a:solidFill>
                <a:latin typeface="Arial (Headings)"/>
                <a:ea typeface="Raleway"/>
                <a:cs typeface="Raleway"/>
                <a:sym typeface="Raleway"/>
              </a:rPr>
              <a:t>households will receive an invitation in the mail to self-respond online. </a:t>
            </a:r>
            <a:endParaRPr lang="en-US" sz="1800" dirty="0" smtClean="0">
              <a:solidFill>
                <a:schemeClr val="bg2"/>
              </a:solidFill>
              <a:latin typeface="Arial (Headings)"/>
              <a:ea typeface="Raleway"/>
              <a:cs typeface="Raleway"/>
              <a:sym typeface="Raleway"/>
            </a:endParaRPr>
          </a:p>
          <a:p>
            <a:pPr marL="457200" lvl="0" indent="-3810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822E31"/>
              </a:buClr>
              <a:buSzPts val="2400"/>
              <a:buFont typeface="Raleway"/>
              <a:buChar char="➔"/>
            </a:pPr>
            <a:r>
              <a:rPr lang="en-US" sz="1800" dirty="0" smtClean="0">
                <a:solidFill>
                  <a:schemeClr val="bg2"/>
                </a:solidFill>
                <a:latin typeface="Arial (Headings)"/>
                <a:ea typeface="Raleway"/>
                <a:cs typeface="Raleway"/>
                <a:sym typeface="Raleway"/>
              </a:rPr>
              <a:t>These </a:t>
            </a:r>
            <a:r>
              <a:rPr lang="en-US" sz="1800" dirty="0">
                <a:solidFill>
                  <a:schemeClr val="bg2"/>
                </a:solidFill>
                <a:latin typeface="Arial (Headings)"/>
                <a:ea typeface="Raleway"/>
                <a:cs typeface="Raleway"/>
                <a:sym typeface="Raleway"/>
              </a:rPr>
              <a:t>households can also respond by phone or by mail</a:t>
            </a:r>
            <a:r>
              <a:rPr lang="en-US" sz="1800" dirty="0" smtClean="0">
                <a:solidFill>
                  <a:schemeClr val="bg2"/>
                </a:solidFill>
                <a:latin typeface="Arial (Headings)"/>
                <a:ea typeface="Raleway"/>
                <a:cs typeface="Raleway"/>
                <a:sym typeface="Raleway"/>
              </a:rPr>
              <a:t>.</a:t>
            </a:r>
            <a:endParaRPr lang="en-US" sz="1800" dirty="0">
              <a:solidFill>
                <a:schemeClr val="bg2"/>
              </a:solidFill>
              <a:latin typeface="Arial (Headings)"/>
              <a:ea typeface="Raleway"/>
              <a:cs typeface="Raleway"/>
              <a:sym typeface="Raleway"/>
            </a:endParaRPr>
          </a:p>
          <a:p>
            <a:pPr marL="457200" lvl="0" indent="-3810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822E31"/>
              </a:buClr>
              <a:buSzPts val="2400"/>
              <a:buFont typeface="Raleway"/>
              <a:buChar char="➔"/>
            </a:pPr>
            <a:r>
              <a:rPr lang="en-US" sz="1800" dirty="0">
                <a:solidFill>
                  <a:schemeClr val="bg2"/>
                </a:solidFill>
                <a:latin typeface="Arial (Headings)"/>
                <a:ea typeface="Raleway"/>
                <a:cs typeface="Raleway"/>
                <a:sym typeface="Raleway"/>
              </a:rPr>
              <a:t>Census enumerators will visit all households that did not self-respond, to collect responses in person.</a:t>
            </a:r>
          </a:p>
          <a:p>
            <a:pPr marL="457200" lvl="0" indent="-3810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822E31"/>
              </a:buClr>
              <a:buSzPts val="2400"/>
              <a:buFont typeface="Raleway"/>
              <a:buChar char="➔"/>
            </a:pPr>
            <a:endParaRPr lang="en-US" sz="1800" dirty="0">
              <a:solidFill>
                <a:schemeClr val="bg2"/>
              </a:solidFill>
              <a:latin typeface="+mj-lt"/>
              <a:ea typeface="Raleway"/>
              <a:cs typeface="Raleway"/>
              <a:sym typeface="Raleway"/>
            </a:endParaRPr>
          </a:p>
        </p:txBody>
      </p:sp>
      <p:pic>
        <p:nvPicPr>
          <p:cNvPr id="2" name="Picture 1" descr="Silueta ordenador Stock de Foto gratis - Public Domain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45" y="3689730"/>
            <a:ext cx="1136240" cy="1136240"/>
          </a:xfrm>
          <a:prstGeom prst="rect">
            <a:avLst/>
          </a:prstGeom>
        </p:spPr>
      </p:pic>
      <p:pic>
        <p:nvPicPr>
          <p:cNvPr id="5" name="Picture 4" descr="File:Phone font awesome.svg - Wikimedia Commons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8431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28" y="3646678"/>
            <a:ext cx="1222344" cy="1222344"/>
          </a:xfrm>
          <a:prstGeom prst="rect">
            <a:avLst/>
          </a:prstGeom>
        </p:spPr>
      </p:pic>
      <p:pic>
        <p:nvPicPr>
          <p:cNvPr id="6" name="Picture 5" descr="Open Mailbox Silhouette Free Stock Photo - Public Domain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96109" y="3682568"/>
            <a:ext cx="1535143" cy="10234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+mj-lt"/>
              </a:rPr>
              <a:t>Will disability-related questions be on the 2020 Census?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536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402642" y="396259"/>
            <a:ext cx="8476716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rgbClr val="150B23"/>
                </a:solidFill>
                <a:latin typeface="+mj-lt"/>
              </a:rPr>
              <a:t>Census </a:t>
            </a:r>
            <a:r>
              <a:rPr lang="en" sz="4500" dirty="0" smtClean="0">
                <a:solidFill>
                  <a:srgbClr val="150B23"/>
                </a:solidFill>
                <a:latin typeface="+mj-lt"/>
              </a:rPr>
              <a:t>2020 </a:t>
            </a:r>
            <a:r>
              <a:rPr lang="en" sz="4500" dirty="0">
                <a:solidFill>
                  <a:srgbClr val="150B23"/>
                </a:solidFill>
                <a:latin typeface="+mj-lt"/>
              </a:rPr>
              <a:t>Cont. II</a:t>
            </a:r>
            <a:endParaRPr sz="4500" dirty="0">
              <a:solidFill>
                <a:srgbClr val="150B23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5542" y="1557881"/>
            <a:ext cx="7590916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fontAlgn="base">
              <a:lnSpc>
                <a:spcPct val="115000"/>
              </a:lnSpc>
              <a:buClr>
                <a:srgbClr val="822E31"/>
              </a:buClr>
              <a:buSzPts val="1800"/>
            </a:pPr>
            <a:r>
              <a:rPr lang="en-US" sz="1800" dirty="0" smtClean="0">
                <a:sym typeface="Lato"/>
              </a:rPr>
              <a:t>The 2020 Census will ask for the following information:</a:t>
            </a:r>
            <a:endParaRPr lang="en-US" sz="1800" dirty="0">
              <a:sym typeface="Lato"/>
            </a:endParaRPr>
          </a:p>
          <a:p>
            <a:pPr marL="457200" lvl="0" indent="-342900" fontAlgn="base">
              <a:lnSpc>
                <a:spcPct val="115000"/>
              </a:lnSpc>
              <a:buClr>
                <a:srgbClr val="822E3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800" dirty="0" smtClean="0">
                <a:sym typeface="Lato"/>
              </a:rPr>
              <a:t>Number </a:t>
            </a:r>
            <a:r>
              <a:rPr lang="en-US" sz="1800" dirty="0">
                <a:sym typeface="Lato"/>
              </a:rPr>
              <a:t>of people in household</a:t>
            </a:r>
          </a:p>
          <a:p>
            <a:pPr marL="457200" lvl="0" indent="-342900" fontAlgn="base">
              <a:lnSpc>
                <a:spcPct val="115000"/>
              </a:lnSpc>
              <a:buClr>
                <a:srgbClr val="822E3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800" dirty="0">
                <a:sym typeface="Lato"/>
              </a:rPr>
              <a:t>Homeownership (owner/renter)</a:t>
            </a:r>
          </a:p>
          <a:p>
            <a:pPr marL="457200" lvl="0" indent="-342900" fontAlgn="base">
              <a:lnSpc>
                <a:spcPct val="115000"/>
              </a:lnSpc>
              <a:buClr>
                <a:srgbClr val="822E3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800" dirty="0">
                <a:sym typeface="Lato"/>
              </a:rPr>
              <a:t>Name</a:t>
            </a:r>
          </a:p>
          <a:p>
            <a:pPr marL="457200" lvl="0" indent="-342900" fontAlgn="base">
              <a:lnSpc>
                <a:spcPct val="115000"/>
              </a:lnSpc>
              <a:buClr>
                <a:srgbClr val="822E3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800" dirty="0">
                <a:sym typeface="Lato"/>
              </a:rPr>
              <a:t>Sex</a:t>
            </a:r>
          </a:p>
          <a:p>
            <a:pPr marL="457200" lvl="0" indent="-342900" fontAlgn="base">
              <a:lnSpc>
                <a:spcPct val="115000"/>
              </a:lnSpc>
              <a:buClr>
                <a:srgbClr val="822E3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800" dirty="0">
                <a:sym typeface="Lato"/>
              </a:rPr>
              <a:t>Age</a:t>
            </a:r>
          </a:p>
          <a:p>
            <a:pPr marL="457200" lvl="0" indent="-342900" fontAlgn="base">
              <a:lnSpc>
                <a:spcPct val="115000"/>
              </a:lnSpc>
              <a:buClr>
                <a:srgbClr val="822E3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800" dirty="0">
                <a:sym typeface="Lato"/>
              </a:rPr>
              <a:t>Race and Hispanic Origin</a:t>
            </a:r>
          </a:p>
          <a:p>
            <a:pPr marL="457200" lvl="0" indent="-342900" fontAlgn="base">
              <a:lnSpc>
                <a:spcPct val="115000"/>
              </a:lnSpc>
              <a:buClr>
                <a:srgbClr val="822E3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800" dirty="0">
                <a:sym typeface="Lato"/>
              </a:rPr>
              <a:t>Relationship Status in Household</a:t>
            </a:r>
          </a:p>
          <a:p>
            <a:pPr marL="457200" lvl="0" indent="-342900" fontAlgn="base">
              <a:lnSpc>
                <a:spcPct val="115000"/>
              </a:lnSpc>
              <a:buClr>
                <a:srgbClr val="822E3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800" dirty="0">
                <a:sym typeface="Lato"/>
              </a:rPr>
              <a:t>Telephone </a:t>
            </a:r>
            <a:r>
              <a:rPr lang="en-US" sz="1800" dirty="0" smtClean="0">
                <a:sym typeface="Lato"/>
              </a:rPr>
              <a:t>Number</a:t>
            </a:r>
          </a:p>
          <a:p>
            <a:pPr marL="457200" lvl="0" indent="-342900" fontAlgn="base">
              <a:lnSpc>
                <a:spcPct val="115000"/>
              </a:lnSpc>
              <a:buClr>
                <a:srgbClr val="822E31"/>
              </a:buClr>
              <a:buSzPts val="1800"/>
              <a:buFont typeface="Wingdings" panose="05000000000000000000" pitchFamily="2" charset="2"/>
              <a:buChar char="q"/>
            </a:pPr>
            <a:endParaRPr lang="en-US" sz="1800" dirty="0">
              <a:sym typeface="Lato"/>
            </a:endParaRPr>
          </a:p>
          <a:p>
            <a:pPr marL="457200" lvl="0" indent="-342900" fontAlgn="base">
              <a:lnSpc>
                <a:spcPct val="115000"/>
              </a:lnSpc>
              <a:buClr>
                <a:srgbClr val="822E31"/>
              </a:buClr>
              <a:buSzPts val="1800"/>
              <a:buFont typeface="Wingdings" panose="05000000000000000000" pitchFamily="2" charset="2"/>
              <a:buChar char="q"/>
            </a:pPr>
            <a:endParaRPr lang="en-US" sz="1800" dirty="0"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24757981"/>
      </p:ext>
    </p:extLst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4937</TotalTime>
  <Words>725</Words>
  <Application>Microsoft Office PowerPoint</Application>
  <PresentationFormat>On-screen Show (16:9)</PresentationFormat>
  <Paragraphs>120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Calibrfi (Body)</vt:lpstr>
      <vt:lpstr>Lato</vt:lpstr>
      <vt:lpstr>Arial</vt:lpstr>
      <vt:lpstr>Arial (Headings)</vt:lpstr>
      <vt:lpstr>Raleway</vt:lpstr>
      <vt:lpstr>Calibri</vt:lpstr>
      <vt:lpstr>Wingdings</vt:lpstr>
      <vt:lpstr>Times New Roman</vt:lpstr>
      <vt:lpstr>Swiss</vt:lpstr>
      <vt:lpstr>PowerPoint Presentation</vt:lpstr>
      <vt:lpstr>PowerPoint Presentation</vt:lpstr>
      <vt:lpstr>The Census &amp; the Disability Community: Get Ready to Be Counted!   Thursday, February 13th     </vt:lpstr>
      <vt:lpstr>Speakers</vt:lpstr>
      <vt:lpstr>PowerPoint Presentation</vt:lpstr>
      <vt:lpstr>Census 2020</vt:lpstr>
      <vt:lpstr>Census 2020 Cont.</vt:lpstr>
      <vt:lpstr>Will disability-related questions be on the 2020 Census?</vt:lpstr>
      <vt:lpstr>Census 2020 Cont. II</vt:lpstr>
      <vt:lpstr>PowerPoint Presentation</vt:lpstr>
      <vt:lpstr>PowerPoint Presentation</vt:lpstr>
      <vt:lpstr>PowerPoint Presentation</vt:lpstr>
      <vt:lpstr> </vt:lpstr>
      <vt:lpstr> </vt:lpstr>
      <vt:lpstr>An Accessible 2020 Census</vt:lpstr>
      <vt:lpstr>Key Dates</vt:lpstr>
      <vt:lpstr>Frequently Asked Questions</vt:lpstr>
      <vt:lpstr>Frequently Asked Questions Cont.</vt:lpstr>
      <vt:lpstr>Frequently Asked Questions Cont. II</vt:lpstr>
      <vt:lpstr>PowerPoint Presentation</vt:lpstr>
      <vt:lpstr>What 2020 Census resources are you currently using?</vt:lpstr>
      <vt:lpstr>PowerPoint Presentation</vt:lpstr>
      <vt:lpstr>PowerPoint Presentation</vt:lpstr>
      <vt:lpstr>How can you help?</vt:lpstr>
      <vt:lpstr>PowerPoint Presentation</vt:lpstr>
      <vt:lpstr>PowerPoint Presentation</vt:lpstr>
      <vt:lpstr>Thank you!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Fill out census</dc:title>
  <dc:creator>Claire Manning</dc:creator>
  <cp:lastModifiedBy>Marcia Baldwin</cp:lastModifiedBy>
  <cp:revision>112</cp:revision>
  <cp:lastPrinted>2020-02-06T21:44:45Z</cp:lastPrinted>
  <dcterms:modified xsi:type="dcterms:W3CDTF">2020-02-11T18:00:31Z</dcterms:modified>
</cp:coreProperties>
</file>