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61" r:id="rId3"/>
    <p:sldId id="283" r:id="rId4"/>
    <p:sldId id="284" r:id="rId5"/>
    <p:sldId id="285" r:id="rId6"/>
    <p:sldId id="286" r:id="rId7"/>
    <p:sldId id="287" r:id="rId8"/>
    <p:sldId id="288" r:id="rId9"/>
    <p:sldId id="289" r:id="rId10"/>
    <p:sldId id="290" r:id="rId11"/>
    <p:sldId id="295" r:id="rId12"/>
    <p:sldId id="292" r:id="rId13"/>
    <p:sldId id="291" r:id="rId14"/>
    <p:sldId id="294" r:id="rId15"/>
    <p:sldId id="29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00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4" y="1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C5728D-F7A6-40EC-800A-27E6580BCC81}" type="datetimeFigureOut">
              <a:rPr lang="en-US" smtClean="0"/>
              <a:t>4/19/2019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46ABEA-FE73-47D8-A6BC-8019CCA397FD}" type="slidenum">
              <a:rPr lang="en-US" smtClean="0"/>
              <a:t>‹#›</a:t>
            </a:fld>
            <a:endParaRPr lang="en-US"/>
          </a:p>
        </p:txBody>
      </p:sp>
    </p:spTree>
    <p:extLst>
      <p:ext uri="{BB962C8B-B14F-4D97-AF65-F5344CB8AC3E}">
        <p14:creationId xmlns:p14="http://schemas.microsoft.com/office/powerpoint/2010/main" val="13490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228587" indent="-228587">
              <a:buFontTx/>
              <a:buAutoNum type="arabicParenR"/>
              <a:defRPr/>
            </a:pPr>
            <a:endParaRPr lang="en-US" dirty="0" smtClean="0"/>
          </a:p>
          <a:p>
            <a:pPr>
              <a:defRPr/>
            </a:pPr>
            <a:r>
              <a:rPr lang="en-US" dirty="0" smtClean="0"/>
              <a:t>Take a few moments:</a:t>
            </a:r>
          </a:p>
          <a:p>
            <a:pPr>
              <a:defRPr/>
            </a:pPr>
            <a:endParaRPr lang="en-US" dirty="0" smtClean="0"/>
          </a:p>
          <a:p>
            <a:pPr marL="224325" indent="-224325">
              <a:buFontTx/>
              <a:buAutoNum type="arabicParenR"/>
              <a:defRPr/>
            </a:pPr>
            <a:endParaRPr lang="en-US" dirty="0" smtClean="0"/>
          </a:p>
          <a:p>
            <a:pPr marL="224325" indent="-224325">
              <a:buFontTx/>
              <a:buAutoNum type="arabicParenR"/>
              <a:defRPr/>
            </a:pPr>
            <a:r>
              <a:rPr lang="en-US" dirty="0" smtClean="0"/>
              <a:t>What feels uncertain to you in your organization now and over the next two years?</a:t>
            </a:r>
          </a:p>
          <a:p>
            <a:pPr marL="224325" indent="-224325">
              <a:buFontTx/>
              <a:buAutoNum type="arabicParenR"/>
              <a:defRPr/>
            </a:pPr>
            <a:endParaRPr lang="en-US" dirty="0" smtClean="0"/>
          </a:p>
          <a:p>
            <a:pPr marL="224325" indent="-224325">
              <a:buFontTx/>
              <a:buAutoNum type="arabicParenR"/>
              <a:defRPr/>
            </a:pPr>
            <a:r>
              <a:rPr lang="en-US" dirty="0" smtClean="0"/>
              <a:t>What have you, your team and the organization as a whole done to manage it?</a:t>
            </a:r>
          </a:p>
          <a:p>
            <a:pPr>
              <a:defRPr/>
            </a:pPr>
            <a:endParaRPr lang="en-US" dirty="0"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A3E765-449D-453D-852D-AC0BE728A0D1}"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56679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10</a:t>
            </a:fld>
            <a:endParaRPr lang="en-US" dirty="0" smtClean="0"/>
          </a:p>
        </p:txBody>
      </p:sp>
    </p:spTree>
    <p:extLst>
      <p:ext uri="{BB962C8B-B14F-4D97-AF65-F5344CB8AC3E}">
        <p14:creationId xmlns:p14="http://schemas.microsoft.com/office/powerpoint/2010/main" val="608263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11</a:t>
            </a:fld>
            <a:endParaRPr lang="en-US" dirty="0" smtClean="0"/>
          </a:p>
        </p:txBody>
      </p:sp>
    </p:spTree>
    <p:extLst>
      <p:ext uri="{BB962C8B-B14F-4D97-AF65-F5344CB8AC3E}">
        <p14:creationId xmlns:p14="http://schemas.microsoft.com/office/powerpoint/2010/main" val="4249044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12</a:t>
            </a:fld>
            <a:endParaRPr lang="en-US" dirty="0" smtClean="0"/>
          </a:p>
        </p:txBody>
      </p:sp>
    </p:spTree>
    <p:extLst>
      <p:ext uri="{BB962C8B-B14F-4D97-AF65-F5344CB8AC3E}">
        <p14:creationId xmlns:p14="http://schemas.microsoft.com/office/powerpoint/2010/main" val="2573856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13</a:t>
            </a:fld>
            <a:endParaRPr lang="en-US" dirty="0" smtClean="0"/>
          </a:p>
        </p:txBody>
      </p:sp>
    </p:spTree>
    <p:extLst>
      <p:ext uri="{BB962C8B-B14F-4D97-AF65-F5344CB8AC3E}">
        <p14:creationId xmlns:p14="http://schemas.microsoft.com/office/powerpoint/2010/main" val="209307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14</a:t>
            </a:fld>
            <a:endParaRPr lang="en-US" dirty="0" smtClean="0"/>
          </a:p>
        </p:txBody>
      </p:sp>
    </p:spTree>
    <p:extLst>
      <p:ext uri="{BB962C8B-B14F-4D97-AF65-F5344CB8AC3E}">
        <p14:creationId xmlns:p14="http://schemas.microsoft.com/office/powerpoint/2010/main" val="784268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2</a:t>
            </a:fld>
            <a:endParaRPr lang="en-US" dirty="0" smtClean="0"/>
          </a:p>
        </p:txBody>
      </p:sp>
    </p:spTree>
    <p:extLst>
      <p:ext uri="{BB962C8B-B14F-4D97-AF65-F5344CB8AC3E}">
        <p14:creationId xmlns:p14="http://schemas.microsoft.com/office/powerpoint/2010/main" val="296119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3</a:t>
            </a:fld>
            <a:endParaRPr lang="en-US" dirty="0" smtClean="0"/>
          </a:p>
        </p:txBody>
      </p:sp>
    </p:spTree>
    <p:extLst>
      <p:ext uri="{BB962C8B-B14F-4D97-AF65-F5344CB8AC3E}">
        <p14:creationId xmlns:p14="http://schemas.microsoft.com/office/powerpoint/2010/main" val="925386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4</a:t>
            </a:fld>
            <a:endParaRPr lang="en-US" dirty="0" smtClean="0"/>
          </a:p>
        </p:txBody>
      </p:sp>
    </p:spTree>
    <p:extLst>
      <p:ext uri="{BB962C8B-B14F-4D97-AF65-F5344CB8AC3E}">
        <p14:creationId xmlns:p14="http://schemas.microsoft.com/office/powerpoint/2010/main" val="4170278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5</a:t>
            </a:fld>
            <a:endParaRPr lang="en-US" dirty="0" smtClean="0"/>
          </a:p>
        </p:txBody>
      </p:sp>
    </p:spTree>
    <p:extLst>
      <p:ext uri="{BB962C8B-B14F-4D97-AF65-F5344CB8AC3E}">
        <p14:creationId xmlns:p14="http://schemas.microsoft.com/office/powerpoint/2010/main" val="2005256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6</a:t>
            </a:fld>
            <a:endParaRPr lang="en-US" dirty="0" smtClean="0"/>
          </a:p>
        </p:txBody>
      </p:sp>
    </p:spTree>
    <p:extLst>
      <p:ext uri="{BB962C8B-B14F-4D97-AF65-F5344CB8AC3E}">
        <p14:creationId xmlns:p14="http://schemas.microsoft.com/office/powerpoint/2010/main" val="1138844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7</a:t>
            </a:fld>
            <a:endParaRPr lang="en-US" dirty="0" smtClean="0"/>
          </a:p>
        </p:txBody>
      </p:sp>
    </p:spTree>
    <p:extLst>
      <p:ext uri="{BB962C8B-B14F-4D97-AF65-F5344CB8AC3E}">
        <p14:creationId xmlns:p14="http://schemas.microsoft.com/office/powerpoint/2010/main" val="1404710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8</a:t>
            </a:fld>
            <a:endParaRPr lang="en-US" dirty="0" smtClean="0"/>
          </a:p>
        </p:txBody>
      </p:sp>
    </p:spTree>
    <p:extLst>
      <p:ext uri="{BB962C8B-B14F-4D97-AF65-F5344CB8AC3E}">
        <p14:creationId xmlns:p14="http://schemas.microsoft.com/office/powerpoint/2010/main" val="3597116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4BC37E-EBD4-4398-A7B9-A93E2087F6E4}" type="slidenum">
              <a:rPr lang="en-US" smtClean="0"/>
              <a:pPr fontAlgn="base">
                <a:spcBef>
                  <a:spcPct val="0"/>
                </a:spcBef>
                <a:spcAft>
                  <a:spcPct val="0"/>
                </a:spcAft>
                <a:defRPr/>
              </a:pPr>
              <a:t>9</a:t>
            </a:fld>
            <a:endParaRPr lang="en-US" dirty="0" smtClean="0"/>
          </a:p>
        </p:txBody>
      </p:sp>
    </p:spTree>
    <p:extLst>
      <p:ext uri="{BB962C8B-B14F-4D97-AF65-F5344CB8AC3E}">
        <p14:creationId xmlns:p14="http://schemas.microsoft.com/office/powerpoint/2010/main" val="3053618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l="16667" t="17014"/>
          <a:stretch/>
        </p:blipFill>
        <p:spPr>
          <a:xfrm>
            <a:off x="0" y="0"/>
            <a:ext cx="4191000" cy="4067003"/>
          </a:xfrm>
          <a:prstGeom prst="rect">
            <a:avLst/>
          </a:prstGeom>
          <a:solidFill>
            <a:srgbClr val="00583D"/>
          </a:solidFill>
        </p:spPr>
      </p:pic>
      <p:sp>
        <p:nvSpPr>
          <p:cNvPr id="2" name="Title 1"/>
          <p:cNvSpPr>
            <a:spLocks noGrp="1"/>
          </p:cNvSpPr>
          <p:nvPr>
            <p:ph type="ctrTitle"/>
          </p:nvPr>
        </p:nvSpPr>
        <p:spPr>
          <a:xfrm>
            <a:off x="4419600" y="609600"/>
            <a:ext cx="4038600" cy="2686050"/>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419600" y="3696260"/>
            <a:ext cx="40386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0DF9204-34F2-416A-8C43-03E70686184D}"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B0277-2FB6-4401-ABBF-FB44B2DDD4EA}" type="slidenum">
              <a:rPr lang="en-US" smtClean="0"/>
              <a:t>‹#›</a:t>
            </a:fld>
            <a:endParaRPr lang="en-US"/>
          </a:p>
        </p:txBody>
      </p:sp>
      <p:sp>
        <p:nvSpPr>
          <p:cNvPr id="9" name="Rectangle 8"/>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5012621"/>
            <a:ext cx="3094342" cy="872478"/>
          </a:xfrm>
          <a:prstGeom prst="rect">
            <a:avLst/>
          </a:prstGeom>
        </p:spPr>
      </p:pic>
    </p:spTree>
    <p:extLst>
      <p:ext uri="{BB962C8B-B14F-4D97-AF65-F5344CB8AC3E}">
        <p14:creationId xmlns:p14="http://schemas.microsoft.com/office/powerpoint/2010/main" val="336405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F9204-34F2-416A-8C43-03E70686184D}"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B0277-2FB6-4401-ABBF-FB44B2DDD4EA}" type="slidenum">
              <a:rPr lang="en-US" smtClean="0"/>
              <a:t>‹#›</a:t>
            </a:fld>
            <a:endParaRPr lang="en-US"/>
          </a:p>
        </p:txBody>
      </p:sp>
      <p:sp>
        <p:nvSpPr>
          <p:cNvPr id="7" name="Isosceles Triangle 6"/>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175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F9204-34F2-416A-8C43-03E70686184D}"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B0277-2FB6-4401-ABBF-FB44B2DDD4EA}" type="slidenum">
              <a:rPr lang="en-US" smtClean="0"/>
              <a:t>‹#›</a:t>
            </a:fld>
            <a:endParaRPr lang="en-US"/>
          </a:p>
        </p:txBody>
      </p:sp>
      <p:sp>
        <p:nvSpPr>
          <p:cNvPr id="7" name="Isosceles Triangle 6"/>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020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F9204-34F2-416A-8C43-03E70686184D}"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B0277-2FB6-4401-ABBF-FB44B2DDD4EA}" type="slidenum">
              <a:rPr lang="en-US" smtClean="0"/>
              <a:t>‹#›</a:t>
            </a:fld>
            <a:endParaRPr lang="en-US"/>
          </a:p>
        </p:txBody>
      </p:sp>
      <p:sp>
        <p:nvSpPr>
          <p:cNvPr id="10" name="Isosceles Triangle 9"/>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763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DF9204-34F2-416A-8C43-03E70686184D}" type="datetimeFigureOut">
              <a:rPr lang="en-US" smtClean="0"/>
              <a:t>4/19/2019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B0277-2FB6-4401-ABBF-FB44B2DDD4EA}" type="slidenum">
              <a:rPr lang="en-US" smtClean="0"/>
              <a:t>‹#›</a:t>
            </a:fld>
            <a:endParaRPr lang="en-US"/>
          </a:p>
        </p:txBody>
      </p:sp>
      <p:sp>
        <p:nvSpPr>
          <p:cNvPr id="8" name="Isosceles Triangle 7"/>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404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DF9204-34F2-416A-8C43-03E70686184D}"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B0277-2FB6-4401-ABBF-FB44B2DDD4EA}" type="slidenum">
              <a:rPr lang="en-US" smtClean="0"/>
              <a:t>‹#›</a:t>
            </a:fld>
            <a:endParaRPr lang="en-US"/>
          </a:p>
        </p:txBody>
      </p:sp>
      <p:sp>
        <p:nvSpPr>
          <p:cNvPr id="8" name="Isosceles Triangle 7"/>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206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DF9204-34F2-416A-8C43-03E70686184D}" type="datetimeFigureOut">
              <a:rPr lang="en-US" smtClean="0"/>
              <a:t>4/19/2019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B0277-2FB6-4401-ABBF-FB44B2DDD4EA}" type="slidenum">
              <a:rPr lang="en-US" smtClean="0"/>
              <a:t>‹#›</a:t>
            </a:fld>
            <a:endParaRPr lang="en-US"/>
          </a:p>
        </p:txBody>
      </p:sp>
      <p:sp>
        <p:nvSpPr>
          <p:cNvPr id="10" name="Isosceles Triangle 9"/>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9644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DF9204-34F2-416A-8C43-03E70686184D}" type="datetimeFigureOut">
              <a:rPr lang="en-US" smtClean="0"/>
              <a:t>4/19/2019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B0277-2FB6-4401-ABBF-FB44B2DDD4EA}" type="slidenum">
              <a:rPr lang="en-US" smtClean="0"/>
              <a:t>‹#›</a:t>
            </a:fld>
            <a:endParaRPr lang="en-US"/>
          </a:p>
        </p:txBody>
      </p:sp>
      <p:sp>
        <p:nvSpPr>
          <p:cNvPr id="6" name="Isosceles Triangle 5"/>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0406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rot="5400000">
            <a:off x="4533900" y="1851600"/>
            <a:ext cx="76200" cy="9144000"/>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a:off x="457200" y="5943600"/>
            <a:ext cx="2133600" cy="365125"/>
          </a:xfrm>
        </p:spPr>
        <p:txBody>
          <a:bodyPr/>
          <a:lstStyle/>
          <a:p>
            <a:fld id="{C0DF9204-34F2-416A-8C43-03E70686184D}" type="datetimeFigureOut">
              <a:rPr lang="en-US" smtClean="0"/>
              <a:t>4/19/2019</a:t>
            </a:fld>
            <a:endParaRPr lang="en-US"/>
          </a:p>
        </p:txBody>
      </p:sp>
      <p:sp>
        <p:nvSpPr>
          <p:cNvPr id="3" name="Footer Placeholder 2"/>
          <p:cNvSpPr>
            <a:spLocks noGrp="1"/>
          </p:cNvSpPr>
          <p:nvPr>
            <p:ph type="ftr" sz="quarter" idx="11"/>
          </p:nvPr>
        </p:nvSpPr>
        <p:spPr>
          <a:xfrm>
            <a:off x="3124200" y="5943600"/>
            <a:ext cx="2895600" cy="365125"/>
          </a:xfrm>
        </p:spPr>
        <p:txBody>
          <a:bodyPr/>
          <a:lstStyle/>
          <a:p>
            <a:endParaRPr lang="en-US" dirty="0"/>
          </a:p>
        </p:txBody>
      </p:sp>
      <p:sp>
        <p:nvSpPr>
          <p:cNvPr id="4" name="Slide Number Placeholder 3"/>
          <p:cNvSpPr>
            <a:spLocks noGrp="1"/>
          </p:cNvSpPr>
          <p:nvPr>
            <p:ph type="sldNum" sz="quarter" idx="12"/>
          </p:nvPr>
        </p:nvSpPr>
        <p:spPr>
          <a:xfrm>
            <a:off x="6553200" y="5943600"/>
            <a:ext cx="2133600" cy="365125"/>
          </a:xfrm>
        </p:spPr>
        <p:txBody>
          <a:bodyPr/>
          <a:lstStyle/>
          <a:p>
            <a:fld id="{37EB0277-2FB6-4401-ABBF-FB44B2DDD4EA}" type="slidenum">
              <a:rPr lang="en-US" smtClean="0"/>
              <a:t>‹#›</a:t>
            </a:fld>
            <a:endParaRPr lang="en-US"/>
          </a:p>
        </p:txBody>
      </p:sp>
      <p:sp>
        <p:nvSpPr>
          <p:cNvPr id="7" name="Rectangle 6"/>
          <p:cNvSpPr/>
          <p:nvPr userDrawn="1"/>
        </p:nvSpPr>
        <p:spPr>
          <a:xfrm rot="5400000">
            <a:off x="4378500" y="2092500"/>
            <a:ext cx="381000" cy="9150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15000" y="1600200"/>
            <a:ext cx="9144000" cy="1938992"/>
          </a:xfrm>
          <a:prstGeom prst="rect">
            <a:avLst/>
          </a:prstGeom>
          <a:noFill/>
        </p:spPr>
        <p:txBody>
          <a:bodyPr wrap="square" rtlCol="0">
            <a:spAutoFit/>
          </a:bodyPr>
          <a:lstStyle/>
          <a:p>
            <a:pPr algn="ctr"/>
            <a:r>
              <a:rPr lang="en-US" sz="2400" dirty="0" smtClean="0"/>
              <a:t>National Disability</a:t>
            </a:r>
            <a:r>
              <a:rPr lang="en-US" sz="2400" baseline="0" dirty="0" smtClean="0"/>
              <a:t> Rights Network</a:t>
            </a:r>
          </a:p>
          <a:p>
            <a:pPr algn="ctr"/>
            <a:r>
              <a:rPr lang="en-US" sz="2400" baseline="0" dirty="0" smtClean="0"/>
              <a:t>820 First Street, NE, Suite 740</a:t>
            </a:r>
          </a:p>
          <a:p>
            <a:pPr algn="ctr"/>
            <a:r>
              <a:rPr lang="en-US" sz="2400" baseline="0" dirty="0" smtClean="0"/>
              <a:t>Washington, DC 20002</a:t>
            </a:r>
          </a:p>
          <a:p>
            <a:pPr algn="ctr"/>
            <a:r>
              <a:rPr lang="en-US" sz="2400" baseline="0" dirty="0" smtClean="0"/>
              <a:t>Tel. 202-408-9514  ◊  Fax: 202-408-9520  ◊  TTY: 202-408-9521</a:t>
            </a:r>
          </a:p>
          <a:p>
            <a:pPr algn="ctr"/>
            <a:r>
              <a:rPr lang="en-US" sz="2400" baseline="0" dirty="0" smtClean="0"/>
              <a:t>www.ndrn.org </a:t>
            </a:r>
            <a:endParaRPr lang="en-US" sz="2400" dirty="0"/>
          </a:p>
        </p:txBody>
      </p:sp>
    </p:spTree>
    <p:extLst>
      <p:ext uri="{BB962C8B-B14F-4D97-AF65-F5344CB8AC3E}">
        <p14:creationId xmlns:p14="http://schemas.microsoft.com/office/powerpoint/2010/main" val="181449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F9204-34F2-416A-8C43-03E70686184D}"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B0277-2FB6-4401-ABBF-FB44B2DDD4EA}" type="slidenum">
              <a:rPr lang="en-US" smtClean="0"/>
              <a:t>‹#›</a:t>
            </a:fld>
            <a:endParaRPr lang="en-US"/>
          </a:p>
        </p:txBody>
      </p:sp>
      <p:sp>
        <p:nvSpPr>
          <p:cNvPr id="8" name="Isosceles Triangle 7"/>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77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F9204-34F2-416A-8C43-03E70686184D}" type="datetimeFigureOut">
              <a:rPr lang="en-US" smtClean="0"/>
              <a:t>4/19/2019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B0277-2FB6-4401-ABBF-FB44B2DDD4EA}" type="slidenum">
              <a:rPr lang="en-US" smtClean="0"/>
              <a:t>‹#›</a:t>
            </a:fld>
            <a:endParaRPr lang="en-US"/>
          </a:p>
        </p:txBody>
      </p:sp>
      <p:sp>
        <p:nvSpPr>
          <p:cNvPr id="8" name="Isosceles Triangle 7"/>
          <p:cNvSpPr/>
          <p:nvPr userDrawn="1"/>
        </p:nvSpPr>
        <p:spPr>
          <a:xfrm rot="-2700000">
            <a:off x="-516531" y="-128120"/>
            <a:ext cx="1499263" cy="738576"/>
          </a:xfrm>
          <a:prstGeom prst="triangle">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666897" y="0"/>
            <a:ext cx="76962" cy="6862408"/>
          </a:xfrm>
          <a:prstGeom prst="rect">
            <a:avLst/>
          </a:prstGeom>
          <a:solidFill>
            <a:srgbClr val="00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8763000" y="0"/>
            <a:ext cx="381000" cy="6858000"/>
          </a:xfrm>
          <a:prstGeom prst="rect">
            <a:avLst/>
          </a:prstGeom>
          <a:solidFill>
            <a:srgbClr val="5100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6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F9204-34F2-416A-8C43-03E70686184D}" type="datetimeFigureOut">
              <a:rPr lang="en-US" smtClean="0"/>
              <a:t>4/19/2019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EB0277-2FB6-4401-ABBF-FB44B2DDD4EA}" type="slidenum">
              <a:rPr lang="en-US" smtClean="0"/>
              <a:t>‹#›</a:t>
            </a:fld>
            <a:endParaRPr lang="en-US"/>
          </a:p>
        </p:txBody>
      </p:sp>
    </p:spTree>
    <p:extLst>
      <p:ext uri="{BB962C8B-B14F-4D97-AF65-F5344CB8AC3E}">
        <p14:creationId xmlns:p14="http://schemas.microsoft.com/office/powerpoint/2010/main" val="2693031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paciellogroup.com/resources/contrastanalyser/"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drn.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95600" y="1905000"/>
            <a:ext cx="5424268" cy="3048000"/>
          </a:xfrm>
        </p:spPr>
        <p:txBody>
          <a:bodyPr>
            <a:normAutofit fontScale="90000"/>
          </a:bodyPr>
          <a:lstStyle/>
          <a:p>
            <a:pPr>
              <a:defRPr/>
            </a:pPr>
            <a:r>
              <a:rPr lang="en-US" sz="5400" dirty="0"/>
              <a:t>Creating Accessible </a:t>
            </a:r>
            <a:br>
              <a:rPr lang="en-US" sz="5400" dirty="0"/>
            </a:br>
            <a:r>
              <a:rPr lang="en-US" sz="5400" dirty="0"/>
              <a:t>Microsoft Word Documents</a:t>
            </a:r>
            <a:endParaRPr lang="en-US" sz="4900" dirty="0"/>
          </a:p>
        </p:txBody>
      </p:sp>
    </p:spTree>
    <p:extLst>
      <p:ext uri="{BB962C8B-B14F-4D97-AF65-F5344CB8AC3E}">
        <p14:creationId xmlns:p14="http://schemas.microsoft.com/office/powerpoint/2010/main" val="308875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92162"/>
          </a:xfrm>
        </p:spPr>
        <p:txBody>
          <a:bodyPr>
            <a:normAutofit/>
          </a:bodyPr>
          <a:lstStyle/>
          <a:p>
            <a:r>
              <a:rPr lang="en-US" dirty="0" smtClean="0"/>
              <a:t>Fonts (continued)</a:t>
            </a:r>
            <a:endParaRPr lang="en-US" dirty="0"/>
          </a:p>
        </p:txBody>
      </p:sp>
      <p:sp>
        <p:nvSpPr>
          <p:cNvPr id="3" name="Content Placeholder 2"/>
          <p:cNvSpPr>
            <a:spLocks noGrp="1"/>
          </p:cNvSpPr>
          <p:nvPr>
            <p:ph idx="1"/>
          </p:nvPr>
        </p:nvSpPr>
        <p:spPr>
          <a:xfrm>
            <a:off x="304800" y="1524000"/>
            <a:ext cx="8229600" cy="4525963"/>
          </a:xfrm>
        </p:spPr>
        <p:txBody>
          <a:bodyPr>
            <a:normAutofit/>
          </a:bodyPr>
          <a:lstStyle/>
          <a:p>
            <a:pPr marL="0" indent="0">
              <a:buNone/>
            </a:pPr>
            <a:r>
              <a:rPr lang="en-US" sz="3000" dirty="0" smtClean="0"/>
              <a:t>Serif Fonts are difficult. For example:</a:t>
            </a:r>
          </a:p>
          <a:p>
            <a:pPr lvl="1"/>
            <a:r>
              <a:rPr lang="en-US" sz="2600" dirty="0" smtClean="0">
                <a:latin typeface="Times New Roman" panose="02020603050405020304" pitchFamily="18" charset="0"/>
                <a:cs typeface="Times New Roman" panose="02020603050405020304" pitchFamily="18" charset="0"/>
              </a:rPr>
              <a:t>Times New Roman</a:t>
            </a:r>
          </a:p>
          <a:p>
            <a:pPr lvl="1"/>
            <a:r>
              <a:rPr lang="en-US" sz="2600" dirty="0" smtClean="0">
                <a:latin typeface="Georgia" panose="02040502050405020303" pitchFamily="18" charset="0"/>
              </a:rPr>
              <a:t>Georgia</a:t>
            </a:r>
          </a:p>
          <a:p>
            <a:pPr lvl="1"/>
            <a:r>
              <a:rPr lang="en-US" sz="2600" dirty="0" smtClean="0">
                <a:latin typeface="Cambria" panose="02040503050406030204" pitchFamily="18" charset="0"/>
                <a:ea typeface="Cambria" panose="02040503050406030204" pitchFamily="18" charset="0"/>
              </a:rPr>
              <a:t>Cambria</a:t>
            </a:r>
          </a:p>
          <a:p>
            <a:pPr lvl="1"/>
            <a:r>
              <a:rPr lang="en-US" sz="2600" dirty="0" smtClean="0">
                <a:latin typeface="Century Schoolbook" panose="02040604050505020304" pitchFamily="18" charset="0"/>
              </a:rPr>
              <a:t>Century Schoolbook</a:t>
            </a:r>
            <a:endParaRPr lang="en-US" sz="2600" dirty="0">
              <a:latin typeface="Century Schoolbook" panose="02040604050505020304" pitchFamily="18" charset="0"/>
            </a:endParaRPr>
          </a:p>
        </p:txBody>
      </p:sp>
    </p:spTree>
    <p:extLst>
      <p:ext uri="{BB962C8B-B14F-4D97-AF65-F5344CB8AC3E}">
        <p14:creationId xmlns:p14="http://schemas.microsoft.com/office/powerpoint/2010/main" val="2955090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792162"/>
          </a:xfrm>
        </p:spPr>
        <p:txBody>
          <a:bodyPr>
            <a:normAutofit/>
          </a:bodyPr>
          <a:lstStyle/>
          <a:p>
            <a:r>
              <a:rPr lang="en-US" dirty="0" smtClean="0"/>
              <a:t>Font Size</a:t>
            </a:r>
            <a:endParaRPr lang="en-US" dirty="0"/>
          </a:p>
        </p:txBody>
      </p:sp>
      <p:sp>
        <p:nvSpPr>
          <p:cNvPr id="3" name="Content Placeholder 2"/>
          <p:cNvSpPr>
            <a:spLocks noGrp="1"/>
          </p:cNvSpPr>
          <p:nvPr>
            <p:ph idx="1"/>
          </p:nvPr>
        </p:nvSpPr>
        <p:spPr>
          <a:xfrm>
            <a:off x="304800" y="1524000"/>
            <a:ext cx="8229600" cy="4525963"/>
          </a:xfrm>
        </p:spPr>
        <p:txBody>
          <a:bodyPr>
            <a:normAutofit/>
          </a:bodyPr>
          <a:lstStyle/>
          <a:p>
            <a:r>
              <a:rPr lang="en-US" sz="2800" dirty="0"/>
              <a:t>The body text in your document should be big enough so that it does not present a problem for individuals with limited vision. Usually this means font sizes </a:t>
            </a:r>
            <a:r>
              <a:rPr lang="en-US" sz="2800" dirty="0" smtClean="0"/>
              <a:t>between </a:t>
            </a:r>
            <a:r>
              <a:rPr lang="en-US" sz="2800" dirty="0"/>
              <a:t>10 and 14 </a:t>
            </a:r>
            <a:r>
              <a:rPr lang="en-US" sz="2800" dirty="0" smtClean="0"/>
              <a:t>points</a:t>
            </a:r>
          </a:p>
          <a:p>
            <a:r>
              <a:rPr lang="en-US" sz="2800" dirty="0" smtClean="0"/>
              <a:t>Large Print is 18 point or larger</a:t>
            </a:r>
          </a:p>
          <a:p>
            <a:r>
              <a:rPr lang="en-US" sz="2800" dirty="0" smtClean="0"/>
              <a:t>22 point is the smallest font you should use in a PowerPoint presentation</a:t>
            </a:r>
            <a:endParaRPr lang="en-US" sz="3000" dirty="0"/>
          </a:p>
        </p:txBody>
      </p:sp>
    </p:spTree>
    <p:extLst>
      <p:ext uri="{BB962C8B-B14F-4D97-AF65-F5344CB8AC3E}">
        <p14:creationId xmlns:p14="http://schemas.microsoft.com/office/powerpoint/2010/main" val="129542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114800" y="3417649"/>
            <a:ext cx="2596055" cy="1200329"/>
          </a:xfrm>
          <a:prstGeom prst="rect">
            <a:avLst/>
          </a:prstGeom>
          <a:solidFill>
            <a:srgbClr val="FFC000"/>
          </a:solidFill>
        </p:spPr>
        <p:txBody>
          <a:bodyPr wrap="square" rtlCol="0">
            <a:spAutoFit/>
          </a:bodyPr>
          <a:lstStyle/>
          <a:p>
            <a:r>
              <a:rPr lang="en-US" sz="7200" b="1" dirty="0" smtClean="0"/>
              <a:t>NDRN</a:t>
            </a:r>
            <a:endParaRPr lang="en-US" sz="7200" b="1" dirty="0"/>
          </a:p>
        </p:txBody>
      </p:sp>
      <p:sp>
        <p:nvSpPr>
          <p:cNvPr id="2" name="TextBox 1"/>
          <p:cNvSpPr txBox="1"/>
          <p:nvPr/>
        </p:nvSpPr>
        <p:spPr>
          <a:xfrm>
            <a:off x="838200" y="3417649"/>
            <a:ext cx="2590800" cy="1200329"/>
          </a:xfrm>
          <a:prstGeom prst="rect">
            <a:avLst/>
          </a:prstGeom>
          <a:solidFill>
            <a:srgbClr val="0070C0"/>
          </a:solidFill>
        </p:spPr>
        <p:txBody>
          <a:bodyPr wrap="square" rtlCol="0">
            <a:spAutoFit/>
          </a:bodyPr>
          <a:lstStyle/>
          <a:p>
            <a:r>
              <a:rPr lang="en-US" sz="7200" b="1" dirty="0" smtClean="0">
                <a:solidFill>
                  <a:schemeClr val="accent3">
                    <a:lumMod val="50000"/>
                  </a:schemeClr>
                </a:solidFill>
              </a:rPr>
              <a:t>NDRN</a:t>
            </a:r>
            <a:endParaRPr lang="en-US" sz="7200" b="1" dirty="0">
              <a:solidFill>
                <a:schemeClr val="accent3">
                  <a:lumMod val="50000"/>
                </a:schemeClr>
              </a:solidFill>
            </a:endParaRPr>
          </a:p>
        </p:txBody>
      </p:sp>
      <p:sp>
        <p:nvSpPr>
          <p:cNvPr id="3" name="Content Placeholder 2"/>
          <p:cNvSpPr>
            <a:spLocks noGrp="1"/>
          </p:cNvSpPr>
          <p:nvPr>
            <p:ph idx="1"/>
          </p:nvPr>
        </p:nvSpPr>
        <p:spPr>
          <a:xfrm>
            <a:off x="304800" y="1524000"/>
            <a:ext cx="8229600" cy="4525963"/>
          </a:xfrm>
        </p:spPr>
        <p:txBody>
          <a:bodyPr>
            <a:normAutofit/>
          </a:bodyPr>
          <a:lstStyle/>
          <a:p>
            <a:pPr marL="0" lvl="0" indent="0">
              <a:buNone/>
            </a:pPr>
            <a:r>
              <a:rPr lang="en-US" sz="2800" dirty="0"/>
              <a:t>If you use background colors or images, there should be ample contrast between the background and foreground </a:t>
            </a:r>
            <a:r>
              <a:rPr lang="en-US" sz="2800" dirty="0" smtClean="0"/>
              <a:t>text. </a:t>
            </a:r>
          </a:p>
          <a:p>
            <a:pPr marL="0" lvl="0" indent="0">
              <a:buNone/>
            </a:pPr>
            <a:endParaRPr lang="en-US" sz="2800" dirty="0"/>
          </a:p>
          <a:p>
            <a:pPr marL="0" lvl="0" indent="0">
              <a:buNone/>
            </a:pPr>
            <a:endParaRPr lang="en-US" sz="2800" dirty="0" smtClean="0"/>
          </a:p>
          <a:p>
            <a:pPr marL="0" lvl="0" indent="0">
              <a:buNone/>
            </a:pPr>
            <a:endParaRPr lang="en-US" sz="2800" dirty="0"/>
          </a:p>
          <a:p>
            <a:pPr marL="0" lvl="0" indent="0">
              <a:buNone/>
            </a:pPr>
            <a:endParaRPr lang="en-US" sz="2800" dirty="0" smtClean="0"/>
          </a:p>
          <a:p>
            <a:pPr marL="0" lvl="0" indent="0">
              <a:buNone/>
            </a:pPr>
            <a:r>
              <a:rPr lang="en-US" sz="2200" dirty="0" smtClean="0"/>
              <a:t>Color Contrast </a:t>
            </a:r>
            <a:r>
              <a:rPr lang="en-US" sz="2200" dirty="0" err="1" smtClean="0"/>
              <a:t>Analyser</a:t>
            </a:r>
            <a:r>
              <a:rPr lang="en-US" sz="2200" dirty="0" smtClean="0"/>
              <a:t>: </a:t>
            </a:r>
            <a:r>
              <a:rPr lang="en-US" sz="2200" dirty="0" smtClean="0">
                <a:hlinkClick r:id="rId3" tooltip="Download via Github"/>
              </a:rPr>
              <a:t>https</a:t>
            </a:r>
            <a:r>
              <a:rPr lang="en-US" sz="2200" dirty="0">
                <a:hlinkClick r:id="rId3" tooltip="Download via Github"/>
              </a:rPr>
              <a:t>://developer.paciellogroup.com/resources/contrastanalyser/</a:t>
            </a:r>
            <a:endParaRPr lang="en-US" sz="2200" dirty="0"/>
          </a:p>
        </p:txBody>
      </p:sp>
      <p:sp>
        <p:nvSpPr>
          <p:cNvPr id="5" name="Title 4"/>
          <p:cNvSpPr>
            <a:spLocks noGrp="1"/>
          </p:cNvSpPr>
          <p:nvPr>
            <p:ph type="title"/>
          </p:nvPr>
        </p:nvSpPr>
        <p:spPr>
          <a:xfrm>
            <a:off x="457200" y="274638"/>
            <a:ext cx="8229600" cy="792162"/>
          </a:xfrm>
        </p:spPr>
        <p:txBody>
          <a:bodyPr>
            <a:normAutofit/>
          </a:bodyPr>
          <a:lstStyle/>
          <a:p>
            <a:r>
              <a:rPr lang="en-US" dirty="0" smtClean="0"/>
              <a:t>Contrast</a:t>
            </a:r>
            <a:endParaRPr lang="en-US" dirty="0"/>
          </a:p>
        </p:txBody>
      </p:sp>
    </p:spTree>
    <p:extLst>
      <p:ext uri="{BB962C8B-B14F-4D97-AF65-F5344CB8AC3E}">
        <p14:creationId xmlns:p14="http://schemas.microsoft.com/office/powerpoint/2010/main" val="1943480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shot of MS Office window, &quot;Search for online templates&quot; is circle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209802"/>
            <a:ext cx="6648450" cy="3943350"/>
          </a:xfrm>
          <a:prstGeom prst="rect">
            <a:avLst/>
          </a:prstGeom>
        </p:spPr>
      </p:pic>
      <p:sp>
        <p:nvSpPr>
          <p:cNvPr id="3" name="Content Placeholder 2"/>
          <p:cNvSpPr>
            <a:spLocks noGrp="1"/>
          </p:cNvSpPr>
          <p:nvPr>
            <p:ph idx="1"/>
          </p:nvPr>
        </p:nvSpPr>
        <p:spPr>
          <a:xfrm>
            <a:off x="304800" y="1143001"/>
            <a:ext cx="8229600" cy="990600"/>
          </a:xfrm>
        </p:spPr>
        <p:txBody>
          <a:bodyPr>
            <a:normAutofit/>
          </a:bodyPr>
          <a:lstStyle/>
          <a:p>
            <a:r>
              <a:rPr lang="en-US" sz="2800" dirty="0" smtClean="0"/>
              <a:t>Microsoft offers </a:t>
            </a:r>
            <a:r>
              <a:rPr lang="en-US" sz="2800" dirty="0" smtClean="0"/>
              <a:t>a new </a:t>
            </a:r>
            <a:r>
              <a:rPr lang="en-US" sz="2800" dirty="0" smtClean="0"/>
              <a:t>tag in its templates library called “Accessible”.</a:t>
            </a:r>
          </a:p>
          <a:p>
            <a:endParaRPr lang="en-US" sz="2800" dirty="0"/>
          </a:p>
          <a:p>
            <a:endParaRPr lang="en-US" sz="3000" dirty="0"/>
          </a:p>
        </p:txBody>
      </p:sp>
      <p:sp>
        <p:nvSpPr>
          <p:cNvPr id="5" name="Title 4"/>
          <p:cNvSpPr>
            <a:spLocks noGrp="1"/>
          </p:cNvSpPr>
          <p:nvPr>
            <p:ph type="title"/>
          </p:nvPr>
        </p:nvSpPr>
        <p:spPr>
          <a:xfrm>
            <a:off x="457200" y="350839"/>
            <a:ext cx="8229600" cy="792162"/>
          </a:xfrm>
        </p:spPr>
        <p:txBody>
          <a:bodyPr>
            <a:normAutofit/>
          </a:bodyPr>
          <a:lstStyle/>
          <a:p>
            <a:r>
              <a:rPr lang="en-US" dirty="0" smtClean="0"/>
              <a:t>Accessible Templates</a:t>
            </a:r>
            <a:endParaRPr lang="en-US" dirty="0"/>
          </a:p>
        </p:txBody>
      </p:sp>
    </p:spTree>
    <p:extLst>
      <p:ext uri="{BB962C8B-B14F-4D97-AF65-F5344CB8AC3E}">
        <p14:creationId xmlns:p14="http://schemas.microsoft.com/office/powerpoint/2010/main" val="1113614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81000"/>
            <a:ext cx="8229600" cy="792162"/>
          </a:xfrm>
        </p:spPr>
        <p:txBody>
          <a:bodyPr>
            <a:normAutofit/>
          </a:bodyPr>
          <a:lstStyle/>
          <a:p>
            <a:r>
              <a:rPr lang="en-US" dirty="0" smtClean="0"/>
              <a:t>Accessibility Checker</a:t>
            </a:r>
            <a:endParaRPr lang="en-US" dirty="0"/>
          </a:p>
        </p:txBody>
      </p:sp>
      <p:sp>
        <p:nvSpPr>
          <p:cNvPr id="3" name="Content Placeholder 2"/>
          <p:cNvSpPr>
            <a:spLocks noGrp="1"/>
          </p:cNvSpPr>
          <p:nvPr>
            <p:ph idx="1"/>
          </p:nvPr>
        </p:nvSpPr>
        <p:spPr>
          <a:xfrm>
            <a:off x="304800" y="1295400"/>
            <a:ext cx="8229600" cy="4648200"/>
          </a:xfrm>
        </p:spPr>
        <p:txBody>
          <a:bodyPr>
            <a:normAutofit fontScale="92500" lnSpcReduction="10000"/>
          </a:bodyPr>
          <a:lstStyle/>
          <a:p>
            <a:r>
              <a:rPr lang="en-US" dirty="0"/>
              <a:t>Save your document. </a:t>
            </a:r>
          </a:p>
          <a:p>
            <a:r>
              <a:rPr lang="en-US" dirty="0"/>
              <a:t>Click the File tab</a:t>
            </a:r>
            <a:r>
              <a:rPr lang="en-US" dirty="0" smtClean="0"/>
              <a:t>.</a:t>
            </a:r>
            <a:endParaRPr lang="en-US" dirty="0"/>
          </a:p>
          <a:p>
            <a:r>
              <a:rPr lang="en-US" dirty="0"/>
              <a:t>Click the </a:t>
            </a:r>
            <a:r>
              <a:rPr lang="en-US" b="1" dirty="0"/>
              <a:t>Check</a:t>
            </a:r>
            <a:r>
              <a:rPr lang="en-US" dirty="0"/>
              <a:t> for Issues button and choose </a:t>
            </a:r>
            <a:r>
              <a:rPr lang="en-US" b="1" dirty="0"/>
              <a:t>Check Accessibility</a:t>
            </a:r>
            <a:r>
              <a:rPr lang="en-US" dirty="0"/>
              <a:t>. </a:t>
            </a:r>
          </a:p>
          <a:p>
            <a:r>
              <a:rPr lang="en-US" dirty="0"/>
              <a:t>Click to select an individual item. </a:t>
            </a:r>
          </a:p>
          <a:p>
            <a:r>
              <a:rPr lang="en-US" dirty="0"/>
              <a:t>Scroll the Additional Information item in the </a:t>
            </a:r>
            <a:r>
              <a:rPr lang="en-US" b="1" dirty="0"/>
              <a:t>Accessibility Checker</a:t>
            </a:r>
            <a:r>
              <a:rPr lang="en-US" dirty="0"/>
              <a:t> pane to review the fix</a:t>
            </a:r>
            <a:r>
              <a:rPr lang="en-US" dirty="0" smtClean="0"/>
              <a:t>.</a:t>
            </a:r>
            <a:endParaRPr lang="en-US" dirty="0"/>
          </a:p>
          <a:p>
            <a:r>
              <a:rPr lang="en-US" dirty="0"/>
              <a:t>Continue to review the document; repeat Steps 4 and 5.</a:t>
            </a:r>
          </a:p>
          <a:p>
            <a:endParaRPr lang="en-US" sz="2800" dirty="0"/>
          </a:p>
          <a:p>
            <a:endParaRPr lang="en-US" sz="3000" dirty="0"/>
          </a:p>
        </p:txBody>
      </p:sp>
    </p:spTree>
    <p:extLst>
      <p:ext uri="{BB962C8B-B14F-4D97-AF65-F5344CB8AC3E}">
        <p14:creationId xmlns:p14="http://schemas.microsoft.com/office/powerpoint/2010/main" val="1256364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28600" y="2743200"/>
            <a:ext cx="8229600" cy="3763963"/>
          </a:xfrm>
        </p:spPr>
        <p:txBody>
          <a:bodyPr/>
          <a:lstStyle/>
          <a:p>
            <a:pPr marL="0" indent="0" algn="ctr">
              <a:buNone/>
            </a:pPr>
            <a:r>
              <a:rPr lang="en-US" dirty="0"/>
              <a:t>820 First Street NE, Suite 740</a:t>
            </a:r>
          </a:p>
          <a:p>
            <a:pPr marL="0" indent="0" algn="ctr">
              <a:buNone/>
            </a:pPr>
            <a:r>
              <a:rPr lang="en-US" dirty="0"/>
              <a:t>Washington, DC 20002</a:t>
            </a:r>
          </a:p>
          <a:p>
            <a:pPr marL="0" indent="0" algn="ctr">
              <a:buNone/>
            </a:pPr>
            <a:r>
              <a:rPr lang="en-US" dirty="0"/>
              <a:t>P: 202-408-9514 ◊ TTY: 202-408-9521</a:t>
            </a:r>
          </a:p>
          <a:p>
            <a:pPr marL="0" indent="0" algn="ctr">
              <a:buNone/>
            </a:pPr>
            <a:r>
              <a:rPr lang="en-US" dirty="0"/>
              <a:t>www.ndrn.org</a:t>
            </a:r>
          </a:p>
          <a:p>
            <a:pPr marL="0" indent="0">
              <a:buNone/>
            </a:pPr>
            <a:endParaRPr lang="en-US" dirty="0"/>
          </a:p>
        </p:txBody>
      </p:sp>
      <p:sp>
        <p:nvSpPr>
          <p:cNvPr id="5" name="Title 4"/>
          <p:cNvSpPr>
            <a:spLocks noGrp="1"/>
          </p:cNvSpPr>
          <p:nvPr>
            <p:ph type="title"/>
          </p:nvPr>
        </p:nvSpPr>
        <p:spPr>
          <a:xfrm>
            <a:off x="381000" y="1143000"/>
            <a:ext cx="8229600" cy="1858962"/>
          </a:xfrm>
        </p:spPr>
        <p:txBody>
          <a:bodyPr>
            <a:noAutofit/>
          </a:bodyPr>
          <a:lstStyle/>
          <a:p>
            <a:r>
              <a:rPr lang="en-US" sz="4000" dirty="0">
                <a:solidFill>
                  <a:srgbClr val="640260"/>
                </a:solidFill>
              </a:rPr>
              <a:t>National Disability Rights Network</a:t>
            </a:r>
            <a:br>
              <a:rPr lang="en-US" sz="4000" dirty="0">
                <a:solidFill>
                  <a:srgbClr val="640260"/>
                </a:solidFill>
              </a:rPr>
            </a:br>
            <a:r>
              <a:rPr lang="en-US" sz="2800" dirty="0">
                <a:solidFill>
                  <a:srgbClr val="00583D"/>
                </a:solidFill>
              </a:rPr>
              <a:t>Training and Advocacy Support </a:t>
            </a:r>
            <a:r>
              <a:rPr lang="en-US" sz="2800" dirty="0" smtClean="0">
                <a:solidFill>
                  <a:srgbClr val="00583D"/>
                </a:solidFill>
              </a:rPr>
              <a:t>Center</a:t>
            </a:r>
            <a:endParaRPr lang="en-US" sz="2800" dirty="0"/>
          </a:p>
        </p:txBody>
      </p:sp>
    </p:spTree>
    <p:extLst>
      <p:ext uri="{BB962C8B-B14F-4D97-AF65-F5344CB8AC3E}">
        <p14:creationId xmlns:p14="http://schemas.microsoft.com/office/powerpoint/2010/main" val="270124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shot of Word Dcoument with red arrows pointing to Style box and side ba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4836" y="2077914"/>
            <a:ext cx="4038600" cy="1863969"/>
          </a:xfrm>
          <a:prstGeom prst="rect">
            <a:avLst/>
          </a:prstGeom>
        </p:spPr>
      </p:pic>
      <p:sp>
        <p:nvSpPr>
          <p:cNvPr id="4" name="Rectangle 3"/>
          <p:cNvSpPr/>
          <p:nvPr/>
        </p:nvSpPr>
        <p:spPr>
          <a:xfrm>
            <a:off x="464127" y="5105400"/>
            <a:ext cx="7772400" cy="1200329"/>
          </a:xfrm>
          <a:prstGeom prst="rect">
            <a:avLst/>
          </a:prstGeom>
        </p:spPr>
        <p:txBody>
          <a:bodyPr wrap="square">
            <a:spAutoFit/>
          </a:bodyPr>
          <a:lstStyle/>
          <a:p>
            <a:r>
              <a:rPr lang="en-US" sz="2400" dirty="0"/>
              <a:t>This is especially important for headings in your document. If your document is converted into a PDF document, the heading will automatically become PDF bookmarks.</a:t>
            </a:r>
          </a:p>
        </p:txBody>
      </p:sp>
      <p:sp>
        <p:nvSpPr>
          <p:cNvPr id="6" name="Content Placeholder 5"/>
          <p:cNvSpPr>
            <a:spLocks noGrp="1"/>
          </p:cNvSpPr>
          <p:nvPr>
            <p:ph idx="1"/>
          </p:nvPr>
        </p:nvSpPr>
        <p:spPr>
          <a:xfrm>
            <a:off x="457200" y="1600200"/>
            <a:ext cx="3581400" cy="2819399"/>
          </a:xfrm>
        </p:spPr>
        <p:txBody>
          <a:bodyPr>
            <a:noAutofit/>
          </a:bodyPr>
          <a:lstStyle/>
          <a:p>
            <a:pPr marL="0" indent="0">
              <a:buNone/>
            </a:pPr>
            <a:r>
              <a:rPr lang="en-US" sz="2400" dirty="0" smtClean="0"/>
              <a:t>Use </a:t>
            </a:r>
            <a:r>
              <a:rPr lang="en-US" sz="2400" dirty="0"/>
              <a:t>styles to identify what is a heading, body text, lists, etc. Styles make it easy to control and update the formatting of your document as well as make it easy for screen readers to understand what the content is. </a:t>
            </a:r>
          </a:p>
        </p:txBody>
      </p:sp>
      <p:sp>
        <p:nvSpPr>
          <p:cNvPr id="5" name="Title 4"/>
          <p:cNvSpPr>
            <a:spLocks noGrp="1"/>
          </p:cNvSpPr>
          <p:nvPr>
            <p:ph type="title"/>
          </p:nvPr>
        </p:nvSpPr>
        <p:spPr/>
        <p:txBody>
          <a:bodyPr/>
          <a:lstStyle/>
          <a:p>
            <a:r>
              <a:rPr lang="en-US" dirty="0"/>
              <a:t>Using </a:t>
            </a:r>
            <a:r>
              <a:rPr lang="en-US" dirty="0" smtClean="0"/>
              <a:t>Styles to Format Content</a:t>
            </a:r>
            <a:endParaRPr lang="en-US" dirty="0"/>
          </a:p>
        </p:txBody>
      </p:sp>
    </p:spTree>
    <p:extLst>
      <p:ext uri="{BB962C8B-B14F-4D97-AF65-F5344CB8AC3E}">
        <p14:creationId xmlns:p14="http://schemas.microsoft.com/office/powerpoint/2010/main" val="4084862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Use Columns and Tables</a:t>
            </a:r>
          </a:p>
        </p:txBody>
      </p:sp>
      <p:sp>
        <p:nvSpPr>
          <p:cNvPr id="6" name="Content Placeholder 5"/>
          <p:cNvSpPr>
            <a:spLocks noGrp="1"/>
          </p:cNvSpPr>
          <p:nvPr>
            <p:ph idx="1"/>
          </p:nvPr>
        </p:nvSpPr>
        <p:spPr>
          <a:xfrm>
            <a:off x="457200" y="1600200"/>
            <a:ext cx="7620000" cy="4525963"/>
          </a:xfrm>
        </p:spPr>
        <p:txBody>
          <a:bodyPr>
            <a:normAutofit fontScale="92500" lnSpcReduction="10000"/>
          </a:bodyPr>
          <a:lstStyle/>
          <a:p>
            <a:r>
              <a:rPr lang="en-US" b="1" dirty="0"/>
              <a:t>Use the columns tool.</a:t>
            </a:r>
            <a:r>
              <a:rPr lang="en-US" dirty="0"/>
              <a:t> </a:t>
            </a:r>
          </a:p>
          <a:p>
            <a:pPr lvl="1"/>
            <a:r>
              <a:rPr lang="en-US" dirty="0" smtClean="0"/>
              <a:t>If your </a:t>
            </a:r>
            <a:r>
              <a:rPr lang="en-US" dirty="0"/>
              <a:t>document has columns, use the columns tool </a:t>
            </a:r>
            <a:r>
              <a:rPr lang="en-US" dirty="0" smtClean="0"/>
              <a:t>(“Layout” -&gt; “Columns”) in </a:t>
            </a:r>
            <a:r>
              <a:rPr lang="en-US" dirty="0"/>
              <a:t>Word. </a:t>
            </a:r>
          </a:p>
          <a:p>
            <a:r>
              <a:rPr lang="en-US" dirty="0"/>
              <a:t>Use tables </a:t>
            </a:r>
            <a:r>
              <a:rPr lang="en-US" dirty="0" smtClean="0"/>
              <a:t>tool (“Insert” -&gt; “Tables”) </a:t>
            </a:r>
            <a:r>
              <a:rPr lang="en-US" dirty="0"/>
              <a:t>in Word to create tables of information. </a:t>
            </a:r>
          </a:p>
          <a:p>
            <a:pPr lvl="1"/>
            <a:r>
              <a:rPr lang="en-US" dirty="0" smtClean="0"/>
              <a:t>Do </a:t>
            </a:r>
            <a:r>
              <a:rPr lang="en-US" dirty="0"/>
              <a:t>not use tabs to setup tables. If you have existing tables setup with tabs, Word has a tool to convert the tabbed content into </a:t>
            </a:r>
            <a:r>
              <a:rPr lang="en-US" dirty="0" smtClean="0"/>
              <a:t>tables (Insert, Table, Convert Text to Table).</a:t>
            </a:r>
          </a:p>
          <a:p>
            <a:r>
              <a:rPr lang="en-US" dirty="0" smtClean="0"/>
              <a:t>Do not Merge cells, or </a:t>
            </a:r>
            <a:r>
              <a:rPr lang="en-US" dirty="0"/>
              <a:t>S</a:t>
            </a:r>
            <a:r>
              <a:rPr lang="en-US" dirty="0" smtClean="0"/>
              <a:t>plit </a:t>
            </a:r>
            <a:r>
              <a:rPr lang="en-US" dirty="0"/>
              <a:t>C</a:t>
            </a:r>
            <a:r>
              <a:rPr lang="en-US" dirty="0" smtClean="0"/>
              <a:t>ells</a:t>
            </a:r>
            <a:endParaRPr lang="en-US" dirty="0"/>
          </a:p>
          <a:p>
            <a:endParaRPr lang="en-US" dirty="0"/>
          </a:p>
        </p:txBody>
      </p:sp>
    </p:spTree>
    <p:extLst>
      <p:ext uri="{BB962C8B-B14F-4D97-AF65-F5344CB8AC3E}">
        <p14:creationId xmlns:p14="http://schemas.microsoft.com/office/powerpoint/2010/main" val="3157564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descr="Screenshot of a table where the Header Row is designated as such."/>
          <p:cNvPicPr>
            <a:picLocks noGrp="1" noChangeAspect="1"/>
          </p:cNvPicPr>
          <p:nvPr>
            <p:ph idx="1"/>
          </p:nvPr>
        </p:nvPicPr>
        <p:blipFill>
          <a:blip r:embed="rId3"/>
          <a:stretch>
            <a:fillRect/>
          </a:stretch>
        </p:blipFill>
        <p:spPr>
          <a:xfrm>
            <a:off x="457200" y="1600200"/>
            <a:ext cx="7974931" cy="3124200"/>
          </a:xfrm>
          <a:prstGeom prst="rect">
            <a:avLst/>
          </a:prstGeom>
        </p:spPr>
      </p:pic>
      <p:sp>
        <p:nvSpPr>
          <p:cNvPr id="3" name="Rectangle 2"/>
          <p:cNvSpPr/>
          <p:nvPr/>
        </p:nvSpPr>
        <p:spPr>
          <a:xfrm>
            <a:off x="457200" y="4906962"/>
            <a:ext cx="7543800" cy="1384995"/>
          </a:xfrm>
          <a:prstGeom prst="rect">
            <a:avLst/>
          </a:prstGeom>
        </p:spPr>
        <p:txBody>
          <a:bodyPr wrap="square">
            <a:spAutoFit/>
          </a:bodyPr>
          <a:lstStyle/>
          <a:p>
            <a:r>
              <a:rPr lang="en-US" sz="2200" dirty="0" smtClean="0"/>
              <a:t>Rule: When using a table, specify/designated the row or column (“Design” -&gt; check “Header Row” under “Table Style Options”) that has the “Header” information.</a:t>
            </a:r>
            <a:r>
              <a:rPr lang="en-US" dirty="0"/>
              <a:t/>
            </a:r>
            <a:br>
              <a:rPr lang="en-US" dirty="0"/>
            </a:br>
            <a:endParaRPr lang="en-US" dirty="0"/>
          </a:p>
        </p:txBody>
      </p:sp>
      <p:sp>
        <p:nvSpPr>
          <p:cNvPr id="5" name="Title 4"/>
          <p:cNvSpPr>
            <a:spLocks noGrp="1"/>
          </p:cNvSpPr>
          <p:nvPr>
            <p:ph type="title"/>
          </p:nvPr>
        </p:nvSpPr>
        <p:spPr/>
        <p:txBody>
          <a:bodyPr>
            <a:normAutofit fontScale="90000"/>
          </a:bodyPr>
          <a:lstStyle/>
          <a:p>
            <a:r>
              <a:rPr lang="en-US" dirty="0"/>
              <a:t>Use Columns and </a:t>
            </a:r>
            <a:r>
              <a:rPr lang="en-US" dirty="0" smtClean="0"/>
              <a:t>Tables (continued)</a:t>
            </a:r>
            <a:endParaRPr lang="en-US" dirty="0"/>
          </a:p>
        </p:txBody>
      </p:sp>
    </p:spTree>
    <p:extLst>
      <p:ext uri="{BB962C8B-B14F-4D97-AF65-F5344CB8AC3E}">
        <p14:creationId xmlns:p14="http://schemas.microsoft.com/office/powerpoint/2010/main" val="1258882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Text Descriptions</a:t>
            </a:r>
          </a:p>
        </p:txBody>
      </p:sp>
      <p:sp>
        <p:nvSpPr>
          <p:cNvPr id="3" name="Content Placeholder 2"/>
          <p:cNvSpPr>
            <a:spLocks noGrp="1"/>
          </p:cNvSpPr>
          <p:nvPr>
            <p:ph idx="1"/>
          </p:nvPr>
        </p:nvSpPr>
        <p:spPr>
          <a:xfrm>
            <a:off x="457200" y="1600200"/>
            <a:ext cx="7848600" cy="4525963"/>
          </a:xfrm>
        </p:spPr>
        <p:txBody>
          <a:bodyPr>
            <a:normAutofit fontScale="92500" lnSpcReduction="10000"/>
          </a:bodyPr>
          <a:lstStyle/>
          <a:p>
            <a:r>
              <a:rPr lang="en-US" b="1" dirty="0"/>
              <a:t>Alternative text descriptions for images.</a:t>
            </a:r>
            <a:r>
              <a:rPr lang="en-US" dirty="0"/>
              <a:t> </a:t>
            </a:r>
          </a:p>
          <a:p>
            <a:pPr lvl="1"/>
            <a:r>
              <a:rPr lang="en-US" dirty="0" smtClean="0"/>
              <a:t>All non-text content has alternative text (Alt Text). Screen readers speak the alternative text to describe </a:t>
            </a:r>
            <a:r>
              <a:rPr lang="en-US" dirty="0" smtClean="0"/>
              <a:t>images </a:t>
            </a:r>
            <a:r>
              <a:rPr lang="en-US" dirty="0" smtClean="0"/>
              <a:t>and other-non text content that users can’t see.</a:t>
            </a:r>
          </a:p>
          <a:p>
            <a:r>
              <a:rPr lang="en-US" dirty="0"/>
              <a:t>For complex images that require an explanation of more than 255 characters, an appendix can be notated and used</a:t>
            </a:r>
            <a:r>
              <a:rPr lang="en-US" dirty="0" smtClean="0"/>
              <a:t>.</a:t>
            </a:r>
          </a:p>
          <a:p>
            <a:r>
              <a:rPr lang="en-US" dirty="0" smtClean="0"/>
              <a:t>If images are decorative, no alt text needed, add a blank text (“  ”) in the description field.</a:t>
            </a:r>
            <a:endParaRPr lang="en-US" dirty="0"/>
          </a:p>
        </p:txBody>
      </p:sp>
    </p:spTree>
    <p:extLst>
      <p:ext uri="{BB962C8B-B14F-4D97-AF65-F5344CB8AC3E}">
        <p14:creationId xmlns:p14="http://schemas.microsoft.com/office/powerpoint/2010/main" val="3025351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shot of Microsoft Word with Alt text Description field highlighted with red box"/>
          <p:cNvPicPr>
            <a:picLocks noChangeAspect="1"/>
          </p:cNvPicPr>
          <p:nvPr/>
        </p:nvPicPr>
        <p:blipFill>
          <a:blip r:embed="rId3"/>
          <a:stretch>
            <a:fillRect/>
          </a:stretch>
        </p:blipFill>
        <p:spPr>
          <a:xfrm>
            <a:off x="4862945" y="1417638"/>
            <a:ext cx="3295650" cy="4695825"/>
          </a:xfrm>
          <a:prstGeom prst="rect">
            <a:avLst/>
          </a:prstGeom>
        </p:spPr>
      </p:pic>
      <p:sp>
        <p:nvSpPr>
          <p:cNvPr id="3" name="Content Placeholder 2"/>
          <p:cNvSpPr>
            <a:spLocks noGrp="1"/>
          </p:cNvSpPr>
          <p:nvPr>
            <p:ph idx="1"/>
          </p:nvPr>
        </p:nvSpPr>
        <p:spPr>
          <a:xfrm>
            <a:off x="304800" y="1524000"/>
            <a:ext cx="4572000" cy="4525963"/>
          </a:xfrm>
        </p:spPr>
        <p:txBody>
          <a:bodyPr>
            <a:normAutofit fontScale="85000" lnSpcReduction="10000"/>
          </a:bodyPr>
          <a:lstStyle/>
          <a:p>
            <a:r>
              <a:rPr lang="en-US" b="1" dirty="0" smtClean="0"/>
              <a:t>How to add alt text</a:t>
            </a:r>
            <a:r>
              <a:rPr lang="en-US" dirty="0" smtClean="0"/>
              <a:t> </a:t>
            </a:r>
            <a:endParaRPr lang="en-US" dirty="0"/>
          </a:p>
          <a:p>
            <a:pPr lvl="1"/>
            <a:r>
              <a:rPr lang="en-US" dirty="0" smtClean="0"/>
              <a:t>Right-click </a:t>
            </a:r>
            <a:r>
              <a:rPr lang="en-US" dirty="0"/>
              <a:t>on the </a:t>
            </a:r>
            <a:r>
              <a:rPr lang="en-US" b="1" dirty="0"/>
              <a:t>image</a:t>
            </a:r>
            <a:r>
              <a:rPr lang="en-US" dirty="0"/>
              <a:t> in the document and choose </a:t>
            </a:r>
            <a:r>
              <a:rPr lang="en-US" dirty="0" smtClean="0"/>
              <a:t>‘Format Picture’</a:t>
            </a:r>
          </a:p>
          <a:p>
            <a:r>
              <a:rPr lang="en-US" dirty="0"/>
              <a:t>In the settings at the right of the window, click on the </a:t>
            </a:r>
            <a:r>
              <a:rPr lang="en-US" b="1" dirty="0" smtClean="0"/>
              <a:t>'Layout &amp; Properties</a:t>
            </a:r>
            <a:r>
              <a:rPr lang="en-US" dirty="0" smtClean="0"/>
              <a:t>' </a:t>
            </a:r>
            <a:r>
              <a:rPr lang="en-US" dirty="0"/>
              <a:t>icon.</a:t>
            </a:r>
          </a:p>
          <a:p>
            <a:r>
              <a:rPr lang="en-US" dirty="0"/>
              <a:t>Expand '</a:t>
            </a:r>
            <a:r>
              <a:rPr lang="en-US" b="1" dirty="0"/>
              <a:t>Alt </a:t>
            </a:r>
            <a:r>
              <a:rPr lang="en-US" b="1" dirty="0" smtClean="0"/>
              <a:t>Text</a:t>
            </a:r>
            <a:r>
              <a:rPr lang="en-US" dirty="0"/>
              <a:t>'</a:t>
            </a:r>
          </a:p>
          <a:p>
            <a:r>
              <a:rPr lang="en-US" dirty="0"/>
              <a:t>Enter a </a:t>
            </a:r>
            <a:r>
              <a:rPr lang="en-US" dirty="0" smtClean="0"/>
              <a:t>description </a:t>
            </a:r>
            <a:r>
              <a:rPr lang="en-US" dirty="0"/>
              <a:t>for the image in the 'Description' field.</a:t>
            </a:r>
          </a:p>
          <a:p>
            <a:endParaRPr lang="en-US" dirty="0"/>
          </a:p>
        </p:txBody>
      </p:sp>
      <p:sp>
        <p:nvSpPr>
          <p:cNvPr id="5" name="Title 4"/>
          <p:cNvSpPr>
            <a:spLocks noGrp="1"/>
          </p:cNvSpPr>
          <p:nvPr>
            <p:ph type="title"/>
          </p:nvPr>
        </p:nvSpPr>
        <p:spPr/>
        <p:txBody>
          <a:bodyPr>
            <a:normAutofit/>
          </a:bodyPr>
          <a:lstStyle/>
          <a:p>
            <a:r>
              <a:rPr lang="en-US" dirty="0"/>
              <a:t>Text </a:t>
            </a:r>
            <a:r>
              <a:rPr lang="en-US" dirty="0" smtClean="0"/>
              <a:t>Descriptions (continued)</a:t>
            </a:r>
            <a:endParaRPr lang="en-US" dirty="0"/>
          </a:p>
        </p:txBody>
      </p:sp>
    </p:spTree>
    <p:extLst>
      <p:ext uri="{BB962C8B-B14F-4D97-AF65-F5344CB8AC3E}">
        <p14:creationId xmlns:p14="http://schemas.microsoft.com/office/powerpoint/2010/main" val="1101330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Hyperlinks</a:t>
            </a:r>
            <a:endParaRPr lang="en-US" dirty="0"/>
          </a:p>
        </p:txBody>
      </p:sp>
      <p:sp>
        <p:nvSpPr>
          <p:cNvPr id="3" name="Content Placeholder 2"/>
          <p:cNvSpPr>
            <a:spLocks noGrp="1"/>
          </p:cNvSpPr>
          <p:nvPr>
            <p:ph idx="1"/>
          </p:nvPr>
        </p:nvSpPr>
        <p:spPr>
          <a:xfrm>
            <a:off x="304800" y="1524000"/>
            <a:ext cx="8229600" cy="4525963"/>
          </a:xfrm>
        </p:spPr>
        <p:txBody>
          <a:bodyPr>
            <a:normAutofit/>
          </a:bodyPr>
          <a:lstStyle/>
          <a:p>
            <a:r>
              <a:rPr lang="en-US" dirty="0"/>
              <a:t>If your document contains </a:t>
            </a:r>
            <a:r>
              <a:rPr lang="en-US" dirty="0" smtClean="0"/>
              <a:t>links, </a:t>
            </a:r>
            <a:r>
              <a:rPr lang="en-US" dirty="0"/>
              <a:t>the links must </a:t>
            </a:r>
            <a:r>
              <a:rPr lang="en-US" dirty="0" smtClean="0"/>
              <a:t>work</a:t>
            </a:r>
          </a:p>
          <a:p>
            <a:r>
              <a:rPr lang="en-US" dirty="0" smtClean="0"/>
              <a:t>If there is a link on the text, describe the link for printing</a:t>
            </a:r>
          </a:p>
          <a:p>
            <a:pPr marL="0" indent="0">
              <a:buNone/>
            </a:pPr>
            <a:r>
              <a:rPr lang="en-US" dirty="0" smtClean="0"/>
              <a:t>For example </a:t>
            </a:r>
            <a:r>
              <a:rPr lang="en-US" dirty="0" smtClean="0">
                <a:hlinkClick r:id="rId3" tooltip="NDRN Homepage"/>
              </a:rPr>
              <a:t>NDRN</a:t>
            </a:r>
            <a:r>
              <a:rPr lang="en-US" dirty="0" smtClean="0"/>
              <a:t> (http://www.ndrn.org)</a:t>
            </a:r>
            <a:endParaRPr lang="en-US" dirty="0"/>
          </a:p>
        </p:txBody>
      </p:sp>
    </p:spTree>
    <p:extLst>
      <p:ext uri="{BB962C8B-B14F-4D97-AF65-F5344CB8AC3E}">
        <p14:creationId xmlns:p14="http://schemas.microsoft.com/office/powerpoint/2010/main" val="4150345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der &quot;Options....&quot; in save menu, &quot;Document structure tags for accessibility&quot; selction is checked off."/>
          <p:cNvPicPr>
            <a:picLocks noChangeAspect="1"/>
          </p:cNvPicPr>
          <p:nvPr/>
        </p:nvPicPr>
        <p:blipFill>
          <a:blip r:embed="rId3"/>
          <a:stretch>
            <a:fillRect/>
          </a:stretch>
        </p:blipFill>
        <p:spPr>
          <a:xfrm>
            <a:off x="990600" y="2560638"/>
            <a:ext cx="6513332" cy="3877528"/>
          </a:xfrm>
          <a:prstGeom prst="rect">
            <a:avLst/>
          </a:prstGeom>
        </p:spPr>
      </p:pic>
      <p:sp>
        <p:nvSpPr>
          <p:cNvPr id="3" name="Content Placeholder 2"/>
          <p:cNvSpPr>
            <a:spLocks noGrp="1"/>
          </p:cNvSpPr>
          <p:nvPr>
            <p:ph idx="1"/>
          </p:nvPr>
        </p:nvSpPr>
        <p:spPr>
          <a:xfrm>
            <a:off x="304800" y="1417638"/>
            <a:ext cx="8229600" cy="4525963"/>
          </a:xfrm>
        </p:spPr>
        <p:txBody>
          <a:bodyPr>
            <a:normAutofit/>
          </a:bodyPr>
          <a:lstStyle/>
          <a:p>
            <a:pPr marL="0" indent="0">
              <a:buNone/>
            </a:pPr>
            <a:r>
              <a:rPr lang="en-US" sz="2800" dirty="0" smtClean="0"/>
              <a:t>In order for an Adobe PDF document to be accessible, it must be a “tagged” PDF. </a:t>
            </a:r>
          </a:p>
          <a:p>
            <a:pPr marL="0" indent="0">
              <a:buNone/>
            </a:pPr>
            <a:endParaRPr lang="en-US" sz="3000" dirty="0"/>
          </a:p>
        </p:txBody>
      </p:sp>
      <p:sp>
        <p:nvSpPr>
          <p:cNvPr id="5" name="Title 4"/>
          <p:cNvSpPr>
            <a:spLocks noGrp="1"/>
          </p:cNvSpPr>
          <p:nvPr>
            <p:ph type="title"/>
          </p:nvPr>
        </p:nvSpPr>
        <p:spPr/>
        <p:txBody>
          <a:bodyPr>
            <a:noAutofit/>
          </a:bodyPr>
          <a:lstStyle/>
          <a:p>
            <a:r>
              <a:rPr lang="en-US" sz="3200" dirty="0" smtClean="0"/>
              <a:t>Preserve Accessibility when </a:t>
            </a:r>
            <a:r>
              <a:rPr lang="en-US" sz="3200" dirty="0"/>
              <a:t>C</a:t>
            </a:r>
            <a:r>
              <a:rPr lang="en-US" sz="3200" dirty="0" smtClean="0"/>
              <a:t>onverting to PDF</a:t>
            </a:r>
            <a:endParaRPr lang="en-US" sz="3200" dirty="0"/>
          </a:p>
        </p:txBody>
      </p:sp>
    </p:spTree>
    <p:extLst>
      <p:ext uri="{BB962C8B-B14F-4D97-AF65-F5344CB8AC3E}">
        <p14:creationId xmlns:p14="http://schemas.microsoft.com/office/powerpoint/2010/main" val="2857581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792162"/>
          </a:xfrm>
        </p:spPr>
        <p:txBody>
          <a:bodyPr>
            <a:normAutofit/>
          </a:bodyPr>
          <a:lstStyle/>
          <a:p>
            <a:r>
              <a:rPr lang="en-US" dirty="0" smtClean="0"/>
              <a:t>Fonts</a:t>
            </a:r>
            <a:endParaRPr lang="en-US" dirty="0"/>
          </a:p>
        </p:txBody>
      </p:sp>
      <p:sp>
        <p:nvSpPr>
          <p:cNvPr id="3" name="Content Placeholder 2"/>
          <p:cNvSpPr>
            <a:spLocks noGrp="1"/>
          </p:cNvSpPr>
          <p:nvPr>
            <p:ph idx="1"/>
          </p:nvPr>
        </p:nvSpPr>
        <p:spPr>
          <a:xfrm>
            <a:off x="304800" y="1524000"/>
            <a:ext cx="8229600" cy="4525963"/>
          </a:xfrm>
        </p:spPr>
        <p:txBody>
          <a:bodyPr>
            <a:normAutofit/>
          </a:bodyPr>
          <a:lstStyle/>
          <a:p>
            <a:pPr marL="0" indent="0">
              <a:buNone/>
            </a:pPr>
            <a:r>
              <a:rPr lang="en-US" sz="3000" dirty="0" smtClean="0"/>
              <a:t>Sans Serif Fonts are the easiest for people to read. For example:</a:t>
            </a:r>
          </a:p>
          <a:p>
            <a:pPr lvl="1"/>
            <a:r>
              <a:rPr lang="en-US" sz="2600" dirty="0" smtClean="0">
                <a:latin typeface="Arial" panose="020B0604020202020204" pitchFamily="34" charset="0"/>
                <a:cs typeface="Arial" panose="020B0604020202020204" pitchFamily="34" charset="0"/>
              </a:rPr>
              <a:t>Arial</a:t>
            </a:r>
          </a:p>
          <a:p>
            <a:pPr lvl="1"/>
            <a:r>
              <a:rPr lang="en-US" sz="2600" dirty="0" smtClean="0"/>
              <a:t>Calibri (default)</a:t>
            </a:r>
          </a:p>
          <a:p>
            <a:pPr lvl="1"/>
            <a:r>
              <a:rPr lang="en-US" sz="2600" dirty="0" smtClean="0">
                <a:latin typeface="Tahoma" panose="020B0604030504040204" pitchFamily="34" charset="0"/>
                <a:ea typeface="Tahoma" panose="020B0604030504040204" pitchFamily="34" charset="0"/>
                <a:cs typeface="Tahoma" panose="020B0604030504040204" pitchFamily="34" charset="0"/>
              </a:rPr>
              <a:t>Tahoma</a:t>
            </a:r>
          </a:p>
          <a:p>
            <a:pPr lvl="1"/>
            <a:r>
              <a:rPr lang="en-US" sz="2600" dirty="0" smtClean="0">
                <a:latin typeface="Verdana" panose="020B0604030504040204" pitchFamily="34" charset="0"/>
                <a:ea typeface="Verdana" panose="020B0604030504040204" pitchFamily="34" charset="0"/>
              </a:rPr>
              <a:t>Verdana</a:t>
            </a:r>
            <a:endParaRPr lang="en-US" sz="2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40365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2637</TotalTime>
  <Words>684</Words>
  <Application>Microsoft Office PowerPoint</Application>
  <PresentationFormat>On-screen Show (4:3)</PresentationFormat>
  <Paragraphs>89</Paragraphs>
  <Slides>15</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Cambria</vt:lpstr>
      <vt:lpstr>Century Schoolbook</vt:lpstr>
      <vt:lpstr>Georgia</vt:lpstr>
      <vt:lpstr>Tahoma</vt:lpstr>
      <vt:lpstr>Times New Roman</vt:lpstr>
      <vt:lpstr>Verdana</vt:lpstr>
      <vt:lpstr>Office Theme</vt:lpstr>
      <vt:lpstr>Creating Accessible  Microsoft Word Documents</vt:lpstr>
      <vt:lpstr>Using Styles to Format Content</vt:lpstr>
      <vt:lpstr>Use Columns and Tables</vt:lpstr>
      <vt:lpstr>Use Columns and Tables (continued)</vt:lpstr>
      <vt:lpstr>Text Descriptions</vt:lpstr>
      <vt:lpstr>Text Descriptions (continued)</vt:lpstr>
      <vt:lpstr>Hyperlinks</vt:lpstr>
      <vt:lpstr>Preserve Accessibility when Converting to PDF</vt:lpstr>
      <vt:lpstr>Fonts</vt:lpstr>
      <vt:lpstr>Fonts (continued)</vt:lpstr>
      <vt:lpstr>Font Size</vt:lpstr>
      <vt:lpstr>Contrast</vt:lpstr>
      <vt:lpstr>Accessible Templates</vt:lpstr>
      <vt:lpstr>Accessibility Checker</vt:lpstr>
      <vt:lpstr>National Disability Rights Network Training and Advocacy Support Center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Card</dc:creator>
  <cp:lastModifiedBy>Tina Pinedo</cp:lastModifiedBy>
  <cp:revision>45</cp:revision>
  <dcterms:created xsi:type="dcterms:W3CDTF">2012-06-29T14:07:41Z</dcterms:created>
  <dcterms:modified xsi:type="dcterms:W3CDTF">2019-04-19T17:05:05Z</dcterms:modified>
</cp:coreProperties>
</file>